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sldIdLst>
    <p:sldId id="275" r:id="rId5"/>
    <p:sldId id="298" r:id="rId6"/>
    <p:sldId id="276" r:id="rId7"/>
    <p:sldId id="291" r:id="rId8"/>
    <p:sldId id="277" r:id="rId9"/>
    <p:sldId id="294" r:id="rId10"/>
    <p:sldId id="278" r:id="rId11"/>
    <p:sldId id="293" r:id="rId12"/>
    <p:sldId id="300" r:id="rId13"/>
    <p:sldId id="299" r:id="rId14"/>
    <p:sldId id="281" r:id="rId15"/>
    <p:sldId id="295" r:id="rId16"/>
    <p:sldId id="284" r:id="rId17"/>
    <p:sldId id="285" r:id="rId18"/>
    <p:sldId id="296" r:id="rId19"/>
    <p:sldId id="287" r:id="rId20"/>
    <p:sldId id="301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5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7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69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2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4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7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39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6298C-1C6E-4E8C-A98E-3533E1149C6E}" v="23" dt="2024-02-22T02:25:53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27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2324" y="-340963"/>
            <a:ext cx="9966960" cy="222895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1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2792" y="2515891"/>
            <a:ext cx="7312988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31" indent="0" algn="ctr">
              <a:buNone/>
              <a:defRPr sz="2200"/>
            </a:lvl2pPr>
            <a:lvl3pPr marL="914461" indent="0" algn="ctr">
              <a:buNone/>
              <a:defRPr sz="2200"/>
            </a:lvl3pPr>
            <a:lvl4pPr marL="1371692" indent="0" algn="ctr">
              <a:buNone/>
              <a:defRPr sz="2000"/>
            </a:lvl4pPr>
            <a:lvl5pPr marL="1828922" indent="0" algn="ctr">
              <a:buNone/>
              <a:defRPr sz="2000"/>
            </a:lvl5pPr>
            <a:lvl6pPr marL="2286152" indent="0" algn="ctr">
              <a:buNone/>
              <a:defRPr sz="2000"/>
            </a:lvl6pPr>
            <a:lvl7pPr marL="2743383" indent="0" algn="ctr">
              <a:buNone/>
              <a:defRPr sz="2000"/>
            </a:lvl7pPr>
            <a:lvl8pPr marL="3200613" indent="0" algn="ctr">
              <a:buNone/>
              <a:defRPr sz="2000"/>
            </a:lvl8pPr>
            <a:lvl9pPr marL="3657843" indent="0" algn="ctr">
              <a:buNone/>
              <a:defRPr sz="2000"/>
            </a:lvl9pPr>
          </a:lstStyle>
          <a:p>
            <a:r>
              <a:rPr lang="ja-JP" altLang="en-US" dirty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1052492" y="2472797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31" indent="0">
              <a:buNone/>
              <a:defRPr sz="2800"/>
            </a:lvl2pPr>
            <a:lvl3pPr marL="914461" indent="0">
              <a:buNone/>
              <a:defRPr sz="2400"/>
            </a:lvl3pPr>
            <a:lvl4pPr marL="1371692" indent="0">
              <a:buNone/>
              <a:defRPr sz="2000"/>
            </a:lvl4pPr>
            <a:lvl5pPr marL="1828922" indent="0">
              <a:buNone/>
              <a:defRPr sz="2000"/>
            </a:lvl5pPr>
            <a:lvl6pPr marL="2286152" indent="0">
              <a:buNone/>
              <a:defRPr sz="2000"/>
            </a:lvl6pPr>
            <a:lvl7pPr marL="2743383" indent="0">
              <a:buNone/>
              <a:defRPr sz="2000"/>
            </a:lvl7pPr>
            <a:lvl8pPr marL="3200613" indent="0">
              <a:buNone/>
              <a:defRPr sz="2000"/>
            </a:lvl8pPr>
            <a:lvl9pPr marL="3657843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31" indent="0">
              <a:buNone/>
              <a:defRPr sz="1200"/>
            </a:lvl2pPr>
            <a:lvl3pPr marL="914461" indent="0">
              <a:buNone/>
              <a:defRPr sz="1000"/>
            </a:lvl3pPr>
            <a:lvl4pPr marL="1371692" indent="0">
              <a:buNone/>
              <a:defRPr sz="900"/>
            </a:lvl4pPr>
            <a:lvl5pPr marL="1828922" indent="0">
              <a:buNone/>
              <a:defRPr sz="900"/>
            </a:lvl5pPr>
            <a:lvl6pPr marL="2286152" indent="0">
              <a:buNone/>
              <a:defRPr sz="900"/>
            </a:lvl6pPr>
            <a:lvl7pPr marL="2743383" indent="0">
              <a:buNone/>
              <a:defRPr sz="900"/>
            </a:lvl7pPr>
            <a:lvl8pPr marL="3200613" indent="0">
              <a:buNone/>
              <a:defRPr sz="900"/>
            </a:lvl8pPr>
            <a:lvl9pPr marL="3657843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8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/>
              <a:t>テキスト</a:t>
            </a:r>
            <a:br>
              <a:rPr lang="en-US" altLang="ja-JP" dirty="0"/>
            </a:br>
            <a:r>
              <a:rPr lang="ja-JP" altLang="en-US" dirty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1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31" indent="0">
              <a:buNone/>
              <a:defRPr sz="2000" b="1"/>
            </a:lvl2pPr>
            <a:lvl3pPr marL="914461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31" indent="0">
              <a:buNone/>
              <a:defRPr sz="2000" b="1"/>
            </a:lvl2pPr>
            <a:lvl3pPr marL="914461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31" indent="0">
              <a:buNone/>
              <a:defRPr sz="1200"/>
            </a:lvl2pPr>
            <a:lvl3pPr marL="914461" indent="0">
              <a:buNone/>
              <a:defRPr sz="1000"/>
            </a:lvl3pPr>
            <a:lvl4pPr marL="1371692" indent="0">
              <a:buNone/>
              <a:defRPr sz="900"/>
            </a:lvl4pPr>
            <a:lvl5pPr marL="1828922" indent="0">
              <a:buNone/>
              <a:defRPr sz="900"/>
            </a:lvl5pPr>
            <a:lvl6pPr marL="2286152" indent="0">
              <a:buNone/>
              <a:defRPr sz="900"/>
            </a:lvl6pPr>
            <a:lvl7pPr marL="2743383" indent="0">
              <a:buNone/>
              <a:defRPr sz="900"/>
            </a:lvl7pPr>
            <a:lvl8pPr marL="3200613" indent="0">
              <a:buNone/>
              <a:defRPr sz="900"/>
            </a:lvl8pPr>
            <a:lvl9pPr marL="3657843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9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9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1" y="6223829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6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182892" algn="l" defTabSz="914461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indent="-182892" algn="l" defTabSz="91446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69" indent="-182892" algn="l" defTabSz="91446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907" indent="-182892" algn="l" defTabSz="91446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245" indent="-182892" algn="l" defTabSz="91446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107" indent="-228615" algn="l" defTabSz="91446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127" indent="-228615" algn="l" defTabSz="91446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147" indent="-228615" algn="l" defTabSz="91446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167" indent="-228615" algn="l" defTabSz="91446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1" algn="l" defTabSz="9144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2" algn="l" defTabSz="9144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2" algn="l" defTabSz="9144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2" algn="l" defTabSz="9144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3" algn="l" defTabSz="9144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3" algn="l" defTabSz="9144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3" algn="l" defTabSz="9144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239820" y="2755986"/>
            <a:ext cx="5317056" cy="1346028"/>
          </a:xfrm>
        </p:spPr>
        <p:txBody>
          <a:bodyPr/>
          <a:lstStyle/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課題解決のための</a:t>
            </a:r>
            <a:b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情報収集の指導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39B998-6C64-8C4C-6B8B-94B86B012A8B}"/>
              </a:ext>
            </a:extLst>
          </p:cNvPr>
          <p:cNvSpPr txBox="1"/>
          <p:nvPr/>
        </p:nvSpPr>
        <p:spPr>
          <a:xfrm>
            <a:off x="4471711" y="5974396"/>
            <a:ext cx="7545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児童生徒の情報活用能力育成のための教師の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ICT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活用指導力向上研修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（奈良教育大学 情報センター）</a:t>
            </a:r>
          </a:p>
        </p:txBody>
      </p:sp>
    </p:spTree>
    <p:extLst>
      <p:ext uri="{BB962C8B-B14F-4D97-AF65-F5344CB8AC3E}">
        <p14:creationId xmlns:p14="http://schemas.microsoft.com/office/powerpoint/2010/main" val="1334665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 - </a:t>
            </a:r>
            <a:r>
              <a:rPr lang="ja-JP" altLang="en-US" dirty="0"/>
              <a:t>取材の準備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624" y="7288755"/>
            <a:ext cx="10740616" cy="4886706"/>
          </a:xfrm>
        </p:spPr>
        <p:txBody>
          <a:bodyPr/>
          <a:lstStyle/>
          <a:p>
            <a:r>
              <a:rPr kumimoji="1" lang="ja-JP" altLang="en-US" dirty="0"/>
              <a:t>取材の準備</a:t>
            </a:r>
            <a:endParaRPr kumimoji="1" lang="en-US" altLang="ja-JP" dirty="0"/>
          </a:p>
          <a:p>
            <a:pPr marL="274338" lvl="1" indent="0">
              <a:buNone/>
            </a:pPr>
            <a:r>
              <a:rPr lang="ja-JP" altLang="en-US" sz="3200" dirty="0">
                <a:latin typeface="+mj-ea"/>
                <a:ea typeface="+mj-ea"/>
              </a:rPr>
              <a:t>①</a:t>
            </a:r>
            <a:r>
              <a:rPr lang="ja-JP" altLang="en-US" sz="3600" dirty="0">
                <a:latin typeface="+mj-ea"/>
                <a:ea typeface="+mj-ea"/>
              </a:rPr>
              <a:t>下調べをする</a:t>
            </a:r>
            <a:r>
              <a:rPr lang="en-US" altLang="ja-JP" sz="3600" dirty="0">
                <a:latin typeface="+mj-ea"/>
                <a:ea typeface="+mj-ea"/>
              </a:rPr>
              <a:t>			</a:t>
            </a:r>
            <a:r>
              <a:rPr lang="ja-JP" altLang="en-US" sz="3200" dirty="0">
                <a:latin typeface="+mj-ea"/>
                <a:ea typeface="+mj-ea"/>
              </a:rPr>
              <a:t>②</a:t>
            </a:r>
            <a:r>
              <a:rPr lang="ja-JP" altLang="en-US" sz="3600" dirty="0">
                <a:latin typeface="+mj-ea"/>
                <a:ea typeface="+mj-ea"/>
              </a:rPr>
              <a:t>取材先を選定する</a:t>
            </a:r>
            <a:endParaRPr lang="en-US" altLang="ja-JP" sz="3600" dirty="0">
              <a:latin typeface="+mj-ea"/>
              <a:ea typeface="+mj-ea"/>
            </a:endParaRPr>
          </a:p>
          <a:p>
            <a:pPr marL="274338" lvl="1" indent="0">
              <a:buNone/>
            </a:pPr>
            <a:r>
              <a:rPr lang="ja-JP" altLang="en-US" sz="3200" dirty="0">
                <a:latin typeface="+mj-ea"/>
                <a:ea typeface="+mj-ea"/>
              </a:rPr>
              <a:t>③</a:t>
            </a:r>
            <a:r>
              <a:rPr lang="ja-JP" altLang="en-US" sz="3600" dirty="0">
                <a:latin typeface="+mj-ea"/>
                <a:ea typeface="+mj-ea"/>
              </a:rPr>
              <a:t>取材の計画を立てる</a:t>
            </a:r>
            <a:r>
              <a:rPr lang="en-US" altLang="ja-JP" sz="3600" dirty="0">
                <a:latin typeface="+mj-ea"/>
                <a:ea typeface="+mj-ea"/>
              </a:rPr>
              <a:t>	</a:t>
            </a:r>
            <a:r>
              <a:rPr lang="ja-JP" altLang="en-US" sz="3200" dirty="0">
                <a:latin typeface="+mj-ea"/>
                <a:ea typeface="+mj-ea"/>
              </a:rPr>
              <a:t>④</a:t>
            </a:r>
            <a:r>
              <a:rPr lang="ja-JP" altLang="en-US" sz="3600" dirty="0">
                <a:latin typeface="+mj-ea"/>
                <a:ea typeface="+mj-ea"/>
              </a:rPr>
              <a:t>取材の予約をする</a:t>
            </a:r>
            <a:endParaRPr lang="en-US" altLang="ja-JP" sz="6001" dirty="0">
              <a:latin typeface="+mj-ea"/>
              <a:ea typeface="+mj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4CAB0D1-E491-44F2-21A3-A62A267AE47C}"/>
              </a:ext>
            </a:extLst>
          </p:cNvPr>
          <p:cNvGrpSpPr/>
          <p:nvPr/>
        </p:nvGrpSpPr>
        <p:grpSpPr>
          <a:xfrm>
            <a:off x="981396" y="3245042"/>
            <a:ext cx="4937959" cy="1751905"/>
            <a:chOff x="543659" y="3976935"/>
            <a:chExt cx="4937959" cy="1751905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BC03A8B5-CAF9-4695-AA89-FBFAB79090C9}"/>
                </a:ext>
              </a:extLst>
            </p:cNvPr>
            <p:cNvSpPr/>
            <p:nvPr/>
          </p:nvSpPr>
          <p:spPr>
            <a:xfrm>
              <a:off x="557095" y="3976935"/>
              <a:ext cx="4924523" cy="17519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70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D1FE811-37AE-6EF4-59CA-1A17DB368470}"/>
                </a:ext>
              </a:extLst>
            </p:cNvPr>
            <p:cNvSpPr txBox="1"/>
            <p:nvPr/>
          </p:nvSpPr>
          <p:spPr>
            <a:xfrm>
              <a:off x="543659" y="4091239"/>
              <a:ext cx="4876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accent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③取材の計画を立てる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46C7DB1-CE21-7B84-BBD5-478DCB8C96B2}"/>
                </a:ext>
              </a:extLst>
            </p:cNvPr>
            <p:cNvSpPr txBox="1"/>
            <p:nvPr/>
          </p:nvSpPr>
          <p:spPr>
            <a:xfrm>
              <a:off x="1052416" y="4798856"/>
              <a:ext cx="4167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・取材計画書作成のチェック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ポイントから計画書を作成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1F7A465-A3C7-4A92-8561-F1C4B7D5C137}"/>
              </a:ext>
            </a:extLst>
          </p:cNvPr>
          <p:cNvGrpSpPr/>
          <p:nvPr/>
        </p:nvGrpSpPr>
        <p:grpSpPr>
          <a:xfrm>
            <a:off x="994832" y="1287380"/>
            <a:ext cx="4924523" cy="1828890"/>
            <a:chOff x="557095" y="1510364"/>
            <a:chExt cx="4924523" cy="1828890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420F45C3-7ADD-756C-4008-0EFDCAE5D967}"/>
                </a:ext>
              </a:extLst>
            </p:cNvPr>
            <p:cNvSpPr/>
            <p:nvPr/>
          </p:nvSpPr>
          <p:spPr>
            <a:xfrm>
              <a:off x="557095" y="1510364"/>
              <a:ext cx="4924523" cy="182889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73D1FC5-DFC7-4C32-30BF-882F01EBB568}"/>
                </a:ext>
              </a:extLst>
            </p:cNvPr>
            <p:cNvSpPr txBox="1"/>
            <p:nvPr/>
          </p:nvSpPr>
          <p:spPr>
            <a:xfrm>
              <a:off x="715225" y="1624667"/>
              <a:ext cx="44862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>
                  <a:solidFill>
                    <a:schemeClr val="accent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①下調べをする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4DEFB7D-FF9E-EB5E-52F6-2C07F1637A85}"/>
                </a:ext>
              </a:extLst>
            </p:cNvPr>
            <p:cNvSpPr txBox="1"/>
            <p:nvPr/>
          </p:nvSpPr>
          <p:spPr>
            <a:xfrm>
              <a:off x="1052416" y="2332284"/>
              <a:ext cx="4167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・内容に適した取材先の抽出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・取材目的のリスト作成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8033CC7-BECD-F1F4-A8C8-52D196827FB2}"/>
              </a:ext>
            </a:extLst>
          </p:cNvPr>
          <p:cNvGrpSpPr/>
          <p:nvPr/>
        </p:nvGrpSpPr>
        <p:grpSpPr>
          <a:xfrm>
            <a:off x="6286084" y="1287380"/>
            <a:ext cx="4924523" cy="1828890"/>
            <a:chOff x="6391277" y="1510364"/>
            <a:chExt cx="4924523" cy="1828890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8953E091-B894-4DF9-2C01-2BBDCC330D9E}"/>
                </a:ext>
              </a:extLst>
            </p:cNvPr>
            <p:cNvSpPr/>
            <p:nvPr/>
          </p:nvSpPr>
          <p:spPr>
            <a:xfrm>
              <a:off x="6391277" y="1510364"/>
              <a:ext cx="4924523" cy="182889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AE11B5C-2FB3-1E29-166A-77A24E31787B}"/>
                </a:ext>
              </a:extLst>
            </p:cNvPr>
            <p:cNvSpPr txBox="1"/>
            <p:nvPr/>
          </p:nvSpPr>
          <p:spPr>
            <a:xfrm>
              <a:off x="6409847" y="1624667"/>
              <a:ext cx="4905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accent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②取材先の選定をする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DCB8CDA-E9A4-BC4A-2487-40145DD67BFC}"/>
                </a:ext>
              </a:extLst>
            </p:cNvPr>
            <p:cNvSpPr txBox="1"/>
            <p:nvPr/>
          </p:nvSpPr>
          <p:spPr>
            <a:xfrm>
              <a:off x="6886598" y="2332284"/>
              <a:ext cx="4167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・取材内容や取材先の調査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・取材可否の確認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EFDB844-B9A7-BA00-FDB2-940D39B0DAAA}"/>
              </a:ext>
            </a:extLst>
          </p:cNvPr>
          <p:cNvGrpSpPr/>
          <p:nvPr/>
        </p:nvGrpSpPr>
        <p:grpSpPr>
          <a:xfrm>
            <a:off x="6286084" y="3245042"/>
            <a:ext cx="4924523" cy="1751905"/>
            <a:chOff x="6391277" y="3976935"/>
            <a:chExt cx="4924523" cy="1751905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069EF61A-B1E9-ED49-EC1A-C578ECEB14A3}"/>
                </a:ext>
              </a:extLst>
            </p:cNvPr>
            <p:cNvSpPr/>
            <p:nvPr/>
          </p:nvSpPr>
          <p:spPr>
            <a:xfrm>
              <a:off x="6391277" y="3976935"/>
              <a:ext cx="4924523" cy="17519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A24C18E-3A44-2C29-86E8-EACA849A19CE}"/>
                </a:ext>
              </a:extLst>
            </p:cNvPr>
            <p:cNvSpPr txBox="1"/>
            <p:nvPr/>
          </p:nvSpPr>
          <p:spPr>
            <a:xfrm>
              <a:off x="6549407" y="4091239"/>
              <a:ext cx="44862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>
                  <a:solidFill>
                    <a:schemeClr val="accent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④取材の予約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0F4A071-3C61-839D-AEDC-282DEB253BD9}"/>
                </a:ext>
              </a:extLst>
            </p:cNvPr>
            <p:cNvSpPr txBox="1"/>
            <p:nvPr/>
          </p:nvSpPr>
          <p:spPr>
            <a:xfrm>
              <a:off x="6886598" y="4798856"/>
              <a:ext cx="4167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・電話する時間への配慮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・取材先への敬意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D5B7D92F-92F4-1D78-B766-508953E4D30B}"/>
              </a:ext>
            </a:extLst>
          </p:cNvPr>
          <p:cNvGrpSpPr/>
          <p:nvPr/>
        </p:nvGrpSpPr>
        <p:grpSpPr>
          <a:xfrm>
            <a:off x="715224" y="8208960"/>
            <a:ext cx="14262867" cy="1527986"/>
            <a:chOff x="715224" y="8208960"/>
            <a:chExt cx="14262867" cy="1527986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4B9CE21E-3FE0-12F5-52AF-0B521759D0D2}"/>
                </a:ext>
              </a:extLst>
            </p:cNvPr>
            <p:cNvSpPr/>
            <p:nvPr/>
          </p:nvSpPr>
          <p:spPr>
            <a:xfrm>
              <a:off x="715224" y="8705947"/>
              <a:ext cx="14262867" cy="103099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700"/>
            </a:p>
          </p:txBody>
        </p:sp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id="{DAEEB70E-2C0F-C76B-3BC2-F2DDDB02DD23}"/>
                </a:ext>
              </a:extLst>
            </p:cNvPr>
            <p:cNvSpPr/>
            <p:nvPr/>
          </p:nvSpPr>
          <p:spPr>
            <a:xfrm>
              <a:off x="1487878" y="8208960"/>
              <a:ext cx="436172" cy="687135"/>
            </a:xfrm>
            <a:prstGeom prst="triangl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700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7BFC924-9086-F3A1-6EAA-85E653DDD50B}"/>
              </a:ext>
            </a:extLst>
          </p:cNvPr>
          <p:cNvGrpSpPr/>
          <p:nvPr/>
        </p:nvGrpSpPr>
        <p:grpSpPr>
          <a:xfrm>
            <a:off x="715223" y="4895673"/>
            <a:ext cx="7719859" cy="1921564"/>
            <a:chOff x="715224" y="4895672"/>
            <a:chExt cx="7381026" cy="1921564"/>
          </a:xfrm>
        </p:grpSpPr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153B0EBA-D1DB-3CE4-BA6C-AF0FE526DF22}"/>
                </a:ext>
              </a:extLst>
            </p:cNvPr>
            <p:cNvSpPr/>
            <p:nvPr/>
          </p:nvSpPr>
          <p:spPr>
            <a:xfrm>
              <a:off x="715224" y="4895672"/>
              <a:ext cx="7381026" cy="1608268"/>
            </a:xfrm>
            <a:custGeom>
              <a:avLst/>
              <a:gdLst>
                <a:gd name="connsiteX0" fmla="*/ 990739 w 7381026"/>
                <a:gd name="connsiteY0" fmla="*/ 0 h 1326576"/>
                <a:gd name="connsiteX1" fmla="*/ 1084551 w 7381026"/>
                <a:gd name="connsiteY1" fmla="*/ 295577 h 1326576"/>
                <a:gd name="connsiteX2" fmla="*/ 7381026 w 7381026"/>
                <a:gd name="connsiteY2" fmla="*/ 295577 h 1326576"/>
                <a:gd name="connsiteX3" fmla="*/ 7381026 w 7381026"/>
                <a:gd name="connsiteY3" fmla="*/ 1326576 h 1326576"/>
                <a:gd name="connsiteX4" fmla="*/ 0 w 7381026"/>
                <a:gd name="connsiteY4" fmla="*/ 1326576 h 1326576"/>
                <a:gd name="connsiteX5" fmla="*/ 0 w 7381026"/>
                <a:gd name="connsiteY5" fmla="*/ 295577 h 1326576"/>
                <a:gd name="connsiteX6" fmla="*/ 896928 w 7381026"/>
                <a:gd name="connsiteY6" fmla="*/ 295577 h 1326576"/>
                <a:gd name="connsiteX0" fmla="*/ 1003439 w 7381026"/>
                <a:gd name="connsiteY0" fmla="*/ 0 h 1182560"/>
                <a:gd name="connsiteX1" fmla="*/ 1084551 w 7381026"/>
                <a:gd name="connsiteY1" fmla="*/ 151561 h 1182560"/>
                <a:gd name="connsiteX2" fmla="*/ 7381026 w 7381026"/>
                <a:gd name="connsiteY2" fmla="*/ 151561 h 1182560"/>
                <a:gd name="connsiteX3" fmla="*/ 7381026 w 7381026"/>
                <a:gd name="connsiteY3" fmla="*/ 1182560 h 1182560"/>
                <a:gd name="connsiteX4" fmla="*/ 0 w 7381026"/>
                <a:gd name="connsiteY4" fmla="*/ 1182560 h 1182560"/>
                <a:gd name="connsiteX5" fmla="*/ 0 w 7381026"/>
                <a:gd name="connsiteY5" fmla="*/ 151561 h 1182560"/>
                <a:gd name="connsiteX6" fmla="*/ 896928 w 7381026"/>
                <a:gd name="connsiteY6" fmla="*/ 151561 h 1182560"/>
                <a:gd name="connsiteX7" fmla="*/ 1003439 w 7381026"/>
                <a:gd name="connsiteY7" fmla="*/ 0 h 1182560"/>
                <a:gd name="connsiteX0" fmla="*/ 1003439 w 7381026"/>
                <a:gd name="connsiteY0" fmla="*/ 0 h 1182560"/>
                <a:gd name="connsiteX1" fmla="*/ 1084551 w 7381026"/>
                <a:gd name="connsiteY1" fmla="*/ 151561 h 1182560"/>
                <a:gd name="connsiteX2" fmla="*/ 7381026 w 7381026"/>
                <a:gd name="connsiteY2" fmla="*/ 151561 h 1182560"/>
                <a:gd name="connsiteX3" fmla="*/ 7381026 w 7381026"/>
                <a:gd name="connsiteY3" fmla="*/ 1182560 h 1182560"/>
                <a:gd name="connsiteX4" fmla="*/ 0 w 7381026"/>
                <a:gd name="connsiteY4" fmla="*/ 1182560 h 1182560"/>
                <a:gd name="connsiteX5" fmla="*/ 0 w 7381026"/>
                <a:gd name="connsiteY5" fmla="*/ 151561 h 1182560"/>
                <a:gd name="connsiteX6" fmla="*/ 896928 w 7381026"/>
                <a:gd name="connsiteY6" fmla="*/ 151561 h 1182560"/>
                <a:gd name="connsiteX7" fmla="*/ 1003439 w 7381026"/>
                <a:gd name="connsiteY7" fmla="*/ 0 h 1182560"/>
                <a:gd name="connsiteX0" fmla="*/ 1003439 w 7381026"/>
                <a:gd name="connsiteY0" fmla="*/ 0 h 1182560"/>
                <a:gd name="connsiteX1" fmla="*/ 1084551 w 7381026"/>
                <a:gd name="connsiteY1" fmla="*/ 151561 h 1182560"/>
                <a:gd name="connsiteX2" fmla="*/ 7381026 w 7381026"/>
                <a:gd name="connsiteY2" fmla="*/ 151561 h 1182560"/>
                <a:gd name="connsiteX3" fmla="*/ 7381026 w 7381026"/>
                <a:gd name="connsiteY3" fmla="*/ 1182560 h 1182560"/>
                <a:gd name="connsiteX4" fmla="*/ 0 w 7381026"/>
                <a:gd name="connsiteY4" fmla="*/ 1182560 h 1182560"/>
                <a:gd name="connsiteX5" fmla="*/ 0 w 7381026"/>
                <a:gd name="connsiteY5" fmla="*/ 151561 h 1182560"/>
                <a:gd name="connsiteX6" fmla="*/ 896928 w 7381026"/>
                <a:gd name="connsiteY6" fmla="*/ 151561 h 1182560"/>
                <a:gd name="connsiteX7" fmla="*/ 1003439 w 7381026"/>
                <a:gd name="connsiteY7" fmla="*/ 0 h 1182560"/>
                <a:gd name="connsiteX0" fmla="*/ 1003439 w 7381026"/>
                <a:gd name="connsiteY0" fmla="*/ 0 h 1182560"/>
                <a:gd name="connsiteX1" fmla="*/ 1084551 w 7381026"/>
                <a:gd name="connsiteY1" fmla="*/ 151561 h 1182560"/>
                <a:gd name="connsiteX2" fmla="*/ 7381026 w 7381026"/>
                <a:gd name="connsiteY2" fmla="*/ 151561 h 1182560"/>
                <a:gd name="connsiteX3" fmla="*/ 7381026 w 7381026"/>
                <a:gd name="connsiteY3" fmla="*/ 1182560 h 1182560"/>
                <a:gd name="connsiteX4" fmla="*/ 0 w 7381026"/>
                <a:gd name="connsiteY4" fmla="*/ 1182560 h 1182560"/>
                <a:gd name="connsiteX5" fmla="*/ 0 w 7381026"/>
                <a:gd name="connsiteY5" fmla="*/ 151561 h 1182560"/>
                <a:gd name="connsiteX6" fmla="*/ 896928 w 7381026"/>
                <a:gd name="connsiteY6" fmla="*/ 151561 h 1182560"/>
                <a:gd name="connsiteX7" fmla="*/ 1003439 w 7381026"/>
                <a:gd name="connsiteY7" fmla="*/ 0 h 1182560"/>
                <a:gd name="connsiteX0" fmla="*/ 1003439 w 7381026"/>
                <a:gd name="connsiteY0" fmla="*/ 0 h 1182560"/>
                <a:gd name="connsiteX1" fmla="*/ 1084551 w 7381026"/>
                <a:gd name="connsiteY1" fmla="*/ 151561 h 1182560"/>
                <a:gd name="connsiteX2" fmla="*/ 7381026 w 7381026"/>
                <a:gd name="connsiteY2" fmla="*/ 151561 h 1182560"/>
                <a:gd name="connsiteX3" fmla="*/ 7381026 w 7381026"/>
                <a:gd name="connsiteY3" fmla="*/ 1182560 h 1182560"/>
                <a:gd name="connsiteX4" fmla="*/ 0 w 7381026"/>
                <a:gd name="connsiteY4" fmla="*/ 1182560 h 1182560"/>
                <a:gd name="connsiteX5" fmla="*/ 0 w 7381026"/>
                <a:gd name="connsiteY5" fmla="*/ 151561 h 1182560"/>
                <a:gd name="connsiteX6" fmla="*/ 896928 w 7381026"/>
                <a:gd name="connsiteY6" fmla="*/ 151561 h 1182560"/>
                <a:gd name="connsiteX7" fmla="*/ 1003439 w 7381026"/>
                <a:gd name="connsiteY7" fmla="*/ 0 h 118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1026" h="1182560">
                  <a:moveTo>
                    <a:pt x="1003439" y="0"/>
                  </a:moveTo>
                  <a:cubicBezTo>
                    <a:pt x="1093976" y="152848"/>
                    <a:pt x="1057514" y="101041"/>
                    <a:pt x="1084551" y="151561"/>
                  </a:cubicBezTo>
                  <a:lnTo>
                    <a:pt x="7381026" y="151561"/>
                  </a:lnTo>
                  <a:lnTo>
                    <a:pt x="7381026" y="1182560"/>
                  </a:lnTo>
                  <a:lnTo>
                    <a:pt x="0" y="1182560"/>
                  </a:lnTo>
                  <a:lnTo>
                    <a:pt x="0" y="151561"/>
                  </a:lnTo>
                  <a:lnTo>
                    <a:pt x="896928" y="151561"/>
                  </a:lnTo>
                  <a:cubicBezTo>
                    <a:pt x="909148" y="155362"/>
                    <a:pt x="908669" y="159164"/>
                    <a:pt x="1003439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70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55646" y="5148996"/>
              <a:ext cx="5909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取材計画書作成のチェックポイント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63915" y="5616907"/>
              <a:ext cx="73323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□ 取材の目的　 □ 取材日時　 □ 質問事項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□ 取材の方法　 □ 取材にかかる時間 　□ 教員の承認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BCBF2DE-670D-A7FF-D64C-43A60DDC216C}"/>
              </a:ext>
            </a:extLst>
          </p:cNvPr>
          <p:cNvGrpSpPr/>
          <p:nvPr/>
        </p:nvGrpSpPr>
        <p:grpSpPr>
          <a:xfrm>
            <a:off x="6215063" y="354060"/>
            <a:ext cx="5742011" cy="599172"/>
            <a:chOff x="6215062" y="354060"/>
            <a:chExt cx="5742011" cy="599172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9ABEE011-1804-EDF3-349D-2956A2272656}"/>
                </a:ext>
              </a:extLst>
            </p:cNvPr>
            <p:cNvSpPr/>
            <p:nvPr/>
          </p:nvSpPr>
          <p:spPr>
            <a:xfrm>
              <a:off x="6215062" y="354060"/>
              <a:ext cx="5742011" cy="5991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70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22272C0-1F4E-CF8D-6D90-1912ED056BED}"/>
                </a:ext>
              </a:extLst>
            </p:cNvPr>
            <p:cNvSpPr txBox="1"/>
            <p:nvPr/>
          </p:nvSpPr>
          <p:spPr>
            <a:xfrm>
              <a:off x="6329727" y="489584"/>
              <a:ext cx="55287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en-US" altLang="ja-JP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校外や地域などでの、調査による情報収集の指導</a:t>
              </a:r>
              <a:endParaRPr lang="ja-JP" altLang="en-US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7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 dirty="0"/>
              <a:t> </a:t>
            </a:r>
            <a:r>
              <a:rPr lang="en-US" altLang="ja-JP" sz="4400" dirty="0"/>
              <a:t>- </a:t>
            </a:r>
            <a:r>
              <a:rPr lang="ja-JP" altLang="en-US" sz="4400" dirty="0"/>
              <a:t>インタビューの仕方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4926" y="1287251"/>
            <a:ext cx="7341774" cy="678769"/>
          </a:xfrm>
        </p:spPr>
        <p:txBody>
          <a:bodyPr/>
          <a:lstStyle/>
          <a:p>
            <a:pPr marL="274338" lvl="1" indent="0">
              <a:buNone/>
            </a:pPr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① 必要な資料や道具をそろえる</a:t>
            </a:r>
            <a:endParaRPr lang="en-US" altLang="ja-JP" sz="36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58" y="1896286"/>
            <a:ext cx="7945596" cy="456108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FBEAC2C-9244-8A5B-FAE9-ECB6D087B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053" y="4803159"/>
            <a:ext cx="1947376" cy="1806192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AD754B9-FE01-1DAE-EC41-200938A61571}"/>
              </a:ext>
            </a:extLst>
          </p:cNvPr>
          <p:cNvGrpSpPr/>
          <p:nvPr/>
        </p:nvGrpSpPr>
        <p:grpSpPr>
          <a:xfrm>
            <a:off x="6215063" y="354060"/>
            <a:ext cx="5742011" cy="599172"/>
            <a:chOff x="6215062" y="354060"/>
            <a:chExt cx="5742011" cy="599172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1E85217-FEB6-4285-2927-7EA3E09EFCDB}"/>
                </a:ext>
              </a:extLst>
            </p:cNvPr>
            <p:cNvSpPr/>
            <p:nvPr/>
          </p:nvSpPr>
          <p:spPr>
            <a:xfrm>
              <a:off x="6215062" y="354060"/>
              <a:ext cx="5742011" cy="5991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70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BC30D04-37A0-3BC0-9172-21AEEA335EB3}"/>
                </a:ext>
              </a:extLst>
            </p:cNvPr>
            <p:cNvSpPr txBox="1"/>
            <p:nvPr/>
          </p:nvSpPr>
          <p:spPr>
            <a:xfrm>
              <a:off x="6329727" y="489584"/>
              <a:ext cx="55287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en-US" altLang="ja-JP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校外や地域などでの、調査による情報収集の指導</a:t>
              </a:r>
              <a:endParaRPr lang="ja-JP" altLang="en-US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0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 dirty="0"/>
              <a:t> </a:t>
            </a:r>
            <a:r>
              <a:rPr lang="en-US" altLang="ja-JP" sz="4400" dirty="0"/>
              <a:t>- </a:t>
            </a:r>
            <a:r>
              <a:rPr lang="ja-JP" altLang="en-US" sz="4400" dirty="0"/>
              <a:t>インタビューの仕方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4927" y="1516831"/>
            <a:ext cx="4841461" cy="627440"/>
          </a:xfrm>
        </p:spPr>
        <p:txBody>
          <a:bodyPr/>
          <a:lstStyle/>
          <a:p>
            <a:pPr marL="274338" lvl="1" indent="0">
              <a:buNone/>
            </a:pPr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② 進め方を練習する</a:t>
            </a:r>
            <a:endParaRPr lang="en-US" altLang="ja-JP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204" y="1516830"/>
            <a:ext cx="6363985" cy="473728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FBEAC2C-9244-8A5B-FAE9-ECB6D087B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26" y="4915926"/>
            <a:ext cx="1947376" cy="180619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F41C3D-7011-0E66-0916-902A53B42099}"/>
              </a:ext>
            </a:extLst>
          </p:cNvPr>
          <p:cNvSpPr txBox="1"/>
          <p:nvPr/>
        </p:nvSpPr>
        <p:spPr>
          <a:xfrm>
            <a:off x="665812" y="2373722"/>
            <a:ext cx="4167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・相手に失礼のないよう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事前に児童生徒同士で、練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習する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・相手がいて成立するという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意識をもつ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83C3BCE-64E7-DC7D-9EF0-E720E02220A3}"/>
              </a:ext>
            </a:extLst>
          </p:cNvPr>
          <p:cNvGrpSpPr/>
          <p:nvPr/>
        </p:nvGrpSpPr>
        <p:grpSpPr>
          <a:xfrm>
            <a:off x="6215063" y="354060"/>
            <a:ext cx="5742011" cy="599172"/>
            <a:chOff x="6215062" y="354060"/>
            <a:chExt cx="5742011" cy="59917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49EC03A-3015-B9E7-024E-E1BC801E0713}"/>
                </a:ext>
              </a:extLst>
            </p:cNvPr>
            <p:cNvSpPr/>
            <p:nvPr/>
          </p:nvSpPr>
          <p:spPr>
            <a:xfrm>
              <a:off x="6215062" y="354060"/>
              <a:ext cx="5742011" cy="5991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70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74FFA1F-267C-C9B5-8ECE-9B1CC5E2AEF8}"/>
                </a:ext>
              </a:extLst>
            </p:cNvPr>
            <p:cNvSpPr txBox="1"/>
            <p:nvPr/>
          </p:nvSpPr>
          <p:spPr>
            <a:xfrm>
              <a:off x="6329727" y="489584"/>
              <a:ext cx="55287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en-US" altLang="ja-JP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校外や地域などでの、調査による情報収集の指導</a:t>
              </a:r>
              <a:endParaRPr lang="ja-JP" altLang="en-US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- </a:t>
            </a:r>
            <a:r>
              <a:rPr kumimoji="1" lang="ja-JP" altLang="en-US" dirty="0"/>
              <a:t>メモの取り方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0D92E31F-D3EC-B7F1-C03F-CF416A6E16D2}"/>
              </a:ext>
            </a:extLst>
          </p:cNvPr>
          <p:cNvGrpSpPr/>
          <p:nvPr/>
        </p:nvGrpSpPr>
        <p:grpSpPr>
          <a:xfrm>
            <a:off x="2643272" y="2093413"/>
            <a:ext cx="3406710" cy="707886"/>
            <a:chOff x="2923017" y="1892440"/>
            <a:chExt cx="3406710" cy="707886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8DFC38C-8A18-4C65-2A98-073930E96DDF}"/>
                </a:ext>
              </a:extLst>
            </p:cNvPr>
            <p:cNvSpPr txBox="1"/>
            <p:nvPr/>
          </p:nvSpPr>
          <p:spPr>
            <a:xfrm>
              <a:off x="3557952" y="1892440"/>
              <a:ext cx="2771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箇条書き</a:t>
              </a: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E8176FBD-434E-7731-518B-18066E0F153A}"/>
                </a:ext>
              </a:extLst>
            </p:cNvPr>
            <p:cNvSpPr/>
            <p:nvPr/>
          </p:nvSpPr>
          <p:spPr>
            <a:xfrm>
              <a:off x="2923017" y="1997575"/>
              <a:ext cx="497616" cy="4976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latin typeface="Arial Black" panose="020B0A04020102020204" pitchFamily="34" charset="0"/>
                </a:rPr>
                <a:t>1</a:t>
              </a:r>
              <a:endParaRPr kumimoji="1" lang="ja-JP" altLang="en-US" sz="3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E7D76F8-0E67-7AA9-A86B-37AF078595C0}"/>
              </a:ext>
            </a:extLst>
          </p:cNvPr>
          <p:cNvGrpSpPr/>
          <p:nvPr/>
        </p:nvGrpSpPr>
        <p:grpSpPr>
          <a:xfrm>
            <a:off x="2643272" y="2900546"/>
            <a:ext cx="5963808" cy="707886"/>
            <a:chOff x="2923017" y="2699573"/>
            <a:chExt cx="5963808" cy="707886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DDAC7C5-6264-7A30-4FAE-7C44F69E4820}"/>
                </a:ext>
              </a:extLst>
            </p:cNvPr>
            <p:cNvSpPr txBox="1"/>
            <p:nvPr/>
          </p:nvSpPr>
          <p:spPr>
            <a:xfrm>
              <a:off x="3557952" y="2699573"/>
              <a:ext cx="53288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つながりを矢印で示す</a:t>
              </a: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503274B0-779E-6FE1-2050-B078474A5B83}"/>
                </a:ext>
              </a:extLst>
            </p:cNvPr>
            <p:cNvSpPr/>
            <p:nvPr/>
          </p:nvSpPr>
          <p:spPr>
            <a:xfrm>
              <a:off x="2923017" y="2804708"/>
              <a:ext cx="497616" cy="4976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latin typeface="Arial Black" panose="020B0A04020102020204" pitchFamily="34" charset="0"/>
                </a:rPr>
                <a:t>2</a:t>
              </a:r>
              <a:endParaRPr kumimoji="1" lang="ja-JP" altLang="en-US" sz="3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E60C5DBD-1E86-25E1-8D02-6FB9FBF10ED1}"/>
              </a:ext>
            </a:extLst>
          </p:cNvPr>
          <p:cNvGrpSpPr/>
          <p:nvPr/>
        </p:nvGrpSpPr>
        <p:grpSpPr>
          <a:xfrm>
            <a:off x="2643272" y="3679104"/>
            <a:ext cx="5963808" cy="707886"/>
            <a:chOff x="2923017" y="3478131"/>
            <a:chExt cx="5963808" cy="707886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6E3AB8F-0B00-9E64-4A41-F618DE867077}"/>
                </a:ext>
              </a:extLst>
            </p:cNvPr>
            <p:cNvSpPr txBox="1"/>
            <p:nvPr/>
          </p:nvSpPr>
          <p:spPr>
            <a:xfrm>
              <a:off x="3557952" y="3478131"/>
              <a:ext cx="53288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イラストや図を使う</a:t>
              </a: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9F4E23DA-6DDA-60C0-43F4-2BEF4CB78A83}"/>
                </a:ext>
              </a:extLst>
            </p:cNvPr>
            <p:cNvSpPr/>
            <p:nvPr/>
          </p:nvSpPr>
          <p:spPr>
            <a:xfrm>
              <a:off x="2923017" y="3583266"/>
              <a:ext cx="497616" cy="4976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latin typeface="Arial Black" panose="020B0A04020102020204" pitchFamily="34" charset="0"/>
                </a:rPr>
                <a:t>3</a:t>
              </a:r>
              <a:endParaRPr kumimoji="1" lang="ja-JP" altLang="en-US" sz="3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8EB0FD4-C851-7CA4-F3DF-B8AD45CB9905}"/>
              </a:ext>
            </a:extLst>
          </p:cNvPr>
          <p:cNvGrpSpPr/>
          <p:nvPr/>
        </p:nvGrpSpPr>
        <p:grpSpPr>
          <a:xfrm>
            <a:off x="2643272" y="4522040"/>
            <a:ext cx="5963808" cy="707886"/>
            <a:chOff x="2923017" y="4321067"/>
            <a:chExt cx="5963808" cy="707886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0D3F78C-F24E-44CE-0C99-6AF2DB5F001F}"/>
                </a:ext>
              </a:extLst>
            </p:cNvPr>
            <p:cNvSpPr txBox="1"/>
            <p:nvPr/>
          </p:nvSpPr>
          <p:spPr>
            <a:xfrm>
              <a:off x="3557952" y="4321067"/>
              <a:ext cx="53288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記号で示す</a:t>
              </a:r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876FE0BF-7AAB-3430-9E32-D35D9A6DC54F}"/>
                </a:ext>
              </a:extLst>
            </p:cNvPr>
            <p:cNvSpPr/>
            <p:nvPr/>
          </p:nvSpPr>
          <p:spPr>
            <a:xfrm>
              <a:off x="2923017" y="4426202"/>
              <a:ext cx="497616" cy="4976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latin typeface="Arial Black" panose="020B0A04020102020204" pitchFamily="34" charset="0"/>
                </a:rPr>
                <a:t>4</a:t>
              </a:r>
              <a:endParaRPr kumimoji="1" lang="ja-JP" altLang="en-US" sz="3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63224565-8107-D9A2-A2AD-4AACE65E252C}"/>
              </a:ext>
            </a:extLst>
          </p:cNvPr>
          <p:cNvGrpSpPr/>
          <p:nvPr/>
        </p:nvGrpSpPr>
        <p:grpSpPr>
          <a:xfrm>
            <a:off x="2643272" y="5371218"/>
            <a:ext cx="5963808" cy="707886"/>
            <a:chOff x="2923017" y="5170245"/>
            <a:chExt cx="5963808" cy="707886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B503187-C74A-D6EE-834E-BE93035B19A2}"/>
                </a:ext>
              </a:extLst>
            </p:cNvPr>
            <p:cNvSpPr txBox="1"/>
            <p:nvPr/>
          </p:nvSpPr>
          <p:spPr>
            <a:xfrm>
              <a:off x="3557952" y="5170245"/>
              <a:ext cx="53288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正確に記録</a:t>
              </a:r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2BE9DE10-0596-7C66-B84E-CAF31667D333}"/>
                </a:ext>
              </a:extLst>
            </p:cNvPr>
            <p:cNvSpPr/>
            <p:nvPr/>
          </p:nvSpPr>
          <p:spPr>
            <a:xfrm>
              <a:off x="2923017" y="5275380"/>
              <a:ext cx="497616" cy="4976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latin typeface="Arial Black" panose="020B0A04020102020204" pitchFamily="34" charset="0"/>
                </a:rPr>
                <a:t>5</a:t>
              </a:r>
              <a:endParaRPr kumimoji="1" lang="ja-JP" altLang="en-US" sz="3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1A43445-DC6C-D471-2013-21C969474E13}"/>
              </a:ext>
            </a:extLst>
          </p:cNvPr>
          <p:cNvGrpSpPr/>
          <p:nvPr/>
        </p:nvGrpSpPr>
        <p:grpSpPr>
          <a:xfrm>
            <a:off x="2286596" y="1300311"/>
            <a:ext cx="7618809" cy="650303"/>
            <a:chOff x="4617244" y="1300539"/>
            <a:chExt cx="7618809" cy="650303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18F151B-05FF-774B-71B4-D508423C4727}"/>
                </a:ext>
              </a:extLst>
            </p:cNvPr>
            <p:cNvSpPr txBox="1"/>
            <p:nvPr/>
          </p:nvSpPr>
          <p:spPr>
            <a:xfrm>
              <a:off x="4794699" y="1300539"/>
              <a:ext cx="3425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dirty="0">
                  <a:latin typeface="+mj-ea"/>
                  <a:ea typeface="+mj-ea"/>
                </a:rPr>
                <a:t>５つのポイント</a:t>
              </a: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B80F2890-FD46-EDF6-F459-C58E2C57AA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7244" y="1946870"/>
              <a:ext cx="7618809" cy="397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6781E5F-7185-DC84-AAD0-205EC6911945}"/>
              </a:ext>
            </a:extLst>
          </p:cNvPr>
          <p:cNvGrpSpPr/>
          <p:nvPr/>
        </p:nvGrpSpPr>
        <p:grpSpPr>
          <a:xfrm>
            <a:off x="6215063" y="354060"/>
            <a:ext cx="5742011" cy="599172"/>
            <a:chOff x="6215062" y="354060"/>
            <a:chExt cx="5742011" cy="599172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F170FBC-6E98-855D-4EE3-34BD0BEE5CB0}"/>
                </a:ext>
              </a:extLst>
            </p:cNvPr>
            <p:cNvSpPr/>
            <p:nvPr/>
          </p:nvSpPr>
          <p:spPr>
            <a:xfrm>
              <a:off x="6215062" y="354060"/>
              <a:ext cx="5742011" cy="5991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70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011A392-6560-1B52-4F8E-5DAF6D8329A8}"/>
                </a:ext>
              </a:extLst>
            </p:cNvPr>
            <p:cNvSpPr txBox="1"/>
            <p:nvPr/>
          </p:nvSpPr>
          <p:spPr>
            <a:xfrm>
              <a:off x="6329727" y="489584"/>
              <a:ext cx="55287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en-US" altLang="ja-JP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校外や地域などでの、調査による情報収集の指導</a:t>
              </a:r>
              <a:endParaRPr lang="ja-JP" altLang="en-US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5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4924" y="387595"/>
            <a:ext cx="11700400" cy="1038730"/>
          </a:xfrm>
        </p:spPr>
        <p:txBody>
          <a:bodyPr/>
          <a:lstStyle/>
          <a:p>
            <a:r>
              <a:rPr lang="en-US" altLang="ja-JP" sz="4000" dirty="0">
                <a:latin typeface="+mj-ea"/>
              </a:rPr>
              <a:t> -</a:t>
            </a:r>
            <a:r>
              <a:rPr lang="ja-JP" altLang="en-US" sz="4000" dirty="0">
                <a:latin typeface="+mj-ea"/>
              </a:rPr>
              <a:t>情報収集に活用できる</a:t>
            </a:r>
            <a:r>
              <a:rPr lang="en-US" altLang="ja-JP" sz="4000" dirty="0">
                <a:latin typeface="+mj-ea"/>
              </a:rPr>
              <a:t>ICT </a:t>
            </a:r>
            <a:endParaRPr lang="ja-JP" altLang="en-US" sz="4000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4819" y="7519797"/>
            <a:ext cx="10740616" cy="4886706"/>
          </a:xfrm>
        </p:spPr>
        <p:txBody>
          <a:bodyPr/>
          <a:lstStyle/>
          <a:p>
            <a:pPr marL="1017338" lvl="1" indent="-742999">
              <a:buFont typeface="+mj-ea"/>
              <a:buAutoNum type="circleNumDbPlain"/>
            </a:pPr>
            <a:r>
              <a:rPr lang="ja-JP" altLang="en-US" sz="3600" dirty="0">
                <a:latin typeface="+mj-ea"/>
                <a:ea typeface="+mj-ea"/>
              </a:rPr>
              <a:t>写真や動画を記録する</a:t>
            </a:r>
            <a:endParaRPr lang="en-US" altLang="ja-JP" sz="3600" dirty="0">
              <a:latin typeface="+mj-ea"/>
              <a:ea typeface="+mj-ea"/>
            </a:endParaRPr>
          </a:p>
          <a:p>
            <a:pPr lvl="2"/>
            <a:r>
              <a:rPr lang="ja-JP" altLang="en-US" sz="3400" dirty="0">
                <a:latin typeface="+mj-ea"/>
                <a:ea typeface="+mj-ea"/>
              </a:rPr>
              <a:t>インタビュー相手，取材場所</a:t>
            </a:r>
            <a:endParaRPr lang="en-US" altLang="ja-JP" sz="3400" dirty="0">
              <a:latin typeface="+mj-ea"/>
              <a:ea typeface="+mj-ea"/>
            </a:endParaRPr>
          </a:p>
          <a:p>
            <a:pPr lvl="2"/>
            <a:r>
              <a:rPr lang="ja-JP" altLang="en-US" sz="3400" dirty="0">
                <a:latin typeface="+mj-ea"/>
                <a:ea typeface="+mj-ea"/>
              </a:rPr>
              <a:t>取材内容に関するもの</a:t>
            </a:r>
            <a:endParaRPr lang="en-US" altLang="ja-JP" sz="3400" dirty="0">
              <a:latin typeface="+mj-ea"/>
              <a:ea typeface="+mj-ea"/>
            </a:endParaRPr>
          </a:p>
          <a:p>
            <a:pPr lvl="2"/>
            <a:r>
              <a:rPr lang="ja-JP" altLang="en-US" sz="3400" dirty="0">
                <a:latin typeface="+mj-ea"/>
                <a:ea typeface="+mj-ea"/>
              </a:rPr>
              <a:t>取材場所で特徴的なもの</a:t>
            </a:r>
            <a:endParaRPr lang="en-US" altLang="ja-JP" sz="3400" dirty="0">
              <a:latin typeface="+mj-ea"/>
              <a:ea typeface="+mj-ea"/>
            </a:endParaRPr>
          </a:p>
          <a:p>
            <a:pPr marL="1017338" lvl="1" indent="-742999">
              <a:buFont typeface="+mj-ea"/>
              <a:buAutoNum type="circleNumDbPlain"/>
            </a:pPr>
            <a:r>
              <a:rPr lang="ja-JP" altLang="en-US" sz="3600" dirty="0">
                <a:latin typeface="+mj-ea"/>
                <a:ea typeface="+mj-ea"/>
              </a:rPr>
              <a:t>音声を記録する</a:t>
            </a:r>
            <a:endParaRPr lang="en-US" altLang="ja-JP" sz="3600" dirty="0">
              <a:latin typeface="+mj-ea"/>
              <a:ea typeface="+mj-ea"/>
            </a:endParaRPr>
          </a:p>
          <a:p>
            <a:pPr lvl="2"/>
            <a:r>
              <a:rPr lang="ja-JP" altLang="en-US" sz="3400" dirty="0">
                <a:latin typeface="+mj-ea"/>
                <a:ea typeface="+mj-ea"/>
              </a:rPr>
              <a:t>インタビューの内容</a:t>
            </a:r>
            <a:endParaRPr lang="en-US" altLang="ja-JP" sz="3200" dirty="0">
              <a:latin typeface="+mj-ea"/>
              <a:ea typeface="+mj-ea"/>
            </a:endParaRPr>
          </a:p>
          <a:p>
            <a:pPr lvl="2"/>
            <a:r>
              <a:rPr lang="ja-JP" altLang="en-US" sz="3400" dirty="0">
                <a:latin typeface="+mj-ea"/>
                <a:ea typeface="+mj-ea"/>
              </a:rPr>
              <a:t>調査場所の音（自然や町など）</a:t>
            </a:r>
            <a:endParaRPr lang="en-US" altLang="ja-JP" sz="3400" dirty="0">
              <a:latin typeface="+mj-ea"/>
              <a:ea typeface="+mj-ea"/>
            </a:endParaRPr>
          </a:p>
          <a:p>
            <a:pPr lvl="2"/>
            <a:r>
              <a:rPr lang="ja-JP" altLang="en-US" sz="3400" dirty="0">
                <a:latin typeface="+mj-ea"/>
                <a:ea typeface="+mj-ea"/>
              </a:rPr>
              <a:t>伝承音楽、昔話など</a:t>
            </a:r>
            <a:endParaRPr lang="en-US" altLang="ja-JP" sz="3400" dirty="0">
              <a:latin typeface="+mj-ea"/>
              <a:ea typeface="+mj-ea"/>
            </a:endParaRPr>
          </a:p>
          <a:p>
            <a:pPr lvl="2"/>
            <a:endParaRPr lang="en-US" altLang="ja-JP" sz="3400" dirty="0">
              <a:latin typeface="+mj-ea"/>
              <a:ea typeface="+mj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D696310-A643-7140-FC87-C2403110E0AB}"/>
              </a:ext>
            </a:extLst>
          </p:cNvPr>
          <p:cNvGrpSpPr/>
          <p:nvPr/>
        </p:nvGrpSpPr>
        <p:grpSpPr>
          <a:xfrm>
            <a:off x="707986" y="1514612"/>
            <a:ext cx="10776030" cy="2427398"/>
            <a:chOff x="707985" y="1514611"/>
            <a:chExt cx="10776030" cy="242739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7808" y="1514611"/>
              <a:ext cx="3496207" cy="2393155"/>
            </a:xfrm>
            <a:prstGeom prst="rect">
              <a:avLst/>
            </a:prstGeom>
          </p:spPr>
        </p:pic>
        <p:sp>
          <p:nvSpPr>
            <p:cNvPr id="11" name="コンテンツ プレースホルダー 2">
              <a:extLst>
                <a:ext uri="{FF2B5EF4-FFF2-40B4-BE49-F238E27FC236}">
                  <a16:creationId xmlns:a16="http://schemas.microsoft.com/office/drawing/2014/main" id="{062A0DA1-BEA6-67B4-5DFF-316010262C90}"/>
                </a:ext>
              </a:extLst>
            </p:cNvPr>
            <p:cNvSpPr txBox="1">
              <a:spLocks/>
            </p:cNvSpPr>
            <p:nvPr/>
          </p:nvSpPr>
          <p:spPr>
            <a:xfrm>
              <a:off x="707985" y="1548854"/>
              <a:ext cx="7341774" cy="23931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4400" i="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38" lvl="1" indent="0">
                <a:buNone/>
              </a:pPr>
              <a:r>
                <a:rPr lang="ja-JP" altLang="en-US" sz="4000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① 写真や動画を記録する</a:t>
              </a:r>
              <a:endParaRPr lang="en-US" altLang="ja-JP" sz="4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endParaRPr>
            </a:p>
            <a:p>
              <a:pPr marL="274338" lvl="1" indent="0">
                <a:buNone/>
              </a:pPr>
              <a:r>
                <a:rPr lang="en-US" altLang="ja-JP" sz="4000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	</a:t>
              </a:r>
              <a:r>
                <a:rPr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・インタビュー相手、取材場所</a:t>
              </a:r>
              <a:endPara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274338" lvl="1" indent="0">
                <a:buNone/>
              </a:pPr>
              <a:r>
                <a:rPr lang="en-US" altLang="ja-JP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	</a:t>
              </a:r>
              <a:r>
                <a:rPr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・取材内容に関するもの</a:t>
              </a:r>
              <a:endPara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274338" lvl="1" indent="0">
                <a:buNone/>
              </a:pPr>
              <a:r>
                <a:rPr lang="en-US" altLang="ja-JP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	</a:t>
              </a:r>
              <a:r>
                <a:rPr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・取材場所で特徴的なもの</a:t>
              </a:r>
              <a:endPara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AFBAB97-121F-09DA-9D94-A517D9211E97}"/>
              </a:ext>
            </a:extLst>
          </p:cNvPr>
          <p:cNvGrpSpPr/>
          <p:nvPr/>
        </p:nvGrpSpPr>
        <p:grpSpPr>
          <a:xfrm>
            <a:off x="707986" y="4026502"/>
            <a:ext cx="10776029" cy="2384873"/>
            <a:chOff x="707985" y="4026501"/>
            <a:chExt cx="10776029" cy="238487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7807" y="4026501"/>
              <a:ext cx="3496207" cy="2384873"/>
            </a:xfrm>
            <a:prstGeom prst="rect">
              <a:avLst/>
            </a:prstGeom>
          </p:spPr>
        </p:pic>
        <p:sp>
          <p:nvSpPr>
            <p:cNvPr id="12" name="コンテンツ プレースホルダー 2">
              <a:extLst>
                <a:ext uri="{FF2B5EF4-FFF2-40B4-BE49-F238E27FC236}">
                  <a16:creationId xmlns:a16="http://schemas.microsoft.com/office/drawing/2014/main" id="{573E0F69-209C-8063-A861-CBEFF1100704}"/>
                </a:ext>
              </a:extLst>
            </p:cNvPr>
            <p:cNvSpPr txBox="1">
              <a:spLocks/>
            </p:cNvSpPr>
            <p:nvPr/>
          </p:nvSpPr>
          <p:spPr>
            <a:xfrm>
              <a:off x="707985" y="4121690"/>
              <a:ext cx="7341774" cy="20390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4400" i="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38" lvl="1" indent="0">
                <a:buNone/>
              </a:pPr>
              <a:r>
                <a:rPr lang="ja-JP" altLang="en-US" sz="4000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② 音声を記録する</a:t>
              </a:r>
              <a:endParaRPr lang="en-US" altLang="ja-JP" sz="4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endParaRPr>
            </a:p>
            <a:p>
              <a:pPr marL="274338" lvl="1" indent="0">
                <a:buNone/>
              </a:pPr>
              <a:r>
                <a:rPr lang="en-US" altLang="ja-JP" sz="2800" dirty="0">
                  <a:latin typeface="+mn-ea"/>
                </a:rPr>
                <a:t>	</a:t>
              </a:r>
              <a:r>
                <a:rPr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・インタビューの内容</a:t>
              </a:r>
              <a:endPara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274338" lvl="1" indent="0">
                <a:buNone/>
              </a:pPr>
              <a:r>
                <a:rPr lang="en-US" altLang="ja-JP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	</a:t>
              </a:r>
              <a:r>
                <a:rPr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・調査場所の音</a:t>
              </a:r>
              <a:r>
                <a:rPr lang="en-US" altLang="ja-JP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自然や町など</a:t>
              </a:r>
              <a:r>
                <a:rPr lang="en-US" altLang="ja-JP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 marL="274338" lvl="1" indent="0">
                <a:buNone/>
              </a:pPr>
              <a:r>
                <a:rPr lang="en-US" altLang="ja-JP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	</a:t>
              </a:r>
              <a:r>
                <a:rPr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・伝承音楽、昔話など</a:t>
              </a:r>
              <a:endPara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274338" lvl="1" indent="0">
                <a:buNone/>
              </a:pPr>
              <a:endParaRPr lang="en-US" altLang="ja-JP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E9A49BB-7B35-8B83-F4AA-18CF2DEFEB48}"/>
              </a:ext>
            </a:extLst>
          </p:cNvPr>
          <p:cNvGrpSpPr/>
          <p:nvPr/>
        </p:nvGrpSpPr>
        <p:grpSpPr>
          <a:xfrm>
            <a:off x="7109717" y="354060"/>
            <a:ext cx="4942954" cy="505816"/>
            <a:chOff x="6215062" y="354060"/>
            <a:chExt cx="5855251" cy="599172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EAB8532-BB1D-B7C8-1F7F-275F16DA2ECF}"/>
                </a:ext>
              </a:extLst>
            </p:cNvPr>
            <p:cNvSpPr/>
            <p:nvPr/>
          </p:nvSpPr>
          <p:spPr>
            <a:xfrm>
              <a:off x="6215062" y="354060"/>
              <a:ext cx="5742011" cy="5991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70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7FCC73D-88ED-4FD8-20EC-62CD95EB2A7A}"/>
                </a:ext>
              </a:extLst>
            </p:cNvPr>
            <p:cNvSpPr txBox="1"/>
            <p:nvPr/>
          </p:nvSpPr>
          <p:spPr>
            <a:xfrm>
              <a:off x="6239402" y="453073"/>
              <a:ext cx="5830911" cy="401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en-US" altLang="ja-JP" sz="16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校外や地域などでの、調査による情報収集の指導</a:t>
              </a:r>
              <a:endPara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58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4555608-E4F4-1B53-949B-5E8205E9F0AA}"/>
              </a:ext>
            </a:extLst>
          </p:cNvPr>
          <p:cNvGrpSpPr/>
          <p:nvPr/>
        </p:nvGrpSpPr>
        <p:grpSpPr>
          <a:xfrm>
            <a:off x="802791" y="2821780"/>
            <a:ext cx="10586418" cy="1207295"/>
            <a:chOff x="814394" y="3758589"/>
            <a:chExt cx="10586418" cy="1207295"/>
          </a:xfrm>
        </p:grpSpPr>
        <p:sp>
          <p:nvSpPr>
            <p:cNvPr id="6" name="コンテンツ プレースホルダー 2">
              <a:extLst>
                <a:ext uri="{FF2B5EF4-FFF2-40B4-BE49-F238E27FC236}">
                  <a16:creationId xmlns:a16="http://schemas.microsoft.com/office/drawing/2014/main" id="{85BC1F13-A7D0-DE4B-42B6-5345F42BE757}"/>
                </a:ext>
              </a:extLst>
            </p:cNvPr>
            <p:cNvSpPr txBox="1">
              <a:spLocks/>
            </p:cNvSpPr>
            <p:nvPr/>
          </p:nvSpPr>
          <p:spPr>
            <a:xfrm>
              <a:off x="2138365" y="4004476"/>
              <a:ext cx="9262447" cy="7226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4400" i="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3" indent="0">
                <a:spcBef>
                  <a:spcPts val="500"/>
                </a:spcBef>
                <a:buNone/>
              </a:pPr>
              <a:r>
                <a:rPr lang="ja-JP" altLang="en-US" dirty="0"/>
                <a:t>インターネットでの情報収集の指導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9D0311A-6700-2549-CB9A-66A46F5BB5CF}"/>
                </a:ext>
              </a:extLst>
            </p:cNvPr>
            <p:cNvSpPr/>
            <p:nvPr/>
          </p:nvSpPr>
          <p:spPr>
            <a:xfrm>
              <a:off x="814394" y="3758589"/>
              <a:ext cx="1207295" cy="12072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6601" dirty="0"/>
                <a:t>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99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３</a:t>
            </a:r>
            <a:r>
              <a:rPr kumimoji="1" lang="en-US" altLang="ja-JP" dirty="0"/>
              <a:t>.</a:t>
            </a:r>
            <a:r>
              <a:rPr kumimoji="1" lang="ja-JP" altLang="en-US" dirty="0"/>
              <a:t>インターネットでの情報収集の指導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4488" y="1850931"/>
            <a:ext cx="9011782" cy="23671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3" indent="0">
              <a:buNone/>
            </a:pP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検索サイトの利用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marL="45723" indent="0">
              <a:buNone/>
            </a:pPr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  <a:latin typeface="HG創英角ｺﾞｼｯｸUB"/>
                <a:ea typeface="HG創英角ｺﾞｼｯｸUB"/>
              </a:rPr>
              <a:t>　</a:t>
            </a: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キーワード検索</a:t>
            </a:r>
            <a:endParaRPr lang="en-US" altLang="ja-JP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45723" indent="0">
              <a:buClr>
                <a:srgbClr val="000000"/>
              </a:buClr>
              <a:buNone/>
            </a:pPr>
            <a:r>
              <a:rPr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文章による検索（生成AI等の利用）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E75D329-F217-163F-B1FE-36AD124F5C58}"/>
              </a:ext>
            </a:extLst>
          </p:cNvPr>
          <p:cNvGrpSpPr/>
          <p:nvPr/>
        </p:nvGrpSpPr>
        <p:grpSpPr>
          <a:xfrm>
            <a:off x="1198394" y="4357687"/>
            <a:ext cx="9795213" cy="1694799"/>
            <a:chOff x="1198394" y="4600575"/>
            <a:chExt cx="9795213" cy="1694799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AD072A5C-EA53-2DAA-067B-4A39FC2CB84E}"/>
                </a:ext>
              </a:extLst>
            </p:cNvPr>
            <p:cNvGrpSpPr/>
            <p:nvPr/>
          </p:nvGrpSpPr>
          <p:grpSpPr>
            <a:xfrm>
              <a:off x="1491923" y="4743916"/>
              <a:ext cx="9311819" cy="1447709"/>
              <a:chOff x="683441" y="4643439"/>
              <a:chExt cx="9311819" cy="1447709"/>
            </a:xfrm>
          </p:grpSpPr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88CA8A56-BDA3-51D4-564C-73A4B0B81A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2530" y="5062640"/>
                <a:ext cx="7702730" cy="102850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4400" i="0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3" indent="0">
                  <a:buNone/>
                </a:pPr>
                <a:r>
                  <a:rPr lang="ja-JP" altLang="en-US" sz="3600" dirty="0"/>
                  <a:t>小学生向けサイトやフィルタリング機能の利用も</a:t>
                </a:r>
                <a:endParaRPr lang="en-US" altLang="ja-JP" sz="3600" dirty="0"/>
              </a:p>
            </p:txBody>
          </p:sp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E1412153-845D-A38D-587D-F1CF2AD004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441" y="4643439"/>
                <a:ext cx="1321617" cy="123600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4400" i="0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3" indent="0">
                  <a:buNone/>
                </a:pPr>
                <a:r>
                  <a:rPr lang="ja-JP" altLang="en-US" sz="11501" dirty="0">
                    <a:solidFill>
                      <a:srgbClr val="FFC000"/>
                    </a:solidFill>
                    <a:latin typeface="ヒラギノ角ゴ Pro"/>
                  </a:rPr>
                  <a:t>⚠</a:t>
                </a:r>
              </a:p>
            </p:txBody>
          </p:sp>
        </p:grp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152EA300-62DE-764D-A022-A80F8190F64A}"/>
                </a:ext>
              </a:extLst>
            </p:cNvPr>
            <p:cNvSpPr/>
            <p:nvPr/>
          </p:nvSpPr>
          <p:spPr>
            <a:xfrm>
              <a:off x="1198394" y="4600575"/>
              <a:ext cx="9795213" cy="1694799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70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E284012-30FD-2AEE-51FD-056270182F7F}"/>
                </a:ext>
              </a:extLst>
            </p:cNvPr>
            <p:cNvSpPr txBox="1"/>
            <p:nvPr/>
          </p:nvSpPr>
          <p:spPr>
            <a:xfrm>
              <a:off x="3217061" y="4665849"/>
              <a:ext cx="737302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不適切な情報・有害情報を遮断できるように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1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9C0A2C-EEED-BB12-A286-D5CE3233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27" y="246503"/>
            <a:ext cx="11700400" cy="1038730"/>
          </a:xfrm>
        </p:spPr>
        <p:txBody>
          <a:bodyPr/>
          <a:lstStyle/>
          <a:p>
            <a:r>
              <a:rPr lang="en-US" altLang="ja-JP" sz="4400" dirty="0">
                <a:latin typeface="+mj-ea"/>
              </a:rPr>
              <a:t> - </a:t>
            </a:r>
            <a:r>
              <a:rPr lang="ja-JP" altLang="en-US" sz="4400" dirty="0">
                <a:latin typeface="+mj-ea"/>
              </a:rPr>
              <a:t>サービスの紹介と留意点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1C8130-E6CF-1B4E-5582-81824A18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28" y="1458130"/>
            <a:ext cx="10740616" cy="13912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3" indent="0">
              <a:buNone/>
            </a:pP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① </a:t>
            </a:r>
            <a:r>
              <a:rPr lang="ja-JP" dirty="0">
                <a:solidFill>
                  <a:schemeClr val="accent1">
                    <a:lumMod val="50000"/>
                  </a:schemeClr>
                </a:solidFill>
              </a:rPr>
              <a:t>キュレーション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サイト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まとめサイト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3" indent="0">
              <a:buNone/>
            </a:pP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HGSoeiKakugothicUB"/>
                <a:ea typeface="HGSoeiKakugothicUB"/>
              </a:rPr>
              <a:t>	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・サイト作成者の方針を意識した活用</a:t>
            </a:r>
            <a:endParaRPr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6CE7E2D-74E0-8BF7-1991-05599E8AA8C5}"/>
              </a:ext>
            </a:extLst>
          </p:cNvPr>
          <p:cNvGrpSpPr/>
          <p:nvPr/>
        </p:nvGrpSpPr>
        <p:grpSpPr>
          <a:xfrm>
            <a:off x="7615239" y="466283"/>
            <a:ext cx="4341835" cy="599172"/>
            <a:chOff x="7615238" y="354060"/>
            <a:chExt cx="4341835" cy="59917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4922437-CDFF-06F0-C617-E93037D1FD80}"/>
                </a:ext>
              </a:extLst>
            </p:cNvPr>
            <p:cNvSpPr/>
            <p:nvPr/>
          </p:nvSpPr>
          <p:spPr>
            <a:xfrm>
              <a:off x="7615238" y="354060"/>
              <a:ext cx="4341835" cy="5991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700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E0E037E-BB97-44BA-0618-725C64FE9890}"/>
                </a:ext>
              </a:extLst>
            </p:cNvPr>
            <p:cNvSpPr txBox="1"/>
            <p:nvPr/>
          </p:nvSpPr>
          <p:spPr>
            <a:xfrm>
              <a:off x="7803221" y="469036"/>
              <a:ext cx="40860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3.</a:t>
              </a:r>
              <a:r>
                <a: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インターネットでの情報収集の指導</a:t>
              </a:r>
              <a:endPara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0F78A7-1A2D-FD48-1078-4EABF8DF6514}"/>
              </a:ext>
            </a:extLst>
          </p:cNvPr>
          <p:cNvSpPr txBox="1"/>
          <p:nvPr/>
        </p:nvSpPr>
        <p:spPr>
          <a:xfrm>
            <a:off x="709128" y="3067761"/>
            <a:ext cx="5005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3">
              <a:buClr>
                <a:srgbClr val="000000"/>
              </a:buClr>
            </a:pPr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② 対話型</a:t>
            </a:r>
            <a:r>
              <a:rPr kumimoji="1" lang="ja-JP" altLang="en-US" sz="4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生成</a:t>
            </a:r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ＡＩ</a:t>
            </a:r>
            <a:endParaRPr lang="ja-JP" altLang="en-US" sz="4400" dirty="0">
              <a:latin typeface="+mj-ea"/>
              <a:ea typeface="+mj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A7671D4-2079-7794-1E1F-2E83D7C5D75C}"/>
              </a:ext>
            </a:extLst>
          </p:cNvPr>
          <p:cNvGrpSpPr/>
          <p:nvPr/>
        </p:nvGrpSpPr>
        <p:grpSpPr>
          <a:xfrm>
            <a:off x="1327453" y="3886426"/>
            <a:ext cx="9405937" cy="2305258"/>
            <a:chOff x="1214438" y="3886426"/>
            <a:chExt cx="9405937" cy="2305258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746684C-8BE3-1A88-208C-B4AAAEF57C80}"/>
                </a:ext>
              </a:extLst>
            </p:cNvPr>
            <p:cNvSpPr txBox="1"/>
            <p:nvPr/>
          </p:nvSpPr>
          <p:spPr>
            <a:xfrm>
              <a:off x="1214438" y="3886426"/>
              <a:ext cx="94059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38" lvl="1">
                <a:buClr>
                  <a:srgbClr val="000000"/>
                </a:buClr>
              </a:pPr>
              <a:r>
                <a:rPr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・「初等中等教育段階における生成</a:t>
              </a:r>
              <a:r>
                <a:rPr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AI</a:t>
              </a:r>
              <a:r>
                <a:rPr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の利用に関</a:t>
              </a:r>
              <a:endPara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274338" lvl="1">
                <a:buClr>
                  <a:srgbClr val="000000"/>
                </a:buClr>
              </a:pPr>
              <a:r>
                <a:rPr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する暫定的なガイドライン」（</a:t>
              </a:r>
              <a:r>
                <a:rPr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2023/7/4</a:t>
              </a:r>
              <a:r>
                <a:rPr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  <a:endPara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2A141C4-AA48-30B0-A4F4-5AD2A6946231}"/>
                </a:ext>
              </a:extLst>
            </p:cNvPr>
            <p:cNvSpPr txBox="1"/>
            <p:nvPr/>
          </p:nvSpPr>
          <p:spPr>
            <a:xfrm>
              <a:off x="1214438" y="5114466"/>
              <a:ext cx="94059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38" lvl="1">
                <a:buClr>
                  <a:srgbClr val="000000"/>
                </a:buClr>
              </a:pPr>
              <a:r>
                <a:rPr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・あたかも実在の人と自然に会話しているかのよ</a:t>
              </a:r>
              <a:endPara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274338" lvl="1">
                <a:buClr>
                  <a:srgbClr val="000000"/>
                </a:buClr>
              </a:pPr>
              <a:r>
                <a:rPr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うな印象を与えることを踏まえた活用が必要</a:t>
              </a:r>
              <a:endPara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0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4927" y="524809"/>
            <a:ext cx="11700400" cy="1186529"/>
          </a:xfrm>
        </p:spPr>
        <p:txBody>
          <a:bodyPr/>
          <a:lstStyle/>
          <a:p>
            <a:r>
              <a:rPr lang="ja-JP" altLang="en-US" sz="4400" dirty="0"/>
              <a:t> </a:t>
            </a:r>
            <a:r>
              <a:rPr lang="en-US" altLang="ja-JP" sz="4400" dirty="0"/>
              <a:t>- </a:t>
            </a:r>
            <a:r>
              <a:rPr lang="ja-JP" altLang="en-US" sz="4400" dirty="0"/>
              <a:t>調べた情報は</a:t>
            </a:r>
            <a:br>
              <a:rPr lang="en-US" altLang="ja-JP" sz="4400" dirty="0"/>
            </a:br>
            <a:r>
              <a:rPr lang="ja-JP" altLang="en-US" sz="4400" dirty="0"/>
              <a:t>   本当に正しいの？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1072" y="1881855"/>
            <a:ext cx="9865615" cy="10599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719138">
              <a:spcBef>
                <a:spcPts val="600"/>
              </a:spcBef>
              <a:buSzPct val="100000"/>
              <a:buNone/>
              <a:tabLst>
                <a:tab pos="627063" algn="l"/>
              </a:tabLst>
            </a:pP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① 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図書資料や複数のサイトから情報を</a:t>
            </a:r>
            <a:endParaRPr lang="en-US" altLang="ja-JP" sz="3200" dirty="0">
              <a:solidFill>
                <a:schemeClr val="accent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defTabSz="719138">
              <a:spcBef>
                <a:spcPts val="600"/>
              </a:spcBef>
              <a:buSzPct val="100000"/>
              <a:buNone/>
              <a:tabLst>
                <a:tab pos="627063" algn="l"/>
              </a:tabLst>
            </a:pP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集め、比較・検討すること</a:t>
            </a:r>
            <a:endParaRPr lang="en-US" altLang="ja-JP" sz="3200" dirty="0">
              <a:solidFill>
                <a:schemeClr val="accent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9D99961-B787-C8AB-7D4B-E11235479A81}"/>
              </a:ext>
            </a:extLst>
          </p:cNvPr>
          <p:cNvGrpSpPr/>
          <p:nvPr/>
        </p:nvGrpSpPr>
        <p:grpSpPr>
          <a:xfrm>
            <a:off x="234927" y="5436001"/>
            <a:ext cx="11722146" cy="1239731"/>
            <a:chOff x="234927" y="5702953"/>
            <a:chExt cx="11722146" cy="943597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751E3F4-EA66-E015-F17A-B7F6DFE8061A}"/>
                </a:ext>
              </a:extLst>
            </p:cNvPr>
            <p:cNvSpPr/>
            <p:nvPr/>
          </p:nvSpPr>
          <p:spPr>
            <a:xfrm>
              <a:off x="234927" y="5702953"/>
              <a:ext cx="11722146" cy="90739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70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C66FC4D-36C0-C5B9-A543-5FC207DE6494}"/>
                </a:ext>
              </a:extLst>
            </p:cNvPr>
            <p:cNvSpPr txBox="1"/>
            <p:nvPr/>
          </p:nvSpPr>
          <p:spPr>
            <a:xfrm>
              <a:off x="2057400" y="5782748"/>
              <a:ext cx="8077200" cy="863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情報活用能力の育成をすすめた上で、</a:t>
              </a:r>
              <a:endParaRPr kumimoji="1" lang="en-US" altLang="ja-JP" sz="28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kumimoji="1" lang="ja-JP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様々なサービスを段階的に活用させる指導が肝要</a:t>
              </a:r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E253F07-1384-A910-F0A6-DCFD1D8B192E}"/>
              </a:ext>
            </a:extLst>
          </p:cNvPr>
          <p:cNvSpPr/>
          <p:nvPr/>
        </p:nvSpPr>
        <p:spPr>
          <a:xfrm>
            <a:off x="859717" y="1881856"/>
            <a:ext cx="798286" cy="32376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判断する４つの視点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F06AC9C9-04C4-ACB3-2303-FA0FB2D84D91}"/>
              </a:ext>
            </a:extLst>
          </p:cNvPr>
          <p:cNvSpPr txBox="1">
            <a:spLocks/>
          </p:cNvSpPr>
          <p:nvPr/>
        </p:nvSpPr>
        <p:spPr>
          <a:xfrm>
            <a:off x="1800302" y="2989318"/>
            <a:ext cx="9865615" cy="660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3" indent="0" defTabSz="627063">
              <a:buSzPct val="100000"/>
              <a:buNone/>
            </a:pP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②</a:t>
            </a: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	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情報発信者を確認すること</a:t>
            </a:r>
            <a:endParaRPr lang="en-US" altLang="ja-JP" sz="3200" dirty="0">
              <a:solidFill>
                <a:schemeClr val="accent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8CC75C6-EE04-4C90-A622-D3E06686D958}"/>
              </a:ext>
            </a:extLst>
          </p:cNvPr>
          <p:cNvSpPr txBox="1">
            <a:spLocks/>
          </p:cNvSpPr>
          <p:nvPr/>
        </p:nvSpPr>
        <p:spPr>
          <a:xfrm>
            <a:off x="1800302" y="3800700"/>
            <a:ext cx="9865615" cy="603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3" indent="0" defTabSz="627063">
              <a:buSzPct val="100000"/>
              <a:buNone/>
            </a:pP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③</a:t>
            </a: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	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情報の更新日を確認すること</a:t>
            </a:r>
            <a:endParaRPr lang="en-US" altLang="ja-JP" sz="3200" dirty="0">
              <a:solidFill>
                <a:schemeClr val="accent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AAF67AEC-D0AF-ACDD-05CE-74D9683A6158}"/>
              </a:ext>
            </a:extLst>
          </p:cNvPr>
          <p:cNvSpPr txBox="1">
            <a:spLocks/>
          </p:cNvSpPr>
          <p:nvPr/>
        </p:nvSpPr>
        <p:spPr>
          <a:xfrm>
            <a:off x="1781072" y="4555016"/>
            <a:ext cx="10103867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3" indent="0" defTabSz="627063">
              <a:buSzPct val="100000"/>
              <a:buNone/>
            </a:pP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④</a:t>
            </a: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	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目的に応じて必要な情報を取捨選択すること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FDB6A5E-7BF4-39AB-4C0F-807F43F10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119" y="2852031"/>
            <a:ext cx="1668798" cy="166879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3E3A968-4127-036C-03B5-176CFAF7A4D6}"/>
              </a:ext>
            </a:extLst>
          </p:cNvPr>
          <p:cNvGrpSpPr/>
          <p:nvPr/>
        </p:nvGrpSpPr>
        <p:grpSpPr>
          <a:xfrm>
            <a:off x="7615239" y="466283"/>
            <a:ext cx="4341835" cy="599172"/>
            <a:chOff x="7615238" y="354060"/>
            <a:chExt cx="4341835" cy="599172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DCF2718-AB91-530A-5D43-BEDD494C44E5}"/>
                </a:ext>
              </a:extLst>
            </p:cNvPr>
            <p:cNvSpPr/>
            <p:nvPr/>
          </p:nvSpPr>
          <p:spPr>
            <a:xfrm>
              <a:off x="7615238" y="354060"/>
              <a:ext cx="4341835" cy="5991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70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99D31D7-623F-C92F-EA7A-DB4ECE382095}"/>
                </a:ext>
              </a:extLst>
            </p:cNvPr>
            <p:cNvSpPr txBox="1"/>
            <p:nvPr/>
          </p:nvSpPr>
          <p:spPr>
            <a:xfrm>
              <a:off x="7803221" y="469036"/>
              <a:ext cx="40860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3.</a:t>
              </a:r>
              <a:r>
                <a: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インターネットでの情報収集の指導</a:t>
              </a:r>
              <a:endPara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0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4C355EA-D9D7-6BC4-DFF9-78C70F5C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課題解決のための情報収集の指導方法について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16236ED-0CCD-DFB4-D3B6-F1084257F704}"/>
              </a:ext>
            </a:extLst>
          </p:cNvPr>
          <p:cNvSpPr/>
          <p:nvPr/>
        </p:nvSpPr>
        <p:spPr>
          <a:xfrm rot="5400000">
            <a:off x="5643563" y="3165811"/>
            <a:ext cx="914399" cy="8858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7159B5-C033-5021-3FBC-8B19F168D935}"/>
              </a:ext>
            </a:extLst>
          </p:cNvPr>
          <p:cNvSpPr txBox="1"/>
          <p:nvPr/>
        </p:nvSpPr>
        <p:spPr>
          <a:xfrm>
            <a:off x="1616870" y="4250431"/>
            <a:ext cx="8958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❶児童が</a:t>
            </a:r>
            <a:r>
              <a: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主体的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に課題や問題をもつ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BB09B6-D5C9-6E93-EC20-2D800EBB85B0}"/>
              </a:ext>
            </a:extLst>
          </p:cNvPr>
          <p:cNvSpPr txBox="1"/>
          <p:nvPr/>
        </p:nvSpPr>
        <p:spPr>
          <a:xfrm>
            <a:off x="1616870" y="5259432"/>
            <a:ext cx="895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❷自らの力で解決させていく学習活動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26F4644-D6FE-4EBC-7338-F61C0FFD46D7}"/>
              </a:ext>
            </a:extLst>
          </p:cNvPr>
          <p:cNvGrpSpPr/>
          <p:nvPr/>
        </p:nvGrpSpPr>
        <p:grpSpPr>
          <a:xfrm>
            <a:off x="1131095" y="1987578"/>
            <a:ext cx="9929813" cy="885825"/>
            <a:chOff x="1131094" y="1987579"/>
            <a:chExt cx="9929813" cy="885825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40C7F9BC-1A5A-0D05-7954-FD4D5C205194}"/>
                </a:ext>
              </a:extLst>
            </p:cNvPr>
            <p:cNvSpPr/>
            <p:nvPr/>
          </p:nvSpPr>
          <p:spPr>
            <a:xfrm>
              <a:off x="1131094" y="1987579"/>
              <a:ext cx="9929813" cy="8858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7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D210E7B-79AC-0106-A5A6-2A17D570A580}"/>
                </a:ext>
              </a:extLst>
            </p:cNvPr>
            <p:cNvSpPr txBox="1"/>
            <p:nvPr/>
          </p:nvSpPr>
          <p:spPr>
            <a:xfrm>
              <a:off x="3049191" y="2045771"/>
              <a:ext cx="609361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4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情報活用能力の育成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5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20754" b="14092"/>
          <a:stretch/>
        </p:blipFill>
        <p:spPr>
          <a:xfrm>
            <a:off x="503421" y="697514"/>
            <a:ext cx="11309272" cy="562339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421" y="391246"/>
            <a:ext cx="11475811" cy="1038730"/>
          </a:xfrm>
        </p:spPr>
        <p:txBody>
          <a:bodyPr/>
          <a:lstStyle/>
          <a:p>
            <a:r>
              <a:rPr kumimoji="1" lang="ja-JP" altLang="en-US" dirty="0"/>
              <a:t>情報収集と選択</a:t>
            </a:r>
          </a:p>
        </p:txBody>
      </p:sp>
    </p:spTree>
    <p:extLst>
      <p:ext uri="{BB962C8B-B14F-4D97-AF65-F5344CB8AC3E}">
        <p14:creationId xmlns:p14="http://schemas.microsoft.com/office/powerpoint/2010/main" val="110882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FA0ABD3-401B-3635-BB45-C9C5AEF9BE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345524" y="-100488"/>
            <a:ext cx="6258619" cy="625861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13CAB8A-571A-763C-F6A3-AA9BE358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2" y="-903811"/>
            <a:ext cx="9994924" cy="707899"/>
          </a:xfrm>
        </p:spPr>
        <p:txBody>
          <a:bodyPr/>
          <a:lstStyle/>
          <a:p>
            <a:r>
              <a:rPr lang="ja-JP" altLang="en-US" sz="4400" dirty="0"/>
              <a:t>情報を選択する思考力と判断力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1710CB-C346-1265-3FB6-D8B00FA244FE}"/>
              </a:ext>
            </a:extLst>
          </p:cNvPr>
          <p:cNvSpPr txBox="1"/>
          <p:nvPr/>
        </p:nvSpPr>
        <p:spPr>
          <a:xfrm>
            <a:off x="3860544" y="1530546"/>
            <a:ext cx="7825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・リアルタイム配信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・ピンポイントな情報収集が可能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088ACA7-6704-73D4-A8F8-EC3BCF1398BD}"/>
              </a:ext>
            </a:extLst>
          </p:cNvPr>
          <p:cNvGrpSpPr/>
          <p:nvPr/>
        </p:nvGrpSpPr>
        <p:grpSpPr>
          <a:xfrm>
            <a:off x="3679646" y="676966"/>
            <a:ext cx="7825160" cy="653984"/>
            <a:chOff x="1771651" y="1385082"/>
            <a:chExt cx="8648700" cy="784436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C105FA93-A0EC-0DB9-0A35-976591B37457}"/>
                </a:ext>
              </a:extLst>
            </p:cNvPr>
            <p:cNvSpPr/>
            <p:nvPr/>
          </p:nvSpPr>
          <p:spPr>
            <a:xfrm>
              <a:off x="1771651" y="1397980"/>
              <a:ext cx="8648700" cy="77153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8712388-5E28-FEAD-DC2E-0128DF84B808}"/>
                </a:ext>
              </a:extLst>
            </p:cNvPr>
            <p:cNvSpPr txBox="1"/>
            <p:nvPr/>
          </p:nvSpPr>
          <p:spPr>
            <a:xfrm>
              <a:off x="1971587" y="1385082"/>
              <a:ext cx="8248827" cy="775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6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インターネットによる情報収集</a:t>
              </a:r>
            </a:p>
          </p:txBody>
        </p:sp>
      </p:grp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F4BE93D-7665-95EE-295B-3823D7F0FDE9}"/>
              </a:ext>
            </a:extLst>
          </p:cNvPr>
          <p:cNvCxnSpPr>
            <a:cxnSpLocks/>
          </p:cNvCxnSpPr>
          <p:nvPr/>
        </p:nvCxnSpPr>
        <p:spPr>
          <a:xfrm>
            <a:off x="6537531" y="2853985"/>
            <a:ext cx="0" cy="975195"/>
          </a:xfrm>
          <a:prstGeom prst="straightConnector1">
            <a:avLst/>
          </a:prstGeom>
          <a:ln w="1079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29A208E-FF42-5183-630B-FEBCE9164CBD}"/>
              </a:ext>
            </a:extLst>
          </p:cNvPr>
          <p:cNvSpPr txBox="1"/>
          <p:nvPr/>
        </p:nvSpPr>
        <p:spPr>
          <a:xfrm>
            <a:off x="3860544" y="3863774"/>
            <a:ext cx="7825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・真偽がわからない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・所存がはっきりしない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161BB54-266D-B731-AF87-4987BD0C84A7}"/>
              </a:ext>
            </a:extLst>
          </p:cNvPr>
          <p:cNvGrpSpPr/>
          <p:nvPr/>
        </p:nvGrpSpPr>
        <p:grpSpPr>
          <a:xfrm>
            <a:off x="245802" y="5521237"/>
            <a:ext cx="11700396" cy="1108663"/>
            <a:chOff x="245802" y="5521236"/>
            <a:chExt cx="11700396" cy="1108663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5A63077-7A1D-AA54-7795-C723948E778D}"/>
                </a:ext>
              </a:extLst>
            </p:cNvPr>
            <p:cNvSpPr/>
            <p:nvPr/>
          </p:nvSpPr>
          <p:spPr>
            <a:xfrm>
              <a:off x="245802" y="5521236"/>
              <a:ext cx="11700396" cy="1108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17BE90E-2308-26AC-11FF-25A61EF8C950}"/>
                </a:ext>
              </a:extLst>
            </p:cNvPr>
            <p:cNvSpPr txBox="1"/>
            <p:nvPr/>
          </p:nvSpPr>
          <p:spPr>
            <a:xfrm>
              <a:off x="376049" y="5731853"/>
              <a:ext cx="11439902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5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真偽を確かめる思考力・判断力をつけ、危険を回避する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5186186C-0899-944D-12CA-0032D29E7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04" y="1858037"/>
            <a:ext cx="2672442" cy="26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/>
              <a:t>課題解決のための情報収集の指導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A1A476F-EBB2-A382-6F57-FB1EE1BB963E}"/>
              </a:ext>
            </a:extLst>
          </p:cNvPr>
          <p:cNvGrpSpPr/>
          <p:nvPr/>
        </p:nvGrpSpPr>
        <p:grpSpPr>
          <a:xfrm>
            <a:off x="971558" y="3630004"/>
            <a:ext cx="10239366" cy="1471613"/>
            <a:chOff x="971557" y="3630003"/>
            <a:chExt cx="10239366" cy="1471613"/>
          </a:xfrm>
        </p:grpSpPr>
        <p:sp>
          <p:nvSpPr>
            <p:cNvPr id="4" name="コンテンツ プレースホルダー 2">
              <a:extLst>
                <a:ext uri="{FF2B5EF4-FFF2-40B4-BE49-F238E27FC236}">
                  <a16:creationId xmlns:a16="http://schemas.microsoft.com/office/drawing/2014/main" id="{995BC99A-D6D6-770A-846D-C54FDBD54491}"/>
                </a:ext>
              </a:extLst>
            </p:cNvPr>
            <p:cNvSpPr txBox="1">
              <a:spLocks/>
            </p:cNvSpPr>
            <p:nvPr/>
          </p:nvSpPr>
          <p:spPr>
            <a:xfrm>
              <a:off x="1700212" y="3630003"/>
              <a:ext cx="9510711" cy="14716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4400" i="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3" indent="0">
                <a:spcBef>
                  <a:spcPts val="500"/>
                </a:spcBef>
                <a:buNone/>
              </a:pPr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校外や地域などでの、調査による</a:t>
              </a:r>
              <a:endPara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45723" indent="0">
                <a:spcBef>
                  <a:spcPts val="500"/>
                </a:spcBef>
                <a:buNone/>
              </a:pPr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情報収集の指導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B8C335F-54B4-BCDD-AF77-DBED24F7C5FA}"/>
                </a:ext>
              </a:extLst>
            </p:cNvPr>
            <p:cNvSpPr/>
            <p:nvPr/>
          </p:nvSpPr>
          <p:spPr>
            <a:xfrm>
              <a:off x="971557" y="3630003"/>
              <a:ext cx="72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/>
                <a:t>２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E54E4FF-0EA3-EF43-A269-F6A80D824CA3}"/>
              </a:ext>
            </a:extLst>
          </p:cNvPr>
          <p:cNvGrpSpPr/>
          <p:nvPr/>
        </p:nvGrpSpPr>
        <p:grpSpPr>
          <a:xfrm>
            <a:off x="971558" y="1821231"/>
            <a:ext cx="10239366" cy="1471613"/>
            <a:chOff x="971557" y="1821230"/>
            <a:chExt cx="10239366" cy="147161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9A252C8-E510-6972-A910-7F32D646FFBF}"/>
                </a:ext>
              </a:extLst>
            </p:cNvPr>
            <p:cNvSpPr/>
            <p:nvPr/>
          </p:nvSpPr>
          <p:spPr>
            <a:xfrm>
              <a:off x="971557" y="1821230"/>
              <a:ext cx="72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/>
                <a:t>１</a:t>
              </a:r>
            </a:p>
          </p:txBody>
        </p:sp>
        <p:sp>
          <p:nvSpPr>
            <p:cNvPr id="16" name="コンテンツ プレースホルダー 2">
              <a:extLst>
                <a:ext uri="{FF2B5EF4-FFF2-40B4-BE49-F238E27FC236}">
                  <a16:creationId xmlns:a16="http://schemas.microsoft.com/office/drawing/2014/main" id="{29F35520-C476-13AB-2F9E-688C30C683CF}"/>
                </a:ext>
              </a:extLst>
            </p:cNvPr>
            <p:cNvSpPr txBox="1">
              <a:spLocks/>
            </p:cNvSpPr>
            <p:nvPr/>
          </p:nvSpPr>
          <p:spPr>
            <a:xfrm>
              <a:off x="1700212" y="1821230"/>
              <a:ext cx="9510711" cy="14716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4400" i="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3" indent="0">
                <a:spcBef>
                  <a:spcPts val="500"/>
                </a:spcBef>
                <a:buNone/>
              </a:pPr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図書室（情報メディアセンター等）</a:t>
              </a:r>
              <a:endPara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45723" indent="0">
                <a:spcBef>
                  <a:spcPts val="500"/>
                </a:spcBef>
                <a:buNone/>
              </a:pPr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での指導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B174E93-289D-ED52-97B2-B91BAE88E64A}"/>
              </a:ext>
            </a:extLst>
          </p:cNvPr>
          <p:cNvGrpSpPr/>
          <p:nvPr/>
        </p:nvGrpSpPr>
        <p:grpSpPr>
          <a:xfrm>
            <a:off x="971558" y="5438775"/>
            <a:ext cx="10239366" cy="720000"/>
            <a:chOff x="814395" y="5438775"/>
            <a:chExt cx="10239366" cy="720000"/>
          </a:xfrm>
        </p:grpSpPr>
        <p:sp>
          <p:nvSpPr>
            <p:cNvPr id="5" name="コンテンツ プレースホルダー 2">
              <a:extLst>
                <a:ext uri="{FF2B5EF4-FFF2-40B4-BE49-F238E27FC236}">
                  <a16:creationId xmlns:a16="http://schemas.microsoft.com/office/drawing/2014/main" id="{1499AA54-1771-1862-70A8-2FDE0AFE904B}"/>
                </a:ext>
              </a:extLst>
            </p:cNvPr>
            <p:cNvSpPr txBox="1">
              <a:spLocks/>
            </p:cNvSpPr>
            <p:nvPr/>
          </p:nvSpPr>
          <p:spPr>
            <a:xfrm>
              <a:off x="1543050" y="5438775"/>
              <a:ext cx="9510711" cy="6905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4400" i="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3" indent="0">
                <a:buNone/>
              </a:pPr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インターネットでの情報収集の指導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7E2C29C-1963-A745-26FA-04D0FCEA0FF9}"/>
                </a:ext>
              </a:extLst>
            </p:cNvPr>
            <p:cNvSpPr/>
            <p:nvPr/>
          </p:nvSpPr>
          <p:spPr>
            <a:xfrm>
              <a:off x="814395" y="5438775"/>
              <a:ext cx="72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/>
                <a:t>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8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4555608-E4F4-1B53-949B-5E8205E9F0AA}"/>
              </a:ext>
            </a:extLst>
          </p:cNvPr>
          <p:cNvGrpSpPr/>
          <p:nvPr/>
        </p:nvGrpSpPr>
        <p:grpSpPr>
          <a:xfrm>
            <a:off x="1114693" y="2693194"/>
            <a:ext cx="9962617" cy="1471613"/>
            <a:chOff x="814394" y="3630003"/>
            <a:chExt cx="9962617" cy="1471613"/>
          </a:xfrm>
        </p:grpSpPr>
        <p:sp>
          <p:nvSpPr>
            <p:cNvPr id="6" name="コンテンツ プレースホルダー 2">
              <a:extLst>
                <a:ext uri="{FF2B5EF4-FFF2-40B4-BE49-F238E27FC236}">
                  <a16:creationId xmlns:a16="http://schemas.microsoft.com/office/drawing/2014/main" id="{85BC1F13-A7D0-DE4B-42B6-5345F42BE757}"/>
                </a:ext>
              </a:extLst>
            </p:cNvPr>
            <p:cNvSpPr txBox="1">
              <a:spLocks/>
            </p:cNvSpPr>
            <p:nvPr/>
          </p:nvSpPr>
          <p:spPr>
            <a:xfrm>
              <a:off x="2138366" y="3630003"/>
              <a:ext cx="8638645" cy="14716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4400" i="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3" indent="0">
                <a:spcBef>
                  <a:spcPts val="500"/>
                </a:spcBef>
                <a:buNone/>
              </a:pPr>
              <a:r>
                <a:rPr lang="ja-JP" altLang="en-US" dirty="0"/>
                <a:t>図書室</a:t>
              </a:r>
              <a:r>
                <a:rPr lang="en-US" altLang="ja-JP" dirty="0"/>
                <a:t>(</a:t>
              </a:r>
              <a:r>
                <a:rPr lang="ja-JP" altLang="en-US" dirty="0"/>
                <a:t>情報メディアセンター等</a:t>
              </a:r>
              <a:r>
                <a:rPr lang="en-US" altLang="ja-JP" dirty="0"/>
                <a:t>)</a:t>
              </a:r>
              <a:r>
                <a:rPr lang="ja-JP" altLang="en-US" dirty="0"/>
                <a:t>での指導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9D0311A-6700-2549-CB9A-66A46F5BB5CF}"/>
                </a:ext>
              </a:extLst>
            </p:cNvPr>
            <p:cNvSpPr/>
            <p:nvPr/>
          </p:nvSpPr>
          <p:spPr>
            <a:xfrm>
              <a:off x="814394" y="3758589"/>
              <a:ext cx="1207295" cy="12072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6601" dirty="0"/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22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4926" y="248649"/>
            <a:ext cx="11700400" cy="865776"/>
          </a:xfrm>
        </p:spPr>
        <p:txBody>
          <a:bodyPr/>
          <a:lstStyle/>
          <a:p>
            <a:r>
              <a:rPr lang="ja-JP" altLang="en-US" sz="4400" dirty="0"/>
              <a:t>１</a:t>
            </a:r>
            <a:r>
              <a:rPr lang="en-US" altLang="ja-JP" sz="4400" dirty="0"/>
              <a:t>.</a:t>
            </a:r>
            <a:r>
              <a:rPr lang="ja-JP" altLang="en-US" sz="4400" dirty="0"/>
              <a:t>図書室</a:t>
            </a:r>
            <a:r>
              <a:rPr lang="en-US" altLang="ja-JP" sz="4400" dirty="0"/>
              <a:t>(</a:t>
            </a:r>
            <a:r>
              <a:rPr lang="ja-JP" altLang="en-US" sz="4400" dirty="0"/>
              <a:t>情報メディアセンター等</a:t>
            </a:r>
            <a:r>
              <a:rPr lang="en-US" altLang="ja-JP" sz="4400" dirty="0"/>
              <a:t>)</a:t>
            </a:r>
            <a:r>
              <a:rPr lang="ja-JP" altLang="en-US" sz="4400" dirty="0"/>
              <a:t>での指導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FFC1BF3-7E31-51A0-17BD-A84639CB9352}"/>
              </a:ext>
            </a:extLst>
          </p:cNvPr>
          <p:cNvGrpSpPr/>
          <p:nvPr/>
        </p:nvGrpSpPr>
        <p:grpSpPr>
          <a:xfrm>
            <a:off x="614152" y="1270657"/>
            <a:ext cx="7751793" cy="626133"/>
            <a:chOff x="528638" y="1007214"/>
            <a:chExt cx="7751793" cy="626133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14FCE82D-1A85-C5D7-1D0B-9EBA4B214603}"/>
                </a:ext>
              </a:extLst>
            </p:cNvPr>
            <p:cNvSpPr/>
            <p:nvPr/>
          </p:nvSpPr>
          <p:spPr>
            <a:xfrm>
              <a:off x="528638" y="1019943"/>
              <a:ext cx="7751793" cy="6134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09128" y="1007214"/>
              <a:ext cx="75713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solidFill>
                    <a:schemeClr val="bg1"/>
                  </a:solidFill>
                  <a:latin typeface="+mj-ea"/>
                  <a:ea typeface="+mj-ea"/>
                </a:rPr>
                <a:t>国語辞典、百科事典の使い方のポイント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1DFDC0E7-194E-D01B-1960-B1F7341D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295" y="2011664"/>
            <a:ext cx="2558005" cy="438930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4BA4B2F-4AD1-A915-B2F8-778E0230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441" y="2064315"/>
            <a:ext cx="1938680" cy="4284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A4E31D0-9F8A-5D0F-8E74-AA998AAF8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856" y="2064315"/>
            <a:ext cx="2061616" cy="4284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E229B5B-87CA-353A-372C-0D3CDEE2F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96" r="1196" b="42500"/>
          <a:stretch/>
        </p:blipFill>
        <p:spPr>
          <a:xfrm>
            <a:off x="1435100" y="7496162"/>
            <a:ext cx="3380132" cy="3334960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6F078F83-9CF9-305A-2726-8145835D82A0}"/>
              </a:ext>
            </a:extLst>
          </p:cNvPr>
          <p:cNvSpPr/>
          <p:nvPr/>
        </p:nvSpPr>
        <p:spPr>
          <a:xfrm>
            <a:off x="7389632" y="3763402"/>
            <a:ext cx="914400" cy="88582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FDD50F85-CE94-4D25-FF32-B5185BF5DE9B}"/>
              </a:ext>
            </a:extLst>
          </p:cNvPr>
          <p:cNvSpPr/>
          <p:nvPr/>
        </p:nvSpPr>
        <p:spPr>
          <a:xfrm>
            <a:off x="2812632" y="3763402"/>
            <a:ext cx="914400" cy="88582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49BFC6B-854E-93B6-0E1D-55CF7A5BD98E}"/>
              </a:ext>
            </a:extLst>
          </p:cNvPr>
          <p:cNvGrpSpPr/>
          <p:nvPr/>
        </p:nvGrpSpPr>
        <p:grpSpPr>
          <a:xfrm>
            <a:off x="794642" y="2514600"/>
            <a:ext cx="1614488" cy="3377641"/>
            <a:chOff x="794642" y="2514600"/>
            <a:chExt cx="1614488" cy="3377641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5A39240E-9277-E7C5-ED38-2DFD28F1DE42}"/>
                </a:ext>
              </a:extLst>
            </p:cNvPr>
            <p:cNvGrpSpPr/>
            <p:nvPr/>
          </p:nvGrpSpPr>
          <p:grpSpPr>
            <a:xfrm>
              <a:off x="794642" y="2514600"/>
              <a:ext cx="1614488" cy="1614488"/>
              <a:chOff x="794642" y="2514600"/>
              <a:chExt cx="1614488" cy="1614488"/>
            </a:xfrm>
          </p:grpSpPr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FE491A99-D957-E930-82B3-977852B8D827}"/>
                  </a:ext>
                </a:extLst>
              </p:cNvPr>
              <p:cNvSpPr/>
              <p:nvPr/>
            </p:nvSpPr>
            <p:spPr>
              <a:xfrm>
                <a:off x="794642" y="2514600"/>
                <a:ext cx="1614488" cy="161448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700" dirty="0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3A29F0C-4119-D858-5738-2C55AAE1D04C}"/>
                  </a:ext>
                </a:extLst>
              </p:cNvPr>
              <p:cNvSpPr txBox="1"/>
              <p:nvPr/>
            </p:nvSpPr>
            <p:spPr>
              <a:xfrm>
                <a:off x="852157" y="2937124"/>
                <a:ext cx="14994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4400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目的</a:t>
                </a: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D496FE11-C111-55DA-3AA2-41A31FE77C8E}"/>
                </a:ext>
              </a:extLst>
            </p:cNvPr>
            <p:cNvGrpSpPr/>
            <p:nvPr/>
          </p:nvGrpSpPr>
          <p:grpSpPr>
            <a:xfrm>
              <a:off x="794642" y="4277753"/>
              <a:ext cx="1614488" cy="1614488"/>
              <a:chOff x="794642" y="4277753"/>
              <a:chExt cx="1614488" cy="1614488"/>
            </a:xfrm>
          </p:grpSpPr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07A76505-2F5F-8479-53D7-316D2C362314}"/>
                  </a:ext>
                </a:extLst>
              </p:cNvPr>
              <p:cNvSpPr/>
              <p:nvPr/>
            </p:nvSpPr>
            <p:spPr>
              <a:xfrm>
                <a:off x="794642" y="4277753"/>
                <a:ext cx="1614488" cy="161448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700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C69E833-D462-6B41-9873-6D8E9A3CFF80}"/>
                  </a:ext>
                </a:extLst>
              </p:cNvPr>
              <p:cNvSpPr txBox="1"/>
              <p:nvPr/>
            </p:nvSpPr>
            <p:spPr>
              <a:xfrm>
                <a:off x="852157" y="4700277"/>
                <a:ext cx="14994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4400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意図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38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4555608-E4F4-1B53-949B-5E8205E9F0AA}"/>
              </a:ext>
            </a:extLst>
          </p:cNvPr>
          <p:cNvGrpSpPr/>
          <p:nvPr/>
        </p:nvGrpSpPr>
        <p:grpSpPr>
          <a:xfrm>
            <a:off x="976317" y="2693194"/>
            <a:ext cx="10239367" cy="1471613"/>
            <a:chOff x="814394" y="3630003"/>
            <a:chExt cx="10239367" cy="1471613"/>
          </a:xfrm>
        </p:grpSpPr>
        <p:sp>
          <p:nvSpPr>
            <p:cNvPr id="6" name="コンテンツ プレースホルダー 2">
              <a:extLst>
                <a:ext uri="{FF2B5EF4-FFF2-40B4-BE49-F238E27FC236}">
                  <a16:creationId xmlns:a16="http://schemas.microsoft.com/office/drawing/2014/main" id="{85BC1F13-A7D0-DE4B-42B6-5345F42BE757}"/>
                </a:ext>
              </a:extLst>
            </p:cNvPr>
            <p:cNvSpPr txBox="1">
              <a:spLocks/>
            </p:cNvSpPr>
            <p:nvPr/>
          </p:nvSpPr>
          <p:spPr>
            <a:xfrm>
              <a:off x="2138366" y="3630003"/>
              <a:ext cx="8915395" cy="14716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4400" i="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Corbel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3" indent="0">
                <a:spcBef>
                  <a:spcPts val="500"/>
                </a:spcBef>
                <a:buNone/>
              </a:pPr>
              <a:r>
                <a:rPr lang="ja-JP" altLang="en-US" dirty="0"/>
                <a:t>校外や地域などでの、調査による</a:t>
              </a:r>
              <a:endParaRPr lang="en-US" altLang="ja-JP" dirty="0"/>
            </a:p>
            <a:p>
              <a:pPr marL="45723" indent="0">
                <a:spcBef>
                  <a:spcPts val="500"/>
                </a:spcBef>
                <a:buNone/>
              </a:pPr>
              <a:r>
                <a:rPr lang="ja-JP" altLang="en-US" dirty="0"/>
                <a:t>情報収集の指導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9D0311A-6700-2549-CB9A-66A46F5BB5CF}"/>
                </a:ext>
              </a:extLst>
            </p:cNvPr>
            <p:cNvSpPr/>
            <p:nvPr/>
          </p:nvSpPr>
          <p:spPr>
            <a:xfrm>
              <a:off x="814394" y="3758589"/>
              <a:ext cx="1207295" cy="12072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6601" dirty="0"/>
                <a:t>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20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763" y="248649"/>
            <a:ext cx="11398726" cy="1038730"/>
          </a:xfrm>
        </p:spPr>
        <p:txBody>
          <a:bodyPr/>
          <a:lstStyle/>
          <a:p>
            <a:r>
              <a:rPr lang="ja-JP" altLang="en-US" sz="3600" dirty="0"/>
              <a:t>２</a:t>
            </a:r>
            <a:r>
              <a:rPr lang="en-US" altLang="ja-JP" sz="3600" dirty="0"/>
              <a:t>.</a:t>
            </a:r>
            <a:r>
              <a:rPr lang="ja-JP" altLang="en-US" sz="3600" dirty="0"/>
              <a:t>校外や地域などでの、調査による情報収集の指導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F8F426D-DB48-5668-16EC-0A173DC26187}"/>
              </a:ext>
            </a:extLst>
          </p:cNvPr>
          <p:cNvGrpSpPr/>
          <p:nvPr/>
        </p:nvGrpSpPr>
        <p:grpSpPr>
          <a:xfrm>
            <a:off x="1876556" y="3724262"/>
            <a:ext cx="2839239" cy="2758631"/>
            <a:chOff x="1288250" y="3724262"/>
            <a:chExt cx="2839239" cy="2758631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9CAB680A-7B20-336B-9E89-63E6D4E31ED5}"/>
                </a:ext>
              </a:extLst>
            </p:cNvPr>
            <p:cNvSpPr/>
            <p:nvPr/>
          </p:nvSpPr>
          <p:spPr>
            <a:xfrm>
              <a:off x="1620843" y="4243446"/>
              <a:ext cx="2239447" cy="223944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700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74DBB18-4CCE-FA11-C655-3E10A3B5D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4410" y="4370593"/>
              <a:ext cx="1785464" cy="1985154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5145BFF-0115-A3F4-5FB6-2C4B8DD24C1B}"/>
                </a:ext>
              </a:extLst>
            </p:cNvPr>
            <p:cNvSpPr txBox="1"/>
            <p:nvPr/>
          </p:nvSpPr>
          <p:spPr>
            <a:xfrm>
              <a:off x="1288250" y="3724262"/>
              <a:ext cx="2839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メモの取り方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1DE41E3-2CB0-D808-E1C3-F9F7393FDE58}"/>
              </a:ext>
            </a:extLst>
          </p:cNvPr>
          <p:cNvGrpSpPr/>
          <p:nvPr/>
        </p:nvGrpSpPr>
        <p:grpSpPr>
          <a:xfrm>
            <a:off x="2049680" y="1121960"/>
            <a:ext cx="2492990" cy="2474796"/>
            <a:chOff x="1461374" y="1121960"/>
            <a:chExt cx="2492990" cy="2474796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9B6923E0-70B1-A4D6-F02B-1BD5F254FA12}"/>
                </a:ext>
              </a:extLst>
            </p:cNvPr>
            <p:cNvSpPr/>
            <p:nvPr/>
          </p:nvSpPr>
          <p:spPr>
            <a:xfrm>
              <a:off x="1648055" y="1357309"/>
              <a:ext cx="2239447" cy="223944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700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44E9F3D-FB45-F0F4-4950-A6989712B80C}"/>
                </a:ext>
              </a:extLst>
            </p:cNvPr>
            <p:cNvSpPr txBox="1"/>
            <p:nvPr/>
          </p:nvSpPr>
          <p:spPr>
            <a:xfrm>
              <a:off x="1461374" y="112196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取材の準備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237CF30-92C0-B44D-4678-D18BB706C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7736" y="1739716"/>
              <a:ext cx="1640264" cy="1857040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67F5EC56-0DF1-67DB-9B4E-38C39E814C95}"/>
              </a:ext>
            </a:extLst>
          </p:cNvPr>
          <p:cNvGrpSpPr/>
          <p:nvPr/>
        </p:nvGrpSpPr>
        <p:grpSpPr>
          <a:xfrm>
            <a:off x="5722521" y="1048035"/>
            <a:ext cx="4038285" cy="2571535"/>
            <a:chOff x="5932359" y="1048034"/>
            <a:chExt cx="4038284" cy="2571535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B0E420C9-D80D-79DF-7FAE-87AEB1BC306B}"/>
                </a:ext>
              </a:extLst>
            </p:cNvPr>
            <p:cNvSpPr/>
            <p:nvPr/>
          </p:nvSpPr>
          <p:spPr>
            <a:xfrm>
              <a:off x="6831778" y="1357309"/>
              <a:ext cx="2239447" cy="223944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700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FD53162-94F9-D288-FA8B-5E60A77B8BB5}"/>
                </a:ext>
              </a:extLst>
            </p:cNvPr>
            <p:cNvSpPr txBox="1"/>
            <p:nvPr/>
          </p:nvSpPr>
          <p:spPr>
            <a:xfrm>
              <a:off x="5932359" y="1048034"/>
              <a:ext cx="40382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インタビューの仕方</a:t>
              </a: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2ED87C48-D3D7-6C3E-98D4-E15B61A78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4124" y="1596539"/>
              <a:ext cx="1954754" cy="2023030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CBFAB6F-889C-4364-ED27-879FD948668E}"/>
              </a:ext>
            </a:extLst>
          </p:cNvPr>
          <p:cNvGrpSpPr/>
          <p:nvPr/>
        </p:nvGrpSpPr>
        <p:grpSpPr>
          <a:xfrm>
            <a:off x="5369059" y="3724262"/>
            <a:ext cx="4745209" cy="2758631"/>
            <a:chOff x="5578900" y="3724262"/>
            <a:chExt cx="4745209" cy="2758631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2C4CD3F8-E2CE-0944-C267-7DCA9CC4EFFF}"/>
                </a:ext>
              </a:extLst>
            </p:cNvPr>
            <p:cNvSpPr/>
            <p:nvPr/>
          </p:nvSpPr>
          <p:spPr>
            <a:xfrm>
              <a:off x="6831781" y="4243446"/>
              <a:ext cx="2239447" cy="223944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700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6DC7BAE-5B73-0CCB-E760-855CCB5AD36F}"/>
                </a:ext>
              </a:extLst>
            </p:cNvPr>
            <p:cNvSpPr txBox="1"/>
            <p:nvPr/>
          </p:nvSpPr>
          <p:spPr>
            <a:xfrm>
              <a:off x="5578900" y="3724262"/>
              <a:ext cx="4745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記録のためのＩＣＴ機器</a:t>
              </a:r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E500AE22-74AE-375C-5623-C043EBA70DB8}"/>
                </a:ext>
              </a:extLst>
            </p:cNvPr>
            <p:cNvGrpSpPr/>
            <p:nvPr/>
          </p:nvGrpSpPr>
          <p:grpSpPr>
            <a:xfrm>
              <a:off x="5829267" y="4243446"/>
              <a:ext cx="4244474" cy="1939434"/>
              <a:chOff x="6187354" y="4243446"/>
              <a:chExt cx="4244474" cy="1939434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BBD9F98A-1D14-B8FA-0EA0-7DE564AE4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7354" y="4498099"/>
                <a:ext cx="1917410" cy="1457322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C331D95E-A576-08DB-7B40-38813B0B5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5120" y="4243446"/>
                <a:ext cx="2116708" cy="19394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273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基礎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ユーザー定義 1">
      <a:majorFont>
        <a:latin typeface="Franklin Gothic Medium"/>
        <a:ea typeface="UD デジタル 教科書体 NP-B"/>
        <a:cs typeface=""/>
      </a:majorFont>
      <a:minorFont>
        <a:latin typeface="Franklin Gothic Book"/>
        <a:ea typeface="HGｺﾞｼｯｸE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122ed1-47b3-40a8-9d22-9ccc2fd062b9" xsi:nil="true"/>
    <lcf76f155ced4ddcb4097134ff3c332f xmlns="0f190b51-0e8b-4977-ac7c-1c06944ac21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21E18C07235F6489B406633BCE78B45" ma:contentTypeVersion="18" ma:contentTypeDescription="新しいドキュメントを作成します。" ma:contentTypeScope="" ma:versionID="4d4a854fa1a121c0e4a6057e0dff720a">
  <xsd:schema xmlns:xsd="http://www.w3.org/2001/XMLSchema" xmlns:xs="http://www.w3.org/2001/XMLSchema" xmlns:p="http://schemas.microsoft.com/office/2006/metadata/properties" xmlns:ns2="0f190b51-0e8b-4977-ac7c-1c06944ac21f" xmlns:ns3="d0122ed1-47b3-40a8-9d22-9ccc2fd062b9" targetNamespace="http://schemas.microsoft.com/office/2006/metadata/properties" ma:root="true" ma:fieldsID="fce49b891ca5ec89355ec2786f2b6a23" ns2:_="" ns3:_="">
    <xsd:import namespace="0f190b51-0e8b-4977-ac7c-1c06944ac21f"/>
    <xsd:import namespace="d0122ed1-47b3-40a8-9d22-9ccc2fd062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90b51-0e8b-4977-ac7c-1c06944ac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1fffc70b-a3fe-4f36-b60b-35372b7e5b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22ed1-47b3-40a8-9d22-9ccc2fd062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742c591-078f-41e2-95dd-3434cc0eeb8f}" ma:internalName="TaxCatchAll" ma:showField="CatchAllData" ma:web="d0122ed1-47b3-40a8-9d22-9ccc2fd062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0B3035-7DDF-45F2-9D01-DB5AE7EC14CA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0f190b51-0e8b-4977-ac7c-1c06944ac21f"/>
    <ds:schemaRef ds:uri="d0122ed1-47b3-40a8-9d22-9ccc2fd062b9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660642-9848-4877-B46E-FFC664C16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90b51-0e8b-4977-ac7c-1c06944ac21f"/>
    <ds:schemaRef ds:uri="d0122ed1-47b3-40a8-9d22-9ccc2fd062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DDFF5-1C6A-42B2-BD39-88D8DCCBB7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878</Words>
  <Application>Microsoft Office PowerPoint</Application>
  <PresentationFormat>ワイド画面</PresentationFormat>
  <Paragraphs>129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BIZ UDPゴシック</vt:lpstr>
      <vt:lpstr>HGSoeiKakugothicUB</vt:lpstr>
      <vt:lpstr>HGSoeiKakugothicUB</vt:lpstr>
      <vt:lpstr>UD デジタル 教科書体 NK-B</vt:lpstr>
      <vt:lpstr>ヒラギノ角ゴ Pro</vt:lpstr>
      <vt:lpstr>Arial Black</vt:lpstr>
      <vt:lpstr>Corbel</vt:lpstr>
      <vt:lpstr>Franklin Gothic Book</vt:lpstr>
      <vt:lpstr>Franklin Gothic Medium</vt:lpstr>
      <vt:lpstr>基礎</vt:lpstr>
      <vt:lpstr>PowerPoint プレゼンテーション</vt:lpstr>
      <vt:lpstr>課題解決のための情報収集の指導方法について</vt:lpstr>
      <vt:lpstr>情報収集と選択</vt:lpstr>
      <vt:lpstr>情報を選択する思考力と判断力</vt:lpstr>
      <vt:lpstr>課題解決のための情報収集の指導</vt:lpstr>
      <vt:lpstr>PowerPoint プレゼンテーション</vt:lpstr>
      <vt:lpstr>１.図書室(情報メディアセンター等)での指導</vt:lpstr>
      <vt:lpstr>PowerPoint プレゼンテーション</vt:lpstr>
      <vt:lpstr>２.校外や地域などでの、調査による情報収集の指導</vt:lpstr>
      <vt:lpstr> - 取材の準備</vt:lpstr>
      <vt:lpstr> - インタビューの仕方</vt:lpstr>
      <vt:lpstr> - インタビューの仕方</vt:lpstr>
      <vt:lpstr> - メモの取り方</vt:lpstr>
      <vt:lpstr> -情報収集に活用できるICT </vt:lpstr>
      <vt:lpstr>PowerPoint プレゼンテーション</vt:lpstr>
      <vt:lpstr>３.インターネットでの情報収集の指導</vt:lpstr>
      <vt:lpstr> - サービスの紹介と留意点</vt:lpstr>
      <vt:lpstr> - 調べた情報は    本当に正しいの？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oyo _</dc:creator>
  <cp:lastModifiedBy>oyo _</cp:lastModifiedBy>
  <cp:revision>116</cp:revision>
  <dcterms:created xsi:type="dcterms:W3CDTF">2015-10-13T01:30:40Z</dcterms:created>
  <dcterms:modified xsi:type="dcterms:W3CDTF">2024-03-18T02:05:23Z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0x010100321E18C07235F6489B406633BCE78B45</vt:lpwstr>
  </property>
  <property fmtid="{D5CDD505-2E9C-101B-9397-08002B2CF9AE}" pid="3" name="MediaServiceImageTags">
    <vt:lpwstr/>
  </property>
</Properties>
</file>