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701" r:id="rId6"/>
  </p:sldMasterIdLst>
  <p:notesMasterIdLst>
    <p:notesMasterId r:id="rId22"/>
  </p:notesMasterIdLst>
  <p:sldIdLst>
    <p:sldId id="1760" r:id="rId7"/>
    <p:sldId id="1759" r:id="rId8"/>
    <p:sldId id="1752" r:id="rId9"/>
    <p:sldId id="1751" r:id="rId10"/>
    <p:sldId id="1706" r:id="rId11"/>
    <p:sldId id="1026" r:id="rId12"/>
    <p:sldId id="839" r:id="rId13"/>
    <p:sldId id="1746" r:id="rId14"/>
    <p:sldId id="1736" r:id="rId15"/>
    <p:sldId id="1737" r:id="rId16"/>
    <p:sldId id="1753" r:id="rId17"/>
    <p:sldId id="415" r:id="rId18"/>
    <p:sldId id="1493" r:id="rId19"/>
    <p:sldId id="1471" r:id="rId20"/>
    <p:sldId id="1747" r:id="rId21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2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CC5CC-81F2-4790-A6B5-36CE96BF6CB1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B8F9F-AAEC-4860-9554-6E87A370C2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34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7CF7-006B-4937-95EA-DF7F8F2A389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69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ja-JP" sz="2400">
                <a:latin typeface="Times New Roman" panose="02020603050405020304" pitchFamily="18" charset="0"/>
              </a:endParaRPr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kumimoji="0" lang="ja-JP" altLang="ja-JP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49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0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1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2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3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4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5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585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3585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585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58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295896" y="1700213"/>
            <a:ext cx="9896104" cy="2520950"/>
          </a:xfrm>
        </p:spPr>
        <p:txBody>
          <a:bodyPr/>
          <a:lstStyle>
            <a:lvl1pPr algn="r">
              <a:defRPr sz="42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175787" y="4221088"/>
            <a:ext cx="80264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pic>
        <p:nvPicPr>
          <p:cNvPr id="35861" name="Picture 21" descr="nue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3985" y="0"/>
            <a:ext cx="1488017" cy="1116012"/>
          </a:xfrm>
          <a:prstGeom prst="rect">
            <a:avLst/>
          </a:prstGeom>
          <a:noFill/>
        </p:spPr>
      </p:pic>
      <p:pic>
        <p:nvPicPr>
          <p:cNvPr id="23" name="Picture 2" descr="nue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001590" y="5733256"/>
            <a:ext cx="1190412" cy="1116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23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61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44000" y="404816"/>
            <a:ext cx="3048000" cy="645318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404816"/>
            <a:ext cx="8940800" cy="645318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73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1582400" cy="64611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165600" y="614045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303684" y="6092825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B36FAE2-A50C-417F-B5FF-6580ED02A1D4}" type="slidenum">
              <a:rPr lang="ja-JP" altLang="en-US" smtClean="0"/>
              <a:pPr/>
              <a:t>‹#›</a:t>
            </a:fld>
            <a:endParaRPr lang="en-US" altLang="ja-JP" sz="1800">
              <a:latin typeface="Arial" panose="020B0604020202020204" pitchFamily="34" charset="0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2"/>
          </p:nvPr>
        </p:nvSpPr>
        <p:spPr>
          <a:xfrm>
            <a:off x="609600" y="60928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83F8524-CCB6-4F12-83EB-632C302DDD19}" type="datetime1">
              <a:rPr lang="ja-JP" altLang="en-US" smtClean="0"/>
              <a:pPr/>
              <a:t>2024/3/18</a:t>
            </a:fld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01705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5425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ja-JP" altLang="ja-JP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35849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35850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35851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35852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35853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35854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35855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58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295896" y="1700213"/>
            <a:ext cx="9896104" cy="2520950"/>
          </a:xfrm>
        </p:spPr>
        <p:txBody>
          <a:bodyPr/>
          <a:lstStyle>
            <a:lvl1pPr algn="r">
              <a:defRPr sz="42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521887" y="4221088"/>
            <a:ext cx="10680303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pic>
        <p:nvPicPr>
          <p:cNvPr id="35861" name="Picture 21" descr="nue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3986" y="0"/>
            <a:ext cx="1488017" cy="1116012"/>
          </a:xfrm>
          <a:prstGeom prst="rect">
            <a:avLst/>
          </a:prstGeom>
          <a:noFill/>
        </p:spPr>
      </p:pic>
      <p:pic>
        <p:nvPicPr>
          <p:cNvPr id="23" name="Picture 2" descr="nuelog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01591" y="5733256"/>
            <a:ext cx="1190412" cy="1116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879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548680"/>
            <a:ext cx="12192000" cy="6048672"/>
          </a:xfrm>
        </p:spPr>
        <p:txBody>
          <a:bodyPr lIns="0" tIns="0" rIns="0" bIns="0"/>
          <a:lstStyle>
            <a:lvl1pPr>
              <a:defRPr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  <a:lvl2pPr>
              <a:defRPr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2pPr>
            <a:lvl3pPr>
              <a:defRPr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3pPr>
            <a:lvl4pPr>
              <a:defRPr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4pPr>
            <a:lvl5pPr>
              <a:defRPr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616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4165600" y="6140152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>
          <a:xfrm>
            <a:off x="8304245" y="6093296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>
          <a:xfrm>
            <a:off x="609600" y="6093296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647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5994400" cy="6165304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692696"/>
            <a:ext cx="5994400" cy="6165304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4165600" y="6140152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04245" y="6093296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2"/>
          </p:nvPr>
        </p:nvSpPr>
        <p:spPr>
          <a:xfrm>
            <a:off x="609600" y="6093296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089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>
          <a:xfrm>
            <a:off x="4165600" y="6140152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>
          <a:xfrm>
            <a:off x="8304245" y="6093296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2"/>
          </p:nvPr>
        </p:nvSpPr>
        <p:spPr>
          <a:xfrm>
            <a:off x="609600" y="6093296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2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>
          <a:xfrm>
            <a:off x="4165600" y="6140152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8304245" y="6093296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>
          <a:xfrm>
            <a:off x="609600" y="6093296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10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692696"/>
            <a:ext cx="12192000" cy="5876478"/>
          </a:xfrm>
        </p:spPr>
        <p:txBody>
          <a:bodyPr lIns="0" tIns="0" rIns="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205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>
          <a:xfrm>
            <a:off x="4165600" y="6140152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>
          <a:xfrm>
            <a:off x="8304245" y="6093296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2"/>
          </p:nvPr>
        </p:nvSpPr>
        <p:spPr>
          <a:xfrm>
            <a:off x="609600" y="6093296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353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4165600" y="6140152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04245" y="6093296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2"/>
          </p:nvPr>
        </p:nvSpPr>
        <p:spPr>
          <a:xfrm>
            <a:off x="609600" y="6093296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56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4165600" y="6140152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04245" y="6093296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2"/>
          </p:nvPr>
        </p:nvSpPr>
        <p:spPr>
          <a:xfrm>
            <a:off x="609600" y="6093296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10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4165600" y="6140152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>
          <a:xfrm>
            <a:off x="8304245" y="6093296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>
          <a:xfrm>
            <a:off x="609600" y="6093296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51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44000" y="404816"/>
            <a:ext cx="3048000" cy="645318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404816"/>
            <a:ext cx="8940800" cy="645318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4165600" y="6140152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>
          <a:xfrm>
            <a:off x="8304245" y="6093296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>
          <a:xfrm>
            <a:off x="609600" y="6093296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880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93296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F9243C7-8419-4667-A5B5-A70078FB4EE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40152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4245" y="6093296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53D56-7F82-4140-86B3-39AFE999E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218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1348" y="240426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/>
              <a:t>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96DA476-34D7-0EA9-A033-64E95E1AF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1055440" y="2361331"/>
            <a:ext cx="3635910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7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2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/>
              <a:t>テキスト</a:t>
            </a:r>
            <a:br>
              <a:rPr lang="en-US" altLang="ja-JP" dirty="0"/>
            </a:br>
            <a:r>
              <a:rPr lang="ja-JP" altLang="en-US" dirty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42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134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618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730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32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64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04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50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8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1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5994400" cy="6165304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692696"/>
            <a:ext cx="5994400" cy="6165304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57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"/>
            <a:ext cx="11582400" cy="63909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99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22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2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05904"/>
            <a:ext cx="7125109" cy="4447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678429"/>
            <a:ext cx="7425267" cy="5447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04879" y="678429"/>
            <a:ext cx="4515807" cy="54477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57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595AD6-85C8-4F1B-85DF-0E544D43A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7009BF-129E-4E43-95B7-8D4AA27D5593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49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uelogo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6034" y="0"/>
            <a:ext cx="770849" cy="722672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40152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2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4245" y="6093296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fld id="{4D553D56-7F82-4140-86B3-39AFE999E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-27384"/>
            <a:ext cx="11568608" cy="6477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ctr" anchorCtr="0" compatLnSpc="1">
            <a:normAutofit/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76894"/>
            <a:ext cx="12192000" cy="61811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093296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fld id="{DF9243C7-8419-4667-A5B5-A70078FB4EE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pic>
        <p:nvPicPr>
          <p:cNvPr id="22" name="Picture 21" descr="nuelogo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72008"/>
            <a:ext cx="635563" cy="476672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 rot="10800000">
            <a:off x="0" y="576064"/>
            <a:ext cx="12192000" cy="88957"/>
          </a:xfrm>
          <a:prstGeom prst="rect">
            <a:avLst/>
          </a:prstGeom>
          <a:gradFill flip="none" rotWithShape="1">
            <a:gsLst>
              <a:gs pos="20000">
                <a:schemeClr val="bg2"/>
              </a:gs>
              <a:gs pos="8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</a:bodyPr>
          <a:lstStyle/>
          <a:p>
            <a:pPr algn="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69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9pPr>
    </p:titleStyle>
    <p:bodyStyle>
      <a:lvl1pPr marL="342900" indent="-342900" algn="l" defTabSz="719455" rtl="0" eaLnBrk="1" fontAlgn="base" hangingPunct="1">
        <a:spcBef>
          <a:spcPts val="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u"/>
        <a:defRPr kumimoji="1" sz="3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1pPr>
      <a:lvl2pPr marL="742950" indent="-285750" algn="l" defTabSz="719455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u"/>
        <a:defRPr kumimoji="1" sz="28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</a:defRPr>
      </a:lvl2pPr>
      <a:lvl3pPr marL="1143000" indent="-228600" algn="l" defTabSz="719455" rtl="0" eaLnBrk="1" fontAlgn="base" hangingPunct="1">
        <a:spcBef>
          <a:spcPts val="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u"/>
        <a:defRPr kumimoji="1" sz="24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</a:defRPr>
      </a:lvl3pPr>
      <a:lvl4pPr marL="1600200" indent="-228600" algn="l" defTabSz="719455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u"/>
        <a:defRPr kumimoji="1" sz="20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</a:defRPr>
      </a:lvl4pPr>
      <a:lvl5pPr marL="2057400" indent="-228600" algn="l" defTabSz="719455" rtl="0" eaLnBrk="1" fontAlgn="base" hangingPunct="1">
        <a:spcBef>
          <a:spcPts val="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u"/>
        <a:defRPr kumimoji="1" sz="20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kumimoji="1" lang="ja-JP" altLang="en-US" sz="1800" dirty="0"/>
              <a:t>情報教育部門・情報センター（奈良教育大学）</a:t>
            </a: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7616" y="-27384"/>
            <a:ext cx="121643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564028"/>
            <a:ext cx="12192000" cy="629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pic>
        <p:nvPicPr>
          <p:cNvPr id="22" name="Picture 21" descr="nuelogo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6437" y="87356"/>
            <a:ext cx="635563" cy="476672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 rot="10800000">
            <a:off x="0" y="-27383"/>
            <a:ext cx="12192000" cy="889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</a:bodyPr>
          <a:lstStyle/>
          <a:p>
            <a:pPr algn="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541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itchFamily="50" charset="-128"/>
          <a:ea typeface="HGP創英角ﾎﾟｯﾌﾟ体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itchFamily="50" charset="-128"/>
          <a:ea typeface="HGP創英角ﾎﾟｯﾌﾟ体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itchFamily="50" charset="-128"/>
          <a:ea typeface="HGP創英角ﾎﾟｯﾌﾟ体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itchFamily="50" charset="-128"/>
          <a:ea typeface="HGP創英角ﾎﾟｯﾌﾟ体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itchFamily="50" charset="-128"/>
          <a:ea typeface="HGP創英角ﾎﾟｯﾌﾟ体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itchFamily="50" charset="-128"/>
          <a:ea typeface="HGP創英角ﾎﾟｯﾌﾟ体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itchFamily="50" charset="-128"/>
          <a:ea typeface="HGP創英角ﾎﾟｯﾌﾟ体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000080"/>
          </a:solidFill>
          <a:latin typeface="HGP創英角ﾎﾟｯﾌﾟ体" pitchFamily="50" charset="-128"/>
          <a:ea typeface="HGP創英角ﾎﾟｯﾌﾟ体" pitchFamily="50" charset="-128"/>
        </a:defRPr>
      </a:lvl9pPr>
    </p:titleStyle>
    <p:bodyStyle>
      <a:lvl1pPr marL="342900" indent="-342900" algn="l" defTabSz="360000" rtl="0" eaLnBrk="1" fontAlgn="base" latinLnBrk="1" hangingPunct="1">
        <a:spcBef>
          <a:spcPts val="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u"/>
        <a:defRPr kumimoji="1" sz="3200">
          <a:solidFill>
            <a:srgbClr val="006600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  <a:cs typeface="+mn-cs"/>
        </a:defRPr>
      </a:lvl1pPr>
      <a:lvl2pPr marL="742950" indent="-285750" algn="l" defTabSz="360000" rtl="0" eaLnBrk="1" fontAlgn="base" latinLnBrk="1" hangingPunct="1">
        <a:spcBef>
          <a:spcPts val="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u"/>
        <a:defRPr kumimoji="1" sz="2800"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lvl2pPr>
      <a:lvl3pPr marL="1143000" indent="-228600" algn="l" defTabSz="360000" rtl="0" eaLnBrk="1" fontAlgn="base" latinLnBrk="1" hangingPunct="1">
        <a:spcBef>
          <a:spcPts val="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u"/>
        <a:defRPr kumimoji="1" sz="2400"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lvl3pPr>
      <a:lvl4pPr marL="1600200" indent="-228600" algn="l" defTabSz="360000" rtl="0" eaLnBrk="1" fontAlgn="base" latinLnBrk="1" hangingPunct="1">
        <a:spcBef>
          <a:spcPts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u"/>
        <a:defRPr kumimoji="1" sz="2000"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lvl4pPr>
      <a:lvl5pPr marL="2057400" indent="-228600" algn="l" defTabSz="360000" rtl="0" eaLnBrk="1" fontAlgn="base" latinLnBrk="1" hangingPunct="1">
        <a:spcBef>
          <a:spcPts val="0"/>
        </a:spcBef>
        <a:spcAft>
          <a:spcPct val="0"/>
        </a:spcAft>
        <a:buClr>
          <a:schemeClr val="bg2"/>
        </a:buClr>
        <a:buFont typeface="Wingdings" pitchFamily="2" charset="2"/>
        <a:buChar char="u"/>
        <a:defRPr kumimoji="1" sz="2000">
          <a:solidFill>
            <a:schemeClr val="tx1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F9243C7-8419-4667-A5B5-A70078FB4EE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553D56-7F82-4140-86B3-39AFE999E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96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B741CDA9-60B4-46B2-D001-CF897D32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647" y="3087366"/>
            <a:ext cx="6900155" cy="755059"/>
          </a:xfrm>
        </p:spPr>
        <p:txBody>
          <a:bodyPr/>
          <a:lstStyle/>
          <a:p>
            <a:r>
              <a:rPr lang="ja-JP" altLang="en-US" sz="4800" dirty="0"/>
              <a:t>遠隔教育の実践のために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EBE65B-BC72-F2AA-C535-2CC5E96ABE90}"/>
              </a:ext>
            </a:extLst>
          </p:cNvPr>
          <p:cNvSpPr txBox="1"/>
          <p:nvPr/>
        </p:nvSpPr>
        <p:spPr>
          <a:xfrm>
            <a:off x="4471711" y="5974396"/>
            <a:ext cx="7545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児童生徒の情報活用能力育成のための教師の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ICT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活用指導力向上研修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（奈良教育大学 情報センター）</a:t>
            </a:r>
          </a:p>
        </p:txBody>
      </p:sp>
    </p:spTree>
    <p:extLst>
      <p:ext uri="{BB962C8B-B14F-4D97-AF65-F5344CB8AC3E}">
        <p14:creationId xmlns:p14="http://schemas.microsoft.com/office/powerpoint/2010/main" val="29964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F2454B-7B81-DFB4-A18B-EC23526A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/>
              <a:t>子ども自然発見</a:t>
            </a:r>
            <a:r>
              <a:rPr kumimoji="1" lang="en-US" altLang="ja-JP" sz="4800" dirty="0"/>
              <a:t>(</a:t>
            </a:r>
            <a:r>
              <a:rPr kumimoji="1" lang="ja-JP" altLang="en-US" sz="4800" dirty="0"/>
              <a:t>こねっとプラン </a:t>
            </a:r>
            <a:r>
              <a:rPr lang="en-US" altLang="ja-JP" sz="4800" dirty="0"/>
              <a:t>1999)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43179B-929C-3D50-0F0F-CC985AE3164B}"/>
              </a:ext>
            </a:extLst>
          </p:cNvPr>
          <p:cNvSpPr txBox="1"/>
          <p:nvPr/>
        </p:nvSpPr>
        <p:spPr>
          <a:xfrm>
            <a:off x="6621490" y="5958673"/>
            <a:ext cx="50898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000" dirty="0"/>
              <a:t>原克彦</a:t>
            </a:r>
            <a:r>
              <a:rPr lang="en-US" altLang="ja-JP" sz="1000" dirty="0"/>
              <a:t>, </a:t>
            </a:r>
            <a:r>
              <a:rPr lang="ja-JP" altLang="en-US" sz="1000" dirty="0"/>
              <a:t>第２章</a:t>
            </a:r>
            <a:r>
              <a:rPr lang="en-US" altLang="ja-JP" sz="1000" dirty="0"/>
              <a:t>1 </a:t>
            </a:r>
            <a:r>
              <a:rPr lang="ja-JP" altLang="en-US" sz="1000" dirty="0"/>
              <a:t>子ども自然発見</a:t>
            </a:r>
            <a:r>
              <a:rPr lang="en-US" altLang="ja-JP" sz="1000" dirty="0"/>
              <a:t>:</a:t>
            </a:r>
          </a:p>
          <a:p>
            <a:r>
              <a:rPr lang="ja-JP" altLang="en-US" sz="1000" dirty="0"/>
              <a:t>「インターネットが教室になった」こねっと・プラン実践研究会編</a:t>
            </a:r>
            <a:r>
              <a:rPr lang="en-US" altLang="ja-JP" sz="1000" dirty="0"/>
              <a:t>,</a:t>
            </a:r>
            <a:r>
              <a:rPr lang="ja-JP" altLang="en-US" sz="1000" dirty="0"/>
              <a:t>高陵社書店</a:t>
            </a:r>
            <a:r>
              <a:rPr lang="en-US" altLang="ja-JP" sz="1000" dirty="0"/>
              <a:t>(1998).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766B088-E138-DDDC-ECC2-D3068B586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15" y="1655281"/>
            <a:ext cx="2924748" cy="278365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7EBC5A7-66FE-2C93-8DFD-44D0738EA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" t="1944"/>
          <a:stretch/>
        </p:blipFill>
        <p:spPr>
          <a:xfrm rot="-60000">
            <a:off x="5938049" y="1488070"/>
            <a:ext cx="5736472" cy="426991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F4541D7-8AF1-0B66-61AE-EBBEB653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427" y="3970357"/>
            <a:ext cx="2924748" cy="246472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747F87-57E5-8864-881A-E25E727D071D}"/>
              </a:ext>
            </a:extLst>
          </p:cNvPr>
          <p:cNvSpPr txBox="1"/>
          <p:nvPr/>
        </p:nvSpPr>
        <p:spPr>
          <a:xfrm>
            <a:off x="559558" y="1070506"/>
            <a:ext cx="761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小学校低学年での、共同学習</a:t>
            </a:r>
          </a:p>
        </p:txBody>
      </p:sp>
    </p:spTree>
    <p:extLst>
      <p:ext uri="{BB962C8B-B14F-4D97-AF65-F5344CB8AC3E}">
        <p14:creationId xmlns:p14="http://schemas.microsoft.com/office/powerpoint/2010/main" val="35497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F48BA5-5ECD-973C-1C91-ACAA15F3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ビデオ会議システム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FCC3BB-00C2-E16B-A7BD-F2C2AB00C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4674051" cy="3090553"/>
          </a:xfrm>
          <a:prstGeom prst="rect">
            <a:avLst/>
          </a:prstGeom>
        </p:spPr>
      </p:pic>
      <p:pic>
        <p:nvPicPr>
          <p:cNvPr id="8" name="図 7" descr="CIMG9854">
            <a:extLst>
              <a:ext uri="{FF2B5EF4-FFF2-40B4-BE49-F238E27FC236}">
                <a16:creationId xmlns:a16="http://schemas.microsoft.com/office/drawing/2014/main" id="{63CECD29-7609-FD12-2284-3F86F1667D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48" y="3429000"/>
            <a:ext cx="4120738" cy="30905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C5BB7E-294E-C269-B48D-7158B83D2D13}"/>
              </a:ext>
            </a:extLst>
          </p:cNvPr>
          <p:cNvSpPr txBox="1"/>
          <p:nvPr/>
        </p:nvSpPr>
        <p:spPr>
          <a:xfrm>
            <a:off x="603086" y="1095614"/>
            <a:ext cx="10781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ビデオ会議システムでは、映像と音声で遠隔地にいる人と交流ができます。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離れた地域に住んでいる他校の児童生徒と、自分たちの住む地域の様子について交流したり、学校に招くことが難しいゲストティーチャーの話を聞き、質問したりすることができます。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57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ビデオ会議の教育活用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220A4D3-1F33-FB59-3526-9A25F571E8DE}"/>
              </a:ext>
            </a:extLst>
          </p:cNvPr>
          <p:cNvGrpSpPr/>
          <p:nvPr/>
        </p:nvGrpSpPr>
        <p:grpSpPr>
          <a:xfrm>
            <a:off x="516747" y="1109958"/>
            <a:ext cx="11158506" cy="2029785"/>
            <a:chOff x="516747" y="1109958"/>
            <a:chExt cx="11158506" cy="2029785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A2538280-CAEA-B97D-50B4-C342CEE8AA4A}"/>
                </a:ext>
              </a:extLst>
            </p:cNvPr>
            <p:cNvSpPr txBox="1"/>
            <p:nvPr/>
          </p:nvSpPr>
          <p:spPr>
            <a:xfrm>
              <a:off x="516747" y="1109958"/>
              <a:ext cx="1115850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3050" indent="-273050">
                <a:buFont typeface="Arial" panose="020B0604020202020204" pitchFamily="34" charset="0"/>
                <a:buChar char="•"/>
              </a:pPr>
              <a:r>
                <a:rPr lang="ja-JP" altLang="en-US" sz="38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多様な意見や考え方に触れたり、相手に応じた伝え方ができる「場」</a:t>
              </a:r>
              <a:endParaRPr kumimoji="1" lang="en-US" altLang="ja-JP" sz="3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AF1F078-97C5-2BED-1235-60F84FE8D278}"/>
                </a:ext>
              </a:extLst>
            </p:cNvPr>
            <p:cNvSpPr txBox="1"/>
            <p:nvPr/>
          </p:nvSpPr>
          <p:spPr>
            <a:xfrm>
              <a:off x="865171" y="2216413"/>
              <a:ext cx="98346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話し方、聞き方、意見交流</a:t>
              </a:r>
              <a:r>
                <a:rPr kumimoji="1" lang="en-US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…</a:t>
              </a:r>
              <a:r>
                <a:rPr kumimoji="1" lang="en-US" altLang="ja-JP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etc</a:t>
              </a:r>
              <a:endPara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対面よりも、相手をしっかり見たり、声が聞こえるかを確認したり、同時に話さないなどを考慮しないと、うまくすすめられない道具</a:t>
              </a:r>
              <a:r>
                <a:rPr kumimoji="1" lang="en-US" altLang="ja-JP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それらの力を意識させる仕掛け</a:t>
              </a:r>
              <a:r>
                <a:rPr kumimoji="1" lang="en-US" altLang="ja-JP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kumimoji="1"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2BCB8B-BECE-FC7B-FC98-4E5886CB3958}"/>
              </a:ext>
            </a:extLst>
          </p:cNvPr>
          <p:cNvSpPr txBox="1"/>
          <p:nvPr/>
        </p:nvSpPr>
        <p:spPr>
          <a:xfrm>
            <a:off x="516747" y="3267942"/>
            <a:ext cx="111585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ja-JP" altLang="en-US" sz="3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手軽なゲストティーチャー</a:t>
            </a:r>
            <a:endParaRPr kumimoji="1" lang="en-US" altLang="ja-JP" sz="38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1D43F4-6DB5-43E6-333E-DCD241FAEE51}"/>
              </a:ext>
            </a:extLst>
          </p:cNvPr>
          <p:cNvSpPr txBox="1"/>
          <p:nvPr/>
        </p:nvSpPr>
        <p:spPr>
          <a:xfrm>
            <a:off x="516747" y="4073249"/>
            <a:ext cx="111585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ja-JP" altLang="en-US" sz="3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入れない設備</a:t>
            </a:r>
            <a:r>
              <a:rPr lang="en-US" altLang="ja-JP" sz="3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ja-JP" altLang="en-US" sz="3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工場内、南極基地・宇宙ステーション</a:t>
            </a:r>
            <a:r>
              <a:rPr lang="en-US" altLang="ja-JP" sz="3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r>
              <a:rPr lang="ja-JP" altLang="en-US" sz="3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を見学</a:t>
            </a:r>
            <a:endParaRPr kumimoji="1" lang="en-US" altLang="ja-JP" sz="38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65EBCE6-6229-D12D-CD41-5FA4600C77A4}"/>
              </a:ext>
            </a:extLst>
          </p:cNvPr>
          <p:cNvGrpSpPr/>
          <p:nvPr/>
        </p:nvGrpSpPr>
        <p:grpSpPr>
          <a:xfrm>
            <a:off x="516747" y="5463333"/>
            <a:ext cx="11158506" cy="934389"/>
            <a:chOff x="516747" y="5463333"/>
            <a:chExt cx="11158506" cy="93438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47B1862-A529-18A1-EA47-20AD88AA4A14}"/>
                </a:ext>
              </a:extLst>
            </p:cNvPr>
            <p:cNvSpPr txBox="1"/>
            <p:nvPr/>
          </p:nvSpPr>
          <p:spPr>
            <a:xfrm>
              <a:off x="516747" y="5463333"/>
              <a:ext cx="111585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3050" indent="-273050">
                <a:buFont typeface="Arial" panose="020B0604020202020204" pitchFamily="34" charset="0"/>
                <a:buChar char="•"/>
              </a:pPr>
              <a:r>
                <a:rPr lang="ja-JP" altLang="en-US" sz="38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疑似的な学年団の形成</a:t>
              </a:r>
              <a:endParaRPr kumimoji="1" lang="en-US" altLang="ja-JP" sz="3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AC280C7-03CE-C7A2-B3BA-7E7BE11D9A96}"/>
                </a:ext>
              </a:extLst>
            </p:cNvPr>
            <p:cNvSpPr txBox="1"/>
            <p:nvPr/>
          </p:nvSpPr>
          <p:spPr>
            <a:xfrm>
              <a:off x="865171" y="6028390"/>
              <a:ext cx="9834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単学級、一人教科担任、同僚性による高めあい</a:t>
              </a:r>
              <a:endParaRPr kumimoji="1"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9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50940" y="1455793"/>
            <a:ext cx="6512863" cy="488632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306" y="248648"/>
            <a:ext cx="11696133" cy="120714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遠隔模擬授業</a:t>
            </a:r>
            <a:r>
              <a:rPr lang="ja-JP" altLang="en-US" sz="4000" dirty="0"/>
              <a:t>（京都教育大学と奈良教育大学で）</a:t>
            </a:r>
            <a:endParaRPr kumimoji="1" lang="ja-JP" altLang="en-US" dirty="0"/>
          </a:p>
        </p:txBody>
      </p:sp>
      <p:sp>
        <p:nvSpPr>
          <p:cNvPr id="3" name="円/楕円 4">
            <a:extLst>
              <a:ext uri="{FF2B5EF4-FFF2-40B4-BE49-F238E27FC236}">
                <a16:creationId xmlns:a16="http://schemas.microsoft.com/office/drawing/2014/main" id="{7B629BB6-D51C-4180-9372-50594E4062A0}"/>
              </a:ext>
            </a:extLst>
          </p:cNvPr>
          <p:cNvSpPr/>
          <p:nvPr/>
        </p:nvSpPr>
        <p:spPr>
          <a:xfrm>
            <a:off x="7297861" y="4557494"/>
            <a:ext cx="666036" cy="576064"/>
          </a:xfrm>
          <a:prstGeom prst="ellipse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6" name="円/楕円 4">
            <a:extLst>
              <a:ext uri="{FF2B5EF4-FFF2-40B4-BE49-F238E27FC236}">
                <a16:creationId xmlns:a16="http://schemas.microsoft.com/office/drawing/2014/main" id="{FC9F02A2-666C-F8DF-D2AC-5385C91C6F96}"/>
              </a:ext>
            </a:extLst>
          </p:cNvPr>
          <p:cNvSpPr/>
          <p:nvPr/>
        </p:nvSpPr>
        <p:spPr>
          <a:xfrm>
            <a:off x="6646459" y="3874407"/>
            <a:ext cx="544285" cy="576064"/>
          </a:xfrm>
          <a:prstGeom prst="ellipse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円/楕円 4">
            <a:extLst>
              <a:ext uri="{FF2B5EF4-FFF2-40B4-BE49-F238E27FC236}">
                <a16:creationId xmlns:a16="http://schemas.microsoft.com/office/drawing/2014/main" id="{39470461-E33D-456E-78A4-3BAC164598E6}"/>
              </a:ext>
            </a:extLst>
          </p:cNvPr>
          <p:cNvSpPr/>
          <p:nvPr/>
        </p:nvSpPr>
        <p:spPr>
          <a:xfrm>
            <a:off x="4681606" y="4300974"/>
            <a:ext cx="690657" cy="576064"/>
          </a:xfrm>
          <a:prstGeom prst="ellipse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8" name="円/楕円 4">
            <a:extLst>
              <a:ext uri="{FF2B5EF4-FFF2-40B4-BE49-F238E27FC236}">
                <a16:creationId xmlns:a16="http://schemas.microsoft.com/office/drawing/2014/main" id="{143C2D22-DC51-0941-2A3E-27B7AB761FDD}"/>
              </a:ext>
            </a:extLst>
          </p:cNvPr>
          <p:cNvSpPr/>
          <p:nvPr/>
        </p:nvSpPr>
        <p:spPr>
          <a:xfrm>
            <a:off x="4201257" y="3854025"/>
            <a:ext cx="544285" cy="269476"/>
          </a:xfrm>
          <a:prstGeom prst="ellipse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C578D2DF-E6F7-6276-A4E7-3A59EBE0AA2C}"/>
              </a:ext>
            </a:extLst>
          </p:cNvPr>
          <p:cNvSpPr/>
          <p:nvPr/>
        </p:nvSpPr>
        <p:spPr>
          <a:xfrm>
            <a:off x="3977148" y="4300974"/>
            <a:ext cx="406510" cy="474824"/>
          </a:xfrm>
          <a:prstGeom prst="ellipse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6AC4BC4F-F6BD-AA27-35C1-257BC1D0F23D}"/>
              </a:ext>
            </a:extLst>
          </p:cNvPr>
          <p:cNvSpPr/>
          <p:nvPr/>
        </p:nvSpPr>
        <p:spPr>
          <a:xfrm>
            <a:off x="5277502" y="3757330"/>
            <a:ext cx="544285" cy="576064"/>
          </a:xfrm>
          <a:prstGeom prst="ellipse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0" name="円/楕円 4">
            <a:extLst>
              <a:ext uri="{FF2B5EF4-FFF2-40B4-BE49-F238E27FC236}">
                <a16:creationId xmlns:a16="http://schemas.microsoft.com/office/drawing/2014/main" id="{7F3108DB-AA70-3FF0-4A6C-8C60B42A28EF}"/>
              </a:ext>
            </a:extLst>
          </p:cNvPr>
          <p:cNvSpPr/>
          <p:nvPr/>
        </p:nvSpPr>
        <p:spPr>
          <a:xfrm>
            <a:off x="8366245" y="4045362"/>
            <a:ext cx="544285" cy="325144"/>
          </a:xfrm>
          <a:prstGeom prst="ellipse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854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23" y="283189"/>
            <a:ext cx="8388826" cy="629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3DBAFD5-0231-C814-80DE-E112B7E5C0D0}"/>
              </a:ext>
            </a:extLst>
          </p:cNvPr>
          <p:cNvSpPr/>
          <p:nvPr/>
        </p:nvSpPr>
        <p:spPr>
          <a:xfrm>
            <a:off x="242276" y="1293124"/>
            <a:ext cx="6141493" cy="99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F0DB51-10CB-9355-3247-4624394E4290}"/>
              </a:ext>
            </a:extLst>
          </p:cNvPr>
          <p:cNvSpPr txBox="1"/>
          <p:nvPr/>
        </p:nvSpPr>
        <p:spPr>
          <a:xfrm>
            <a:off x="331636" y="462126"/>
            <a:ext cx="346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大学では</a:t>
            </a:r>
            <a:r>
              <a:rPr kumimoji="1" lang="en-US" altLang="ja-JP" sz="4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…</a:t>
            </a:r>
            <a:endParaRPr kumimoji="1" lang="ja-JP" altLang="en-US" sz="48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62BE2C-8653-74BC-57FB-0CD132DC29BD}"/>
              </a:ext>
            </a:extLst>
          </p:cNvPr>
          <p:cNvSpPr txBox="1"/>
          <p:nvPr/>
        </p:nvSpPr>
        <p:spPr>
          <a:xfrm>
            <a:off x="638061" y="1442794"/>
            <a:ext cx="5349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京都教育大学・大阪教育大学・奈良教育大学で双方向遠隔授業</a:t>
            </a:r>
          </a:p>
        </p:txBody>
      </p:sp>
    </p:spTree>
    <p:extLst>
      <p:ext uri="{BB962C8B-B14F-4D97-AF65-F5344CB8AC3E}">
        <p14:creationId xmlns:p14="http://schemas.microsoft.com/office/powerpoint/2010/main" val="417353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BA5DC13-AF2D-3C31-0899-CA30F465AAD0}"/>
              </a:ext>
            </a:extLst>
          </p:cNvPr>
          <p:cNvGrpSpPr/>
          <p:nvPr/>
        </p:nvGrpSpPr>
        <p:grpSpPr>
          <a:xfrm>
            <a:off x="696035" y="1568248"/>
            <a:ext cx="10799929" cy="1416982"/>
            <a:chOff x="696035" y="1568248"/>
            <a:chExt cx="10799929" cy="141698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DBF4308-A0C9-AC9A-894D-7BDA79C241AB}"/>
                </a:ext>
              </a:extLst>
            </p:cNvPr>
            <p:cNvSpPr/>
            <p:nvPr/>
          </p:nvSpPr>
          <p:spPr>
            <a:xfrm>
              <a:off x="696035" y="1568248"/>
              <a:ext cx="10799929" cy="14169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980D927-5B65-89FA-7940-616B35CC7E7A}"/>
                </a:ext>
              </a:extLst>
            </p:cNvPr>
            <p:cNvSpPr txBox="1"/>
            <p:nvPr/>
          </p:nvSpPr>
          <p:spPr>
            <a:xfrm>
              <a:off x="1008158" y="1806759"/>
              <a:ext cx="101539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教師と学習者、または、学習者同士が、離れた場所におり、対面式のみではない、通信手段などを用いた教育活動</a:t>
              </a: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7AC7A14-1085-EF66-C534-6DAC50FD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A234E1-1046-E50D-2CDD-EFF0E4CD66EE}"/>
              </a:ext>
            </a:extLst>
          </p:cNvPr>
          <p:cNvSpPr txBox="1"/>
          <p:nvPr/>
        </p:nvSpPr>
        <p:spPr>
          <a:xfrm>
            <a:off x="777922" y="1245083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遠隔教育とは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E87B2D-45BE-6C99-1DEE-E30526D405F1}"/>
              </a:ext>
            </a:extLst>
          </p:cNvPr>
          <p:cNvSpPr txBox="1"/>
          <p:nvPr/>
        </p:nvSpPr>
        <p:spPr>
          <a:xfrm>
            <a:off x="777921" y="3261502"/>
            <a:ext cx="10384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インターネットの普及や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GIGA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端末の整備、ツールやアプリケーションが整った状態となりつつあるため、取り組みやすくなっている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8C5325-787C-B00A-BC2E-68C3918BE75D}"/>
              </a:ext>
            </a:extLst>
          </p:cNvPr>
          <p:cNvSpPr txBox="1"/>
          <p:nvPr/>
        </p:nvSpPr>
        <p:spPr>
          <a:xfrm>
            <a:off x="777922" y="4721032"/>
            <a:ext cx="772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児童生徒の遠隔コミュニケーション力の向上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2555-7DCC-0C8D-05C1-2D84ED08D82E}"/>
              </a:ext>
            </a:extLst>
          </p:cNvPr>
          <p:cNvSpPr txBox="1"/>
          <p:nvPr/>
        </p:nvSpPr>
        <p:spPr>
          <a:xfrm>
            <a:off x="777922" y="5318786"/>
            <a:ext cx="772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様々な教科での活用の充実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65AB409-D91A-1663-F2F4-DBC7391E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594" y="4345387"/>
            <a:ext cx="3237370" cy="19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2BD7BA-1A0E-43CE-586E-970437CF5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遠隔教育とは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F92FA0-56D7-66F0-6B2C-45B0366EA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03" y="3636055"/>
            <a:ext cx="3724723" cy="3253523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CBAA7BE-C9E7-CC51-2CCC-2E2A8CE08DFF}"/>
              </a:ext>
            </a:extLst>
          </p:cNvPr>
          <p:cNvGrpSpPr/>
          <p:nvPr/>
        </p:nvGrpSpPr>
        <p:grpSpPr>
          <a:xfrm>
            <a:off x="571498" y="1222061"/>
            <a:ext cx="10889675" cy="1030748"/>
            <a:chOff x="571498" y="1222061"/>
            <a:chExt cx="10889675" cy="103074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81375B7-D3CD-105E-4FB8-E06351C3DCC0}"/>
                </a:ext>
              </a:extLst>
            </p:cNvPr>
            <p:cNvSpPr txBox="1"/>
            <p:nvPr/>
          </p:nvSpPr>
          <p:spPr>
            <a:xfrm>
              <a:off x="571498" y="1222061"/>
              <a:ext cx="10889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・対面式ではない、通信手段などを用いた教育活動</a:t>
              </a:r>
              <a:endParaRPr kumimoji="1" lang="en-US" altLang="ja-JP" sz="3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1F03A47-7D88-5845-7536-DE34A334C1AD}"/>
                </a:ext>
              </a:extLst>
            </p:cNvPr>
            <p:cNvSpPr txBox="1"/>
            <p:nvPr/>
          </p:nvSpPr>
          <p:spPr>
            <a:xfrm>
              <a:off x="571499" y="1791144"/>
              <a:ext cx="9434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教師と学習者、学習者同士が離れた場所で活動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F58B46-03CC-5216-C0ED-577941403484}"/>
              </a:ext>
            </a:extLst>
          </p:cNvPr>
          <p:cNvSpPr txBox="1"/>
          <p:nvPr/>
        </p:nvSpPr>
        <p:spPr>
          <a:xfrm>
            <a:off x="571498" y="2496912"/>
            <a:ext cx="1088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・通信手段の例</a:t>
            </a:r>
            <a:endParaRPr kumimoji="1" lang="en-US" altLang="ja-JP" sz="3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574AA2A-1052-0CF1-CCE1-7F86E2F26190}"/>
              </a:ext>
            </a:extLst>
          </p:cNvPr>
          <p:cNvGrpSpPr/>
          <p:nvPr/>
        </p:nvGrpSpPr>
        <p:grpSpPr>
          <a:xfrm>
            <a:off x="571498" y="4207518"/>
            <a:ext cx="10889675" cy="2124929"/>
            <a:chOff x="571498" y="4207518"/>
            <a:chExt cx="10889675" cy="2124929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EE065AA-6925-D1A0-68D5-214CD03B4BBF}"/>
                </a:ext>
              </a:extLst>
            </p:cNvPr>
            <p:cNvSpPr txBox="1"/>
            <p:nvPr/>
          </p:nvSpPr>
          <p:spPr>
            <a:xfrm>
              <a:off x="571498" y="4207518"/>
              <a:ext cx="10889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・教育形態</a:t>
              </a:r>
              <a:endParaRPr kumimoji="1" lang="en-US" altLang="ja-JP" sz="3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B6EB3FC-A79B-FD0D-7377-9310217884BF}"/>
                </a:ext>
              </a:extLst>
            </p:cNvPr>
            <p:cNvSpPr txBox="1"/>
            <p:nvPr/>
          </p:nvSpPr>
          <p:spPr>
            <a:xfrm>
              <a:off x="571499" y="4672249"/>
              <a:ext cx="9434946" cy="1660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altLang="ja-JP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-</a:t>
              </a:r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個に応じた学習</a:t>
              </a:r>
              <a:endPara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1">
                <a:lnSpc>
                  <a:spcPct val="150000"/>
                </a:lnSpc>
              </a:pPr>
              <a:r>
                <a:rPr lang="en-US" altLang="ja-JP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- </a:t>
              </a:r>
              <a:r>
                <a:rPr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専門家などのゲストティーチャー</a:t>
              </a:r>
              <a:endPara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1">
                <a:lnSpc>
                  <a:spcPct val="150000"/>
                </a:lnSpc>
              </a:pPr>
              <a:r>
                <a:rPr lang="en-US" altLang="ja-JP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- </a:t>
              </a:r>
              <a:r>
                <a:rPr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遠隔交流、遠隔合同</a:t>
              </a:r>
              <a:endParaRPr kumimoji="1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0B72623-F839-E445-BAA7-02330275D958}"/>
              </a:ext>
            </a:extLst>
          </p:cNvPr>
          <p:cNvSpPr/>
          <p:nvPr/>
        </p:nvSpPr>
        <p:spPr>
          <a:xfrm>
            <a:off x="904008" y="3256815"/>
            <a:ext cx="2006782" cy="6525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000" dirty="0"/>
              <a:t>郵送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814EA33-877D-5B62-4FB6-12E96E9CE42C}"/>
              </a:ext>
            </a:extLst>
          </p:cNvPr>
          <p:cNvSpPr/>
          <p:nvPr/>
        </p:nvSpPr>
        <p:spPr>
          <a:xfrm>
            <a:off x="3431942" y="3256815"/>
            <a:ext cx="2109306" cy="6525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000" dirty="0"/>
              <a:t>テレビ</a:t>
            </a:r>
            <a:r>
              <a:rPr lang="ja-JP" altLang="en-US" sz="2000" dirty="0"/>
              <a:t>・ラジオ</a:t>
            </a:r>
            <a:endParaRPr kumimoji="1" lang="ja-JP" altLang="en-US" sz="200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FA35C05-0FC3-3681-1BC8-219F75C2E552}"/>
              </a:ext>
            </a:extLst>
          </p:cNvPr>
          <p:cNvSpPr/>
          <p:nvPr/>
        </p:nvSpPr>
        <p:spPr>
          <a:xfrm>
            <a:off x="6062400" y="3256815"/>
            <a:ext cx="2109306" cy="6525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000" dirty="0"/>
              <a:t>パソコン通信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CE8FD20-9103-3981-B579-B18CEE6F89AD}"/>
              </a:ext>
            </a:extLst>
          </p:cNvPr>
          <p:cNvSpPr/>
          <p:nvPr/>
        </p:nvSpPr>
        <p:spPr>
          <a:xfrm>
            <a:off x="8692857" y="3256815"/>
            <a:ext cx="2188503" cy="6525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000" dirty="0"/>
              <a:t>インターネット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775A4FDD-4C56-7893-B038-1602C6A5F91D}"/>
              </a:ext>
            </a:extLst>
          </p:cNvPr>
          <p:cNvSpPr/>
          <p:nvPr/>
        </p:nvSpPr>
        <p:spPr>
          <a:xfrm>
            <a:off x="2986499" y="3429000"/>
            <a:ext cx="406545" cy="3056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6EBB7F1B-0C6C-5822-3312-352D68FC5FA0}"/>
              </a:ext>
            </a:extLst>
          </p:cNvPr>
          <p:cNvSpPr/>
          <p:nvPr/>
        </p:nvSpPr>
        <p:spPr>
          <a:xfrm>
            <a:off x="5580145" y="3429000"/>
            <a:ext cx="406545" cy="3056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F13E4D7C-F1F0-BBF6-1896-8249F105E6FF}"/>
              </a:ext>
            </a:extLst>
          </p:cNvPr>
          <p:cNvSpPr/>
          <p:nvPr/>
        </p:nvSpPr>
        <p:spPr>
          <a:xfrm>
            <a:off x="8229009" y="3429000"/>
            <a:ext cx="406545" cy="3056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7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444208-9464-9D16-8CEE-2765797C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個々</a:t>
            </a:r>
            <a:r>
              <a:rPr kumimoji="1" lang="ja-JP" altLang="en-US" dirty="0"/>
              <a:t>の状況に応じた学習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6C9321-F703-3A22-6DB0-F49B65CA3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不登校の児童生徒への支援</a:t>
            </a:r>
            <a:endParaRPr kumimoji="1" lang="en-US" altLang="ja-JP" dirty="0"/>
          </a:p>
          <a:p>
            <a:r>
              <a:rPr lang="ja-JP" altLang="en-US" dirty="0"/>
              <a:t>日本語指導の補助</a:t>
            </a:r>
            <a:endParaRPr lang="en-US" altLang="ja-JP" dirty="0"/>
          </a:p>
          <a:p>
            <a:r>
              <a:rPr lang="ja-JP" altLang="en-US" dirty="0"/>
              <a:t>合理的配慮</a:t>
            </a:r>
            <a:endParaRPr lang="en-US" altLang="ja-JP" dirty="0"/>
          </a:p>
          <a:p>
            <a:r>
              <a:rPr lang="ja-JP" altLang="en-US" dirty="0"/>
              <a:t>家庭学習への学習支援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F6A2200-FC55-30F7-BC89-810A4177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64" y="3643739"/>
            <a:ext cx="28098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CA2D1F-A274-C747-1F1D-841E8426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94" y="357078"/>
            <a:ext cx="9123288" cy="931393"/>
          </a:xfrm>
        </p:spPr>
        <p:txBody>
          <a:bodyPr/>
          <a:lstStyle/>
          <a:p>
            <a:r>
              <a:rPr lang="ja-JP" altLang="en-US" dirty="0"/>
              <a:t>院内学級などでの活用</a:t>
            </a:r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166ABB-7DFB-E355-20B8-FB6427E95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97" y="1158425"/>
            <a:ext cx="6405405" cy="5197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22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36DD0FB-6B1A-4BB1-BD25-F1C9DED3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26" y="2753224"/>
            <a:ext cx="11700400" cy="1351551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専門家などの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ゲストティーチャーの活用例</a:t>
            </a:r>
          </a:p>
        </p:txBody>
      </p:sp>
    </p:spTree>
    <p:extLst>
      <p:ext uri="{BB962C8B-B14F-4D97-AF65-F5344CB8AC3E}">
        <p14:creationId xmlns:p14="http://schemas.microsoft.com/office/powerpoint/2010/main" val="269980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 dirty="0"/>
              <a:t>南極基地や宇宙ステーションから</a:t>
            </a:r>
            <a:endParaRPr lang="en-US" altLang="ja-JP" sz="4800" dirty="0"/>
          </a:p>
        </p:txBody>
      </p:sp>
      <p:pic>
        <p:nvPicPr>
          <p:cNvPr id="4" name="コンテンツプレースホル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59" y="1276987"/>
            <a:ext cx="6644027" cy="3305403"/>
          </a:xfrm>
          <a:prstGeom prst="rect">
            <a:avLst/>
          </a:prstGeom>
        </p:spPr>
      </p:pic>
      <p:pic>
        <p:nvPicPr>
          <p:cNvPr id="5" name="コンテンツプレースホルダ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293033" y="2532496"/>
            <a:ext cx="7389812" cy="3676650"/>
          </a:xfrm>
          <a:prstGeom prst="rect">
            <a:avLst/>
          </a:prstGeom>
        </p:spPr>
      </p:pic>
      <p:sp>
        <p:nvSpPr>
          <p:cNvPr id="6" name="テキストボックス 5"/>
          <p:cNvSpPr txBox="1"/>
          <p:nvPr/>
        </p:nvSpPr>
        <p:spPr>
          <a:xfrm>
            <a:off x="413058" y="6024480"/>
            <a:ext cx="8886805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2005年6月18日(土) 15:30PM～17:30PM (南極時間 9:30AM～11:30PM)</a:t>
            </a:r>
          </a:p>
        </p:txBody>
      </p:sp>
    </p:spTree>
    <p:extLst>
      <p:ext uri="{BB962C8B-B14F-4D97-AF65-F5344CB8AC3E}">
        <p14:creationId xmlns:p14="http://schemas.microsoft.com/office/powerpoint/2010/main" val="24639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56F4847-CDC2-4CBB-A7D7-209002DC8B04}"/>
              </a:ext>
            </a:extLst>
          </p:cNvPr>
          <p:cNvGrpSpPr/>
          <p:nvPr/>
        </p:nvGrpSpPr>
        <p:grpSpPr>
          <a:xfrm>
            <a:off x="2860494" y="1287296"/>
            <a:ext cx="6471012" cy="4862946"/>
            <a:chOff x="2860494" y="1287296"/>
            <a:chExt cx="6471012" cy="4862946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13B958B5-F779-2E08-B30C-53548697C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494" y="1287296"/>
              <a:ext cx="6471012" cy="4862946"/>
            </a:xfrm>
            <a:prstGeom prst="rect">
              <a:avLst/>
            </a:prstGeom>
          </p:spPr>
        </p:pic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AE56701D-179C-D8C3-6035-D45B98DD39E9}"/>
                </a:ext>
              </a:extLst>
            </p:cNvPr>
            <p:cNvSpPr/>
            <p:nvPr/>
          </p:nvSpPr>
          <p:spPr>
            <a:xfrm>
              <a:off x="5360315" y="3044843"/>
              <a:ext cx="676802" cy="6739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5AEDC5-3692-9E9B-FB12-A64185FEF0E9}"/>
              </a:ext>
            </a:extLst>
          </p:cNvPr>
          <p:cNvSpPr txBox="1"/>
          <p:nvPr/>
        </p:nvSpPr>
        <p:spPr>
          <a:xfrm>
            <a:off x="550717" y="517855"/>
            <a:ext cx="1097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j-ea"/>
                <a:ea typeface="+mj-ea"/>
              </a:rPr>
              <a:t>直接入れない製薬工場内を</a:t>
            </a:r>
            <a:r>
              <a:rPr lang="ja-JP" altLang="en-US" sz="4400" dirty="0">
                <a:latin typeface="+mj-ea"/>
                <a:ea typeface="+mj-ea"/>
              </a:rPr>
              <a:t>バーチャル見学</a:t>
            </a:r>
            <a:endParaRPr kumimoji="1" lang="ja-JP" altLang="en-US" sz="4400" dirty="0">
              <a:latin typeface="+mj-ea"/>
              <a:ea typeface="+mj-ea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0C7C81E-4838-C372-5349-296B368CB9EE}"/>
              </a:ext>
            </a:extLst>
          </p:cNvPr>
          <p:cNvGrpSpPr/>
          <p:nvPr/>
        </p:nvGrpSpPr>
        <p:grpSpPr>
          <a:xfrm>
            <a:off x="6338198" y="1759269"/>
            <a:ext cx="5365429" cy="1409958"/>
            <a:chOff x="6338198" y="1759269"/>
            <a:chExt cx="5365429" cy="1409958"/>
          </a:xfrm>
        </p:grpSpPr>
        <p:sp>
          <p:nvSpPr>
            <p:cNvPr id="11" name="二等辺三角形 10">
              <a:extLst>
                <a:ext uri="{FF2B5EF4-FFF2-40B4-BE49-F238E27FC236}">
                  <a16:creationId xmlns:a16="http://schemas.microsoft.com/office/drawing/2014/main" id="{310A3DB3-E263-29C2-F1D2-3064D202F044}"/>
                </a:ext>
              </a:extLst>
            </p:cNvPr>
            <p:cNvSpPr/>
            <p:nvPr/>
          </p:nvSpPr>
          <p:spPr>
            <a:xfrm rot="10800000">
              <a:off x="7024255" y="2608118"/>
              <a:ext cx="571500" cy="561109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488F13B0-B7BC-B1BD-01B5-0F30813D84B0}"/>
                </a:ext>
              </a:extLst>
            </p:cNvPr>
            <p:cNvSpPr/>
            <p:nvPr/>
          </p:nvSpPr>
          <p:spPr>
            <a:xfrm>
              <a:off x="6338198" y="1759269"/>
              <a:ext cx="5365429" cy="102255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見学後に、生じた疑問・質問への回答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0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36DD0FB-6B1A-4BB1-BD25-F1C9DED3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26" y="2483427"/>
            <a:ext cx="11700400" cy="1891146"/>
          </a:xfrm>
        </p:spPr>
        <p:txBody>
          <a:bodyPr/>
          <a:lstStyle/>
          <a:p>
            <a:pPr algn="ctr"/>
            <a:r>
              <a:rPr lang="zh-TW" altLang="en-US" dirty="0"/>
              <a:t>遠隔交流</a:t>
            </a:r>
            <a:r>
              <a:rPr lang="ja-JP" altLang="en-US" dirty="0"/>
              <a:t>学習</a:t>
            </a:r>
            <a:br>
              <a:rPr lang="en-US" altLang="ja-JP" dirty="0"/>
            </a:br>
            <a:r>
              <a:rPr lang="zh-TW" altLang="en-US" dirty="0"/>
              <a:t>遠隔合同</a:t>
            </a:r>
            <a:r>
              <a:rPr lang="ja-JP" altLang="en-US" dirty="0"/>
              <a:t>学習</a:t>
            </a:r>
          </a:p>
        </p:txBody>
      </p:sp>
    </p:spTree>
    <p:extLst>
      <p:ext uri="{BB962C8B-B14F-4D97-AF65-F5344CB8AC3E}">
        <p14:creationId xmlns:p14="http://schemas.microsoft.com/office/powerpoint/2010/main" val="367855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657751-FB52-F103-472B-D4B33F4C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26" y="153627"/>
            <a:ext cx="11700400" cy="1038730"/>
          </a:xfrm>
        </p:spPr>
        <p:txBody>
          <a:bodyPr>
            <a:noAutofit/>
          </a:bodyPr>
          <a:lstStyle/>
          <a:p>
            <a:r>
              <a:rPr kumimoji="1" lang="ja-JP" altLang="en-US" sz="4000" dirty="0"/>
              <a:t>コミュニケーションのための子ども用支援ツール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6C1B475-ECB0-246E-F0C3-5D82B11234A0}"/>
              </a:ext>
            </a:extLst>
          </p:cNvPr>
          <p:cNvGrpSpPr/>
          <p:nvPr/>
        </p:nvGrpSpPr>
        <p:grpSpPr>
          <a:xfrm>
            <a:off x="457667" y="1053947"/>
            <a:ext cx="10850921" cy="2586030"/>
            <a:chOff x="457667" y="1053947"/>
            <a:chExt cx="10850921" cy="258603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DCF3939-71FC-46BD-FAFB-C91564B6F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4012" y="1053947"/>
              <a:ext cx="2839832" cy="258603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3994C26-91A5-EA69-E506-437421DAA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7862" y="1065699"/>
              <a:ext cx="4350726" cy="2562526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458BBA8-D163-DCC7-D680-F56CCFD43A8E}"/>
                </a:ext>
              </a:extLst>
            </p:cNvPr>
            <p:cNvSpPr txBox="1"/>
            <p:nvPr/>
          </p:nvSpPr>
          <p:spPr>
            <a:xfrm>
              <a:off x="457667" y="2054575"/>
              <a:ext cx="2673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かわら</a:t>
              </a:r>
              <a:r>
                <a:rPr kumimoji="1" lang="en-US" altLang="ja-JP" sz="3200" b="1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VAN</a:t>
              </a:r>
              <a:endParaRPr kumimoji="1" lang="ja-JP" altLang="en-US" sz="3200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65D99AE-8FEE-48BB-C53E-9CBC83109696}"/>
              </a:ext>
            </a:extLst>
          </p:cNvPr>
          <p:cNvGrpSpPr/>
          <p:nvPr/>
        </p:nvGrpSpPr>
        <p:grpSpPr>
          <a:xfrm>
            <a:off x="315235" y="3947127"/>
            <a:ext cx="11450989" cy="2564812"/>
            <a:chOff x="315235" y="3947127"/>
            <a:chExt cx="11450989" cy="2564812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2AE0961-64FF-85AC-8972-DBA7B0885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4012" y="3947127"/>
              <a:ext cx="1687458" cy="2427572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A11BB6ED-B794-7030-9D56-80C82DB77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60000">
              <a:off x="5752261" y="3964440"/>
              <a:ext cx="2004242" cy="2319318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2194056F-4E1E-6D28-D881-317065E261D5}"/>
                </a:ext>
              </a:extLst>
            </p:cNvPr>
            <p:cNvSpPr txBox="1"/>
            <p:nvPr/>
          </p:nvSpPr>
          <p:spPr>
            <a:xfrm>
              <a:off x="315235" y="5804053"/>
              <a:ext cx="353877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000" dirty="0"/>
                <a:t>第</a:t>
              </a:r>
              <a:r>
                <a:rPr lang="en-US" altLang="ja-JP" sz="1000" dirty="0"/>
                <a:t>1</a:t>
              </a:r>
              <a:r>
                <a:rPr lang="ja-JP" altLang="en-US" sz="1000" dirty="0"/>
                <a:t>章</a:t>
              </a:r>
              <a:r>
                <a:rPr lang="en-US" altLang="ja-JP" sz="1000" dirty="0"/>
                <a:t>2 </a:t>
              </a:r>
              <a:r>
                <a:rPr lang="ja-JP" altLang="en-US" sz="1000" dirty="0"/>
                <a:t>コミュニケーションのための子ども用支援ツール</a:t>
              </a:r>
              <a:r>
                <a:rPr lang="en-US" altLang="ja-JP" sz="1000" dirty="0"/>
                <a:t>,</a:t>
              </a:r>
            </a:p>
            <a:p>
              <a:pPr algn="just"/>
              <a:r>
                <a:rPr lang="ja-JP" altLang="en-US" sz="1000" dirty="0"/>
                <a:t>「ネットワーク時代の新しい授業の創造」　－いま、始まった「遠隔共同学習」－</a:t>
              </a:r>
              <a:r>
                <a:rPr lang="en-US" altLang="ja-JP" sz="1000" dirty="0"/>
                <a:t>:</a:t>
              </a:r>
              <a:r>
                <a:rPr lang="ja-JP" altLang="en-US" sz="1000" dirty="0"/>
                <a:t>永野和男編著</a:t>
              </a:r>
              <a:r>
                <a:rPr lang="en-US" altLang="ja-JP" sz="1000" dirty="0"/>
                <a:t>(1995),</a:t>
              </a:r>
              <a:r>
                <a:rPr lang="ja-JP" altLang="en-US" sz="1000" dirty="0"/>
                <a:t>高陵社書店</a:t>
              </a:r>
              <a:r>
                <a:rPr lang="en-US" altLang="ja-JP" sz="1000" dirty="0"/>
                <a:t>.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7595FD0C-0497-5EF1-065C-E3751CC62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67294" y="3947127"/>
              <a:ext cx="914516" cy="2104390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034D14B5-FB7D-B783-A5E4-D38895A2B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92600" y="3947127"/>
              <a:ext cx="2673624" cy="2227054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3130159-7B37-C841-AC39-9B2C8F46F16C}"/>
                </a:ext>
              </a:extLst>
            </p:cNvPr>
            <p:cNvSpPr txBox="1"/>
            <p:nvPr/>
          </p:nvSpPr>
          <p:spPr>
            <a:xfrm>
              <a:off x="457667" y="4194628"/>
              <a:ext cx="36848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酸性雨データ</a:t>
              </a:r>
              <a:endParaRPr kumimoji="1" lang="en-US" altLang="ja-JP" sz="3200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3200" b="1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登録・分析ソフト</a:t>
              </a:r>
              <a:endParaRPr lang="en-US" altLang="ja-JP" sz="3200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3200" b="1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3200" b="1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アクセル</a:t>
              </a:r>
              <a:r>
                <a:rPr kumimoji="1" lang="en-US" altLang="ja-JP" sz="3200" b="1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kumimoji="1" lang="ja-JP" altLang="en-US" sz="3200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1DACA5D-B48D-12AF-D670-819E1D2ED3EE}"/>
              </a:ext>
            </a:extLst>
          </p:cNvPr>
          <p:cNvCxnSpPr>
            <a:cxnSpLocks/>
          </p:cNvCxnSpPr>
          <p:nvPr/>
        </p:nvCxnSpPr>
        <p:spPr>
          <a:xfrm>
            <a:off x="609600" y="3764702"/>
            <a:ext cx="10972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7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23_TAKEKAZU_UD">
  <a:themeElements>
    <a:clrScheme name="default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default">
      <a:majorFont>
        <a:latin typeface="HGP創英角ﾎﾟｯﾌﾟ体"/>
        <a:ea typeface="HGP創英角ﾎﾟｯﾌﾟ体"/>
        <a:cs typeface=""/>
      </a:majorFont>
      <a:minorFont>
        <a:latin typeface="HGP創英角ﾎﾟｯﾌﾟ体"/>
        <a:ea typeface="HGP創英角ﾎﾟｯﾌﾟ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3_TAKEKAZU_UD" id="{0014D33E-B931-4ABD-BD28-87739AAB7FC5}" vid="{C409B52A-CB68-4285-A93D-C152C2E4EE35}"/>
    </a:ext>
  </a:extLst>
</a:theme>
</file>

<file path=ppt/theme/theme2.xml><?xml version="1.0" encoding="utf-8"?>
<a:theme xmlns:a="http://schemas.openxmlformats.org/drawingml/2006/main" name="2023_IPC_UD">
  <a:themeElements>
    <a:clrScheme name="default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ユーザー定義 1">
      <a:majorFont>
        <a:latin typeface="Calisto MT"/>
        <a:ea typeface="UD デジタル 教科書体 N-B"/>
        <a:cs typeface=""/>
      </a:majorFont>
      <a:minorFont>
        <a:latin typeface="Calisto MT"/>
        <a:ea typeface="UD デジタル 教科書体 N-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3_IPC_UD" id="{EF868405-B671-4179-B9DD-DEEEB03F80D1}" vid="{73FE3095-0051-4938-8A5E-A34D558652AA}"/>
    </a:ext>
  </a:extLst>
</a:theme>
</file>

<file path=ppt/theme/theme3.xml><?xml version="1.0" encoding="utf-8"?>
<a:theme xmlns:a="http://schemas.openxmlformats.org/drawingml/2006/main" name="2401奈良教育大学様temp">
  <a:themeElements>
    <a:clrScheme name="赤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ユーザー定義 1">
      <a:majorFont>
        <a:latin typeface="Franklin Gothic Medium"/>
        <a:ea typeface="UD デジタル 教科書体 NP-B"/>
        <a:cs typeface=""/>
      </a:majorFont>
      <a:minorFont>
        <a:latin typeface="Franklin Gothic Book"/>
        <a:ea typeface="HGｺﾞｼｯｸE"/>
        <a:cs typeface="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1奈良教育大学様temp" id="{C6FAAEA0-D932-4BCB-B991-2C211BDE944F}" vid="{C9C15300-88F4-41B2-A9C0-164B1F4C28E8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122ed1-47b3-40a8-9d22-9ccc2fd062b9" xsi:nil="true"/>
    <lcf76f155ced4ddcb4097134ff3c332f xmlns="0f190b51-0e8b-4977-ac7c-1c06944ac21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21E18C07235F6489B406633BCE78B45" ma:contentTypeVersion="18" ma:contentTypeDescription="新しいドキュメントを作成します。" ma:contentTypeScope="" ma:versionID="4d4a854fa1a121c0e4a6057e0dff720a">
  <xsd:schema xmlns:xsd="http://www.w3.org/2001/XMLSchema" xmlns:xs="http://www.w3.org/2001/XMLSchema" xmlns:p="http://schemas.microsoft.com/office/2006/metadata/properties" xmlns:ns2="0f190b51-0e8b-4977-ac7c-1c06944ac21f" xmlns:ns3="d0122ed1-47b3-40a8-9d22-9ccc2fd062b9" targetNamespace="http://schemas.microsoft.com/office/2006/metadata/properties" ma:root="true" ma:fieldsID="fce49b891ca5ec89355ec2786f2b6a23" ns2:_="" ns3:_="">
    <xsd:import namespace="0f190b51-0e8b-4977-ac7c-1c06944ac21f"/>
    <xsd:import namespace="d0122ed1-47b3-40a8-9d22-9ccc2fd062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90b51-0e8b-4977-ac7c-1c06944ac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1fffc70b-a3fe-4f36-b60b-35372b7e5b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22ed1-47b3-40a8-9d22-9ccc2fd062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742c591-078f-41e2-95dd-3434cc0eeb8f}" ma:internalName="TaxCatchAll" ma:showField="CatchAllData" ma:web="d0122ed1-47b3-40a8-9d22-9ccc2fd062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DFC319-37A3-46F5-83C9-AFA57F9CD3FF}">
  <ds:schemaRefs>
    <ds:schemaRef ds:uri="http://www.w3.org/XML/1998/namespace"/>
    <ds:schemaRef ds:uri="d0122ed1-47b3-40a8-9d22-9ccc2fd062b9"/>
    <ds:schemaRef ds:uri="http://schemas.microsoft.com/office/2006/documentManagement/types"/>
    <ds:schemaRef ds:uri="0f190b51-0e8b-4977-ac7c-1c06944ac21f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B095D9-0C6D-4EF5-8996-2424C9FB3E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84CA8F-4B3E-4CE4-90AE-3DAB11CC8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90b51-0e8b-4977-ac7c-1c06944ac21f"/>
    <ds:schemaRef ds:uri="d0122ed1-47b3-40a8-9d22-9ccc2fd062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553</Words>
  <Application>Microsoft Office PowerPoint</Application>
  <PresentationFormat>ワイド画面</PresentationFormat>
  <Paragraphs>59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</vt:vector>
  </HeadingPairs>
  <TitlesOfParts>
    <vt:vector size="30" baseType="lpstr">
      <vt:lpstr>BIZ UDPゴシック</vt:lpstr>
      <vt:lpstr>HGP創英角ﾎﾟｯﾌﾟ体</vt:lpstr>
      <vt:lpstr>UD デジタル 教科書体 N-B</vt:lpstr>
      <vt:lpstr>UD デジタル 教科書体 NK-B</vt:lpstr>
      <vt:lpstr>游ゴシック</vt:lpstr>
      <vt:lpstr>Arial</vt:lpstr>
      <vt:lpstr>Calisto MT</vt:lpstr>
      <vt:lpstr>Corbel</vt:lpstr>
      <vt:lpstr>Franklin Gothic Book</vt:lpstr>
      <vt:lpstr>Franklin Gothic Medium</vt:lpstr>
      <vt:lpstr>Times New Roman</vt:lpstr>
      <vt:lpstr>Wingdings</vt:lpstr>
      <vt:lpstr>2023_TAKEKAZU_UD</vt:lpstr>
      <vt:lpstr>2023_IPC_UD</vt:lpstr>
      <vt:lpstr>2401奈良教育大学様temp</vt:lpstr>
      <vt:lpstr>PowerPoint プレゼンテーション</vt:lpstr>
      <vt:lpstr>遠隔教育とは</vt:lpstr>
      <vt:lpstr>個々の状況に応じた学習</vt:lpstr>
      <vt:lpstr>院内学級などでの活用</vt:lpstr>
      <vt:lpstr>専門家などの ゲストティーチャーの活用例</vt:lpstr>
      <vt:lpstr>南極基地や宇宙ステーションから</vt:lpstr>
      <vt:lpstr>PowerPoint プレゼンテーション</vt:lpstr>
      <vt:lpstr>遠隔交流学習 遠隔合同学習</vt:lpstr>
      <vt:lpstr>コミュニケーションのための子ども用支援ツール</vt:lpstr>
      <vt:lpstr>子ども自然発見(こねっとプラン 1999)</vt:lpstr>
      <vt:lpstr>ビデオ会議システム</vt:lpstr>
      <vt:lpstr>ビデオ会議の教育活用</vt:lpstr>
      <vt:lpstr>遠隔模擬授業（京都教育大学と奈良教育大学で）</vt:lpstr>
      <vt:lpstr>PowerPoint プレゼンテーション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遠隔実践演習 まとめ</dc:title>
  <dc:creator>oyo _</dc:creator>
  <cp:lastModifiedBy>oyo _</cp:lastModifiedBy>
  <cp:revision>24</cp:revision>
  <cp:lastPrinted>2024-01-09T04:01:40Z</cp:lastPrinted>
  <dcterms:created xsi:type="dcterms:W3CDTF">2023-02-14T03:04:59Z</dcterms:created>
  <dcterms:modified xsi:type="dcterms:W3CDTF">2024-03-18T02:05:57Z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0x010100321E18C07235F6489B406633BCE78B45</vt:lpwstr>
  </property>
  <property fmtid="{D5CDD505-2E9C-101B-9397-08002B2CF9AE}" pid="3" name="MediaServiceImageTags">
    <vt:lpwstr/>
  </property>
</Properties>
</file>