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7" r:id="rId2"/>
    <p:sldId id="259" r:id="rId3"/>
    <p:sldId id="297" r:id="rId4"/>
    <p:sldId id="296" r:id="rId5"/>
    <p:sldId id="256" r:id="rId6"/>
    <p:sldId id="260" r:id="rId7"/>
    <p:sldId id="261" r:id="rId8"/>
    <p:sldId id="262" r:id="rId9"/>
    <p:sldId id="263" r:id="rId10"/>
    <p:sldId id="264" r:id="rId11"/>
    <p:sldId id="295" r:id="rId12"/>
    <p:sldId id="300" r:id="rId13"/>
    <p:sldId id="273" r:id="rId14"/>
    <p:sldId id="283" r:id="rId15"/>
    <p:sldId id="301" r:id="rId16"/>
    <p:sldId id="282" r:id="rId17"/>
    <p:sldId id="278" r:id="rId18"/>
    <p:sldId id="302" r:id="rId19"/>
    <p:sldId id="298" r:id="rId20"/>
    <p:sldId id="299" r:id="rId21"/>
    <p:sldId id="294" r:id="rId22"/>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00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551" autoAdjust="0"/>
  </p:normalViewPr>
  <p:slideViewPr>
    <p:cSldViewPr>
      <p:cViewPr varScale="1">
        <p:scale>
          <a:sx n="77" d="100"/>
          <a:sy n="77" d="100"/>
        </p:scale>
        <p:origin x="-219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kumimoji="1" lang="en-US" altLang="ja-JP" smtClean="0"/>
              <a:t>H27/10/06</a:t>
            </a:r>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D17B178-8A9E-9341-ABAF-35E6D522D1A3}" type="slidenum">
              <a:rPr kumimoji="1" lang="ja-JP" altLang="en-US" smtClean="0"/>
              <a:t>‹#›</a:t>
            </a:fld>
            <a:endParaRPr kumimoji="1" lang="ja-JP" altLang="en-US"/>
          </a:p>
        </p:txBody>
      </p:sp>
    </p:spTree>
    <p:extLst>
      <p:ext uri="{BB962C8B-B14F-4D97-AF65-F5344CB8AC3E}">
        <p14:creationId xmlns:p14="http://schemas.microsoft.com/office/powerpoint/2010/main" val="8750635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128"/>
                <a:cs typeface="+mn-cs"/>
              </a:defRPr>
            </a:lvl1pPr>
          </a:lstStyle>
          <a:p>
            <a:pPr>
              <a:defRPr/>
            </a:pPr>
            <a:endParaRPr lang="en-US" altLang="ja-JP"/>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128"/>
                <a:cs typeface="+mn-cs"/>
              </a:defRPr>
            </a:lvl1pPr>
          </a:lstStyle>
          <a:p>
            <a:pPr>
              <a:defRPr/>
            </a:pPr>
            <a:r>
              <a:rPr lang="en-US" altLang="ja-JP" smtClean="0"/>
              <a:t>H27/10/06</a:t>
            </a:r>
            <a:endParaRPr lang="en-US" altLang="ja-JP"/>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128"/>
                <a:cs typeface="+mn-cs"/>
              </a:defRPr>
            </a:lvl1pPr>
          </a:lstStyle>
          <a:p>
            <a:pPr>
              <a:defRPr/>
            </a:pPr>
            <a:endParaRPr lang="en-US" altLang="ja-JP"/>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F7E860D-C558-4F90-A3F0-91FDEE1CE848}" type="slidenum">
              <a:rPr lang="en-US" altLang="ja-JP"/>
              <a:pPr/>
              <a:t>‹#›</a:t>
            </a:fld>
            <a:endParaRPr lang="en-US" altLang="ja-JP"/>
          </a:p>
        </p:txBody>
      </p:sp>
    </p:spTree>
    <p:extLst>
      <p:ext uri="{BB962C8B-B14F-4D97-AF65-F5344CB8AC3E}">
        <p14:creationId xmlns:p14="http://schemas.microsoft.com/office/powerpoint/2010/main" val="2672936072"/>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Arial" charset="0"/>
        <a:ea typeface="ＭＳ Ｐ明朝" charset="-128"/>
        <a:cs typeface="ＭＳ Ｐ明朝" charset="0"/>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charset="-128"/>
        <a:cs typeface="ＭＳ Ｐ明朝" charset="0"/>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charset="-128"/>
        <a:cs typeface="ＭＳ Ｐ明朝" charset="0"/>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charset="-128"/>
        <a:cs typeface="ＭＳ Ｐ明朝" charset="0"/>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charset="-128"/>
        <a:cs typeface="ＭＳ Ｐ明朝" charset="0"/>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1F7E860D-C558-4F90-A3F0-91FDEE1CE848}" type="slidenum">
              <a:rPr lang="en-US" altLang="ja-JP" smtClean="0"/>
              <a:pPr/>
              <a:t>1</a:t>
            </a:fld>
            <a:endParaRPr lang="en-US" altLang="ja-JP"/>
          </a:p>
        </p:txBody>
      </p:sp>
      <p:sp>
        <p:nvSpPr>
          <p:cNvPr id="5" name="日付プレースホルダー 4"/>
          <p:cNvSpPr>
            <a:spLocks noGrp="1"/>
          </p:cNvSpPr>
          <p:nvPr>
            <p:ph type="dt" idx="11"/>
          </p:nvPr>
        </p:nvSpPr>
        <p:spPr/>
        <p:txBody>
          <a:bodyPr/>
          <a:lstStyle/>
          <a:p>
            <a:pPr>
              <a:defRPr/>
            </a:pPr>
            <a:r>
              <a:rPr lang="en-US" altLang="ja-JP" smtClean="0"/>
              <a:t>H27/10/06</a:t>
            </a:r>
            <a:endParaRPr lang="en-US" altLang="ja-JP"/>
          </a:p>
        </p:txBody>
      </p:sp>
    </p:spTree>
    <p:extLst>
      <p:ext uri="{BB962C8B-B14F-4D97-AF65-F5344CB8AC3E}">
        <p14:creationId xmlns:p14="http://schemas.microsoft.com/office/powerpoint/2010/main" val="1548311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F7E860D-C558-4F90-A3F0-91FDEE1CE848}" type="slidenum">
              <a:rPr lang="en-US" altLang="ja-JP" smtClean="0"/>
              <a:pPr/>
              <a:t>6</a:t>
            </a:fld>
            <a:endParaRPr lang="en-US" altLang="ja-JP"/>
          </a:p>
        </p:txBody>
      </p:sp>
      <p:sp>
        <p:nvSpPr>
          <p:cNvPr id="5" name="日付プレースホルダー 4"/>
          <p:cNvSpPr>
            <a:spLocks noGrp="1"/>
          </p:cNvSpPr>
          <p:nvPr>
            <p:ph type="dt" idx="11"/>
          </p:nvPr>
        </p:nvSpPr>
        <p:spPr/>
        <p:txBody>
          <a:bodyPr/>
          <a:lstStyle/>
          <a:p>
            <a:pPr>
              <a:defRPr/>
            </a:pPr>
            <a:r>
              <a:rPr lang="en-US" altLang="ja-JP" smtClean="0"/>
              <a:t>H27/10/06</a:t>
            </a:r>
            <a:endParaRPr lang="en-US" altLang="ja-JP"/>
          </a:p>
        </p:txBody>
      </p:sp>
    </p:spTree>
    <p:extLst>
      <p:ext uri="{BB962C8B-B14F-4D97-AF65-F5344CB8AC3E}">
        <p14:creationId xmlns:p14="http://schemas.microsoft.com/office/powerpoint/2010/main" val="3127560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fld id="{F0C0DA00-D4E8-4EA5-A360-4C5E51261B7D}" type="slidenum">
              <a:rPr lang="en-US" altLang="ja-JP" sz="1200"/>
              <a:pPr/>
              <a:t>7</a:t>
            </a:fld>
            <a:endParaRPr lang="en-US" altLang="ja-JP" sz="120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smtClean="0">
              <a:latin typeface="Arial" panose="020B0604020202020204" pitchFamily="34" charset="0"/>
              <a:ea typeface="ＭＳ Ｐ明朝" panose="02020600040205080304" pitchFamily="18" charset="-128"/>
            </a:endParaRPr>
          </a:p>
        </p:txBody>
      </p:sp>
      <p:sp>
        <p:nvSpPr>
          <p:cNvPr id="2" name="日付プレースホルダー 1"/>
          <p:cNvSpPr>
            <a:spLocks noGrp="1"/>
          </p:cNvSpPr>
          <p:nvPr>
            <p:ph type="dt" idx="10"/>
          </p:nvPr>
        </p:nvSpPr>
        <p:spPr/>
        <p:txBody>
          <a:bodyPr/>
          <a:lstStyle/>
          <a:p>
            <a:pPr>
              <a:defRPr/>
            </a:pPr>
            <a:r>
              <a:rPr lang="en-US" altLang="ja-JP" smtClean="0"/>
              <a:t>H27/10/06</a:t>
            </a:r>
            <a:endParaRPr lang="en-US" altLang="ja-JP"/>
          </a:p>
        </p:txBody>
      </p:sp>
    </p:spTree>
    <p:extLst>
      <p:ext uri="{BB962C8B-B14F-4D97-AF65-F5344CB8AC3E}">
        <p14:creationId xmlns:p14="http://schemas.microsoft.com/office/powerpoint/2010/main" val="3960001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スライド イメージ プレースホルダー 1"/>
          <p:cNvSpPr>
            <a:spLocks noGrp="1" noRot="1" noChangeAspect="1"/>
          </p:cNvSpPr>
          <p:nvPr>
            <p:ph type="sldImg"/>
          </p:nvPr>
        </p:nvSpPr>
        <p:spPr>
          <a:ln/>
        </p:spPr>
      </p:sp>
      <p:sp>
        <p:nvSpPr>
          <p:cNvPr id="24578"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dirty="0" smtClean="0">
              <a:latin typeface="Arial" panose="020B0604020202020204" pitchFamily="34" charset="0"/>
              <a:ea typeface="ＭＳ Ｐ明朝" panose="02020600040205080304" pitchFamily="18" charset="-128"/>
            </a:endParaRPr>
          </a:p>
        </p:txBody>
      </p:sp>
      <p:sp>
        <p:nvSpPr>
          <p:cNvPr id="24579"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fld id="{010C8128-0909-4F0D-B31A-07D2792C3650}" type="slidenum">
              <a:rPr lang="en-US" altLang="ja-JP" sz="1200"/>
              <a:pPr/>
              <a:t>10</a:t>
            </a:fld>
            <a:endParaRPr lang="en-US" altLang="ja-JP" sz="1200"/>
          </a:p>
        </p:txBody>
      </p:sp>
      <p:sp>
        <p:nvSpPr>
          <p:cNvPr id="2" name="日付プレースホルダー 1"/>
          <p:cNvSpPr>
            <a:spLocks noGrp="1"/>
          </p:cNvSpPr>
          <p:nvPr>
            <p:ph type="dt" idx="10"/>
          </p:nvPr>
        </p:nvSpPr>
        <p:spPr/>
        <p:txBody>
          <a:bodyPr/>
          <a:lstStyle/>
          <a:p>
            <a:pPr>
              <a:defRPr/>
            </a:pPr>
            <a:r>
              <a:rPr lang="en-US" altLang="ja-JP" smtClean="0"/>
              <a:t>H27/10/06</a:t>
            </a:r>
            <a:endParaRPr lang="en-US" altLang="ja-JP"/>
          </a:p>
        </p:txBody>
      </p:sp>
    </p:spTree>
    <p:extLst>
      <p:ext uri="{BB962C8B-B14F-4D97-AF65-F5344CB8AC3E}">
        <p14:creationId xmlns:p14="http://schemas.microsoft.com/office/powerpoint/2010/main" val="44888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F7E860D-C558-4F90-A3F0-91FDEE1CE848}" type="slidenum">
              <a:rPr lang="en-US" altLang="ja-JP" smtClean="0"/>
              <a:pPr/>
              <a:t>12</a:t>
            </a:fld>
            <a:endParaRPr lang="en-US" altLang="ja-JP"/>
          </a:p>
        </p:txBody>
      </p:sp>
      <p:sp>
        <p:nvSpPr>
          <p:cNvPr id="5" name="日付プレースホルダー 4"/>
          <p:cNvSpPr>
            <a:spLocks noGrp="1"/>
          </p:cNvSpPr>
          <p:nvPr>
            <p:ph type="dt" idx="11"/>
          </p:nvPr>
        </p:nvSpPr>
        <p:spPr/>
        <p:txBody>
          <a:bodyPr/>
          <a:lstStyle/>
          <a:p>
            <a:pPr>
              <a:defRPr/>
            </a:pPr>
            <a:r>
              <a:rPr lang="en-US" altLang="ja-JP" smtClean="0"/>
              <a:t>H27/10/06</a:t>
            </a:r>
            <a:endParaRPr lang="en-US" altLang="ja-JP"/>
          </a:p>
        </p:txBody>
      </p:sp>
    </p:spTree>
    <p:extLst>
      <p:ext uri="{BB962C8B-B14F-4D97-AF65-F5344CB8AC3E}">
        <p14:creationId xmlns:p14="http://schemas.microsoft.com/office/powerpoint/2010/main" val="136039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F7E860D-C558-4F90-A3F0-91FDEE1CE848}" type="slidenum">
              <a:rPr lang="en-US" altLang="ja-JP" smtClean="0"/>
              <a:pPr/>
              <a:t>15</a:t>
            </a:fld>
            <a:endParaRPr lang="en-US" altLang="ja-JP"/>
          </a:p>
        </p:txBody>
      </p:sp>
      <p:sp>
        <p:nvSpPr>
          <p:cNvPr id="5" name="日付プレースホルダー 4"/>
          <p:cNvSpPr>
            <a:spLocks noGrp="1"/>
          </p:cNvSpPr>
          <p:nvPr>
            <p:ph type="dt" idx="11"/>
          </p:nvPr>
        </p:nvSpPr>
        <p:spPr/>
        <p:txBody>
          <a:bodyPr/>
          <a:lstStyle/>
          <a:p>
            <a:pPr>
              <a:defRPr/>
            </a:pPr>
            <a:r>
              <a:rPr lang="en-US" altLang="ja-JP" smtClean="0"/>
              <a:t>H27/10/06</a:t>
            </a:r>
            <a:endParaRPr lang="en-US" altLang="ja-JP"/>
          </a:p>
        </p:txBody>
      </p:sp>
    </p:spTree>
    <p:extLst>
      <p:ext uri="{BB962C8B-B14F-4D97-AF65-F5344CB8AC3E}">
        <p14:creationId xmlns:p14="http://schemas.microsoft.com/office/powerpoint/2010/main" val="136039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F7E860D-C558-4F90-A3F0-91FDEE1CE848}" type="slidenum">
              <a:rPr lang="en-US" altLang="ja-JP" smtClean="0"/>
              <a:pPr/>
              <a:t>18</a:t>
            </a:fld>
            <a:endParaRPr lang="en-US" altLang="ja-JP"/>
          </a:p>
        </p:txBody>
      </p:sp>
      <p:sp>
        <p:nvSpPr>
          <p:cNvPr id="5" name="日付プレースホルダー 4"/>
          <p:cNvSpPr>
            <a:spLocks noGrp="1"/>
          </p:cNvSpPr>
          <p:nvPr>
            <p:ph type="dt" idx="11"/>
          </p:nvPr>
        </p:nvSpPr>
        <p:spPr/>
        <p:txBody>
          <a:bodyPr/>
          <a:lstStyle/>
          <a:p>
            <a:pPr>
              <a:defRPr/>
            </a:pPr>
            <a:r>
              <a:rPr lang="en-US" altLang="ja-JP" smtClean="0"/>
              <a:t>H27/10/06</a:t>
            </a:r>
            <a:endParaRPr lang="en-US" altLang="ja-JP"/>
          </a:p>
        </p:txBody>
      </p:sp>
    </p:spTree>
    <p:extLst>
      <p:ext uri="{BB962C8B-B14F-4D97-AF65-F5344CB8AC3E}">
        <p14:creationId xmlns:p14="http://schemas.microsoft.com/office/powerpoint/2010/main" val="136039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t>H27/10/06</a:t>
            </a: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982D81CC-4288-43B7-8108-C3EF1E4ACBA3}" type="slidenum">
              <a:rPr lang="en-US" altLang="ja-JP"/>
              <a:pPr/>
              <a:t>‹#›</a:t>
            </a:fld>
            <a:endParaRPr lang="en-US" altLang="ja-JP"/>
          </a:p>
        </p:txBody>
      </p:sp>
    </p:spTree>
    <p:extLst>
      <p:ext uri="{BB962C8B-B14F-4D97-AF65-F5344CB8AC3E}">
        <p14:creationId xmlns:p14="http://schemas.microsoft.com/office/powerpoint/2010/main" val="3500287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t>H27/10/06</a:t>
            </a: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3493D402-2C0E-4023-9EAE-AFF079F4AA4E}" type="slidenum">
              <a:rPr lang="en-US" altLang="ja-JP"/>
              <a:pPr/>
              <a:t>‹#›</a:t>
            </a:fld>
            <a:endParaRPr lang="en-US" altLang="ja-JP"/>
          </a:p>
        </p:txBody>
      </p:sp>
    </p:spTree>
    <p:extLst>
      <p:ext uri="{BB962C8B-B14F-4D97-AF65-F5344CB8AC3E}">
        <p14:creationId xmlns:p14="http://schemas.microsoft.com/office/powerpoint/2010/main" val="839839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t>H27/10/06</a:t>
            </a: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869FD24E-CD2E-4518-B85B-D4DB9196E602}" type="slidenum">
              <a:rPr lang="en-US" altLang="ja-JP"/>
              <a:pPr/>
              <a:t>‹#›</a:t>
            </a:fld>
            <a:endParaRPr lang="en-US" altLang="ja-JP"/>
          </a:p>
        </p:txBody>
      </p:sp>
    </p:spTree>
    <p:extLst>
      <p:ext uri="{BB962C8B-B14F-4D97-AF65-F5344CB8AC3E}">
        <p14:creationId xmlns:p14="http://schemas.microsoft.com/office/powerpoint/2010/main" val="3503152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t>H27/10/06</a:t>
            </a: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1C4A1A9F-F95E-43C5-BFAE-F1195C656AF2}" type="slidenum">
              <a:rPr lang="en-US" altLang="ja-JP"/>
              <a:pPr/>
              <a:t>‹#›</a:t>
            </a:fld>
            <a:endParaRPr lang="en-US" altLang="ja-JP"/>
          </a:p>
        </p:txBody>
      </p:sp>
    </p:spTree>
    <p:extLst>
      <p:ext uri="{BB962C8B-B14F-4D97-AF65-F5344CB8AC3E}">
        <p14:creationId xmlns:p14="http://schemas.microsoft.com/office/powerpoint/2010/main" val="509293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t>H27/10/06</a:t>
            </a: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3EE57893-6208-4580-A4AA-59C368746EE2}" type="slidenum">
              <a:rPr lang="en-US" altLang="ja-JP"/>
              <a:pPr/>
              <a:t>‹#›</a:t>
            </a:fld>
            <a:endParaRPr lang="en-US" altLang="ja-JP"/>
          </a:p>
        </p:txBody>
      </p:sp>
    </p:spTree>
    <p:extLst>
      <p:ext uri="{BB962C8B-B14F-4D97-AF65-F5344CB8AC3E}">
        <p14:creationId xmlns:p14="http://schemas.microsoft.com/office/powerpoint/2010/main" val="2809639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r>
              <a:rPr lang="en-US" altLang="ja-JP" smtClean="0"/>
              <a:t>H27/10/06</a:t>
            </a: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D0688B72-3C8A-4124-BDD9-3563149303DA}" type="slidenum">
              <a:rPr lang="en-US" altLang="ja-JP"/>
              <a:pPr/>
              <a:t>‹#›</a:t>
            </a:fld>
            <a:endParaRPr lang="en-US" altLang="ja-JP"/>
          </a:p>
        </p:txBody>
      </p:sp>
    </p:spTree>
    <p:extLst>
      <p:ext uri="{BB962C8B-B14F-4D97-AF65-F5344CB8AC3E}">
        <p14:creationId xmlns:p14="http://schemas.microsoft.com/office/powerpoint/2010/main" val="3822642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smtClean="0"/>
              <a:t>H27/10/06</a:t>
            </a: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12856CCE-48A1-449D-A49E-402612B542A1}" type="slidenum">
              <a:rPr lang="en-US" altLang="ja-JP"/>
              <a:pPr/>
              <a:t>‹#›</a:t>
            </a:fld>
            <a:endParaRPr lang="en-US" altLang="ja-JP"/>
          </a:p>
        </p:txBody>
      </p:sp>
    </p:spTree>
    <p:extLst>
      <p:ext uri="{BB962C8B-B14F-4D97-AF65-F5344CB8AC3E}">
        <p14:creationId xmlns:p14="http://schemas.microsoft.com/office/powerpoint/2010/main" val="1906857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r>
              <a:rPr lang="en-US" altLang="ja-JP" smtClean="0"/>
              <a:t>H27/10/06</a:t>
            </a: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FAA881AD-8AA0-46FF-B8E3-60C24F06225E}" type="slidenum">
              <a:rPr lang="en-US" altLang="ja-JP"/>
              <a:pPr/>
              <a:t>‹#›</a:t>
            </a:fld>
            <a:endParaRPr lang="en-US" altLang="ja-JP"/>
          </a:p>
        </p:txBody>
      </p:sp>
    </p:spTree>
    <p:extLst>
      <p:ext uri="{BB962C8B-B14F-4D97-AF65-F5344CB8AC3E}">
        <p14:creationId xmlns:p14="http://schemas.microsoft.com/office/powerpoint/2010/main" val="2211830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ltLang="ja-JP" smtClean="0"/>
              <a:t>H27/10/06</a:t>
            </a: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3512D4D0-39CA-4FCB-A6C6-44542F26B679}" type="slidenum">
              <a:rPr lang="en-US" altLang="ja-JP"/>
              <a:pPr/>
              <a:t>‹#›</a:t>
            </a:fld>
            <a:endParaRPr lang="en-US" altLang="ja-JP"/>
          </a:p>
        </p:txBody>
      </p:sp>
    </p:spTree>
    <p:extLst>
      <p:ext uri="{BB962C8B-B14F-4D97-AF65-F5344CB8AC3E}">
        <p14:creationId xmlns:p14="http://schemas.microsoft.com/office/powerpoint/2010/main" val="2221499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ja-JP" smtClean="0"/>
              <a:t>H27/10/06</a:t>
            </a: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1E4ABD83-1522-4CA5-A057-3989B574019B}" type="slidenum">
              <a:rPr lang="en-US" altLang="ja-JP"/>
              <a:pPr/>
              <a:t>‹#›</a:t>
            </a:fld>
            <a:endParaRPr lang="en-US" altLang="ja-JP"/>
          </a:p>
        </p:txBody>
      </p:sp>
    </p:spTree>
    <p:extLst>
      <p:ext uri="{BB962C8B-B14F-4D97-AF65-F5344CB8AC3E}">
        <p14:creationId xmlns:p14="http://schemas.microsoft.com/office/powerpoint/2010/main" val="1819143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ja-JP" smtClean="0"/>
              <a:t>H27/10/06</a:t>
            </a: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01D3B57A-2A82-4133-AD83-D46BF42A4AE0}" type="slidenum">
              <a:rPr lang="en-US" altLang="ja-JP"/>
              <a:pPr/>
              <a:t>‹#›</a:t>
            </a:fld>
            <a:endParaRPr lang="en-US" altLang="ja-JP"/>
          </a:p>
        </p:txBody>
      </p:sp>
    </p:spTree>
    <p:extLst>
      <p:ext uri="{BB962C8B-B14F-4D97-AF65-F5344CB8AC3E}">
        <p14:creationId xmlns:p14="http://schemas.microsoft.com/office/powerpoint/2010/main" val="31850639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latin typeface="Arial" charset="0"/>
                <a:ea typeface="ＭＳ Ｐゴシック" charset="-128"/>
                <a:cs typeface="+mn-cs"/>
              </a:defRPr>
            </a:lvl1pPr>
          </a:lstStyle>
          <a:p>
            <a:pPr>
              <a:defRPr/>
            </a:pPr>
            <a:r>
              <a:rPr lang="en-US" altLang="ja-JP" smtClean="0"/>
              <a:t>H27/10/06</a:t>
            </a: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latin typeface="Arial" charset="0"/>
                <a:ea typeface="ＭＳ Ｐゴシック" charset="-128"/>
                <a:cs typeface="+mn-cs"/>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lvl1pPr>
          </a:lstStyle>
          <a:p>
            <a:fld id="{16B449FB-D7C8-4603-8ADF-7B2D21F6D770}"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ＭＳ Ｐゴシック" charset="0"/>
        </a:defRPr>
      </a:lvl1pPr>
      <a:lvl2pPr algn="ctr" rtl="0" eaLnBrk="0" fontAlgn="base" hangingPunct="0">
        <a:spcBef>
          <a:spcPct val="0"/>
        </a:spcBef>
        <a:spcAft>
          <a:spcPct val="0"/>
        </a:spcAft>
        <a:defRPr kumimoji="1" sz="4400">
          <a:solidFill>
            <a:schemeClr val="tx2"/>
          </a:solidFill>
          <a:latin typeface="Arial" charset="0"/>
          <a:ea typeface="ＭＳ Ｐゴシック" charset="-128"/>
          <a:cs typeface="ＭＳ Ｐゴシック" charset="0"/>
        </a:defRPr>
      </a:lvl2pPr>
      <a:lvl3pPr algn="ctr" rtl="0" eaLnBrk="0" fontAlgn="base" hangingPunct="0">
        <a:spcBef>
          <a:spcPct val="0"/>
        </a:spcBef>
        <a:spcAft>
          <a:spcPct val="0"/>
        </a:spcAft>
        <a:defRPr kumimoji="1" sz="4400">
          <a:solidFill>
            <a:schemeClr val="tx2"/>
          </a:solidFill>
          <a:latin typeface="Arial" charset="0"/>
          <a:ea typeface="ＭＳ Ｐゴシック" charset="-128"/>
          <a:cs typeface="ＭＳ Ｐゴシック" charset="0"/>
        </a:defRPr>
      </a:lvl3pPr>
      <a:lvl4pPr algn="ctr" rtl="0" eaLnBrk="0" fontAlgn="base" hangingPunct="0">
        <a:spcBef>
          <a:spcPct val="0"/>
        </a:spcBef>
        <a:spcAft>
          <a:spcPct val="0"/>
        </a:spcAft>
        <a:defRPr kumimoji="1" sz="4400">
          <a:solidFill>
            <a:schemeClr val="tx2"/>
          </a:solidFill>
          <a:latin typeface="Arial" charset="0"/>
          <a:ea typeface="ＭＳ Ｐゴシック" charset="-128"/>
          <a:cs typeface="ＭＳ Ｐゴシック" charset="0"/>
        </a:defRPr>
      </a:lvl4pPr>
      <a:lvl5pPr algn="ctr" rtl="0" eaLnBrk="0" fontAlgn="base" hangingPunct="0">
        <a:spcBef>
          <a:spcPct val="0"/>
        </a:spcBef>
        <a:spcAft>
          <a:spcPct val="0"/>
        </a:spcAft>
        <a:defRPr kumimoji="1" sz="4400">
          <a:solidFill>
            <a:schemeClr val="tx2"/>
          </a:solidFill>
          <a:latin typeface="Arial" charset="0"/>
          <a:ea typeface="ＭＳ Ｐゴシック" charset="-128"/>
          <a:cs typeface="ＭＳ Ｐゴシック" charset="0"/>
        </a:defRPr>
      </a:lvl5pPr>
      <a:lvl6pPr marL="457200" algn="ctr" rtl="0" fontAlgn="base">
        <a:spcBef>
          <a:spcPct val="0"/>
        </a:spcBef>
        <a:spcAft>
          <a:spcPct val="0"/>
        </a:spcAft>
        <a:defRPr kumimoji="1" sz="4400">
          <a:solidFill>
            <a:schemeClr val="tx2"/>
          </a:solidFill>
          <a:latin typeface="Arial" charset="0"/>
          <a:ea typeface="ＭＳ Ｐゴシック" charset="-128"/>
        </a:defRPr>
      </a:lvl6pPr>
      <a:lvl7pPr marL="914400" algn="ctr" rtl="0" fontAlgn="base">
        <a:spcBef>
          <a:spcPct val="0"/>
        </a:spcBef>
        <a:spcAft>
          <a:spcPct val="0"/>
        </a:spcAft>
        <a:defRPr kumimoji="1" sz="4400">
          <a:solidFill>
            <a:schemeClr val="tx2"/>
          </a:solidFill>
          <a:latin typeface="Arial" charset="0"/>
          <a:ea typeface="ＭＳ Ｐゴシック" charset="-128"/>
        </a:defRPr>
      </a:lvl7pPr>
      <a:lvl8pPr marL="1371600" algn="ctr" rtl="0" fontAlgn="base">
        <a:spcBef>
          <a:spcPct val="0"/>
        </a:spcBef>
        <a:spcAft>
          <a:spcPct val="0"/>
        </a:spcAft>
        <a:defRPr kumimoji="1" sz="4400">
          <a:solidFill>
            <a:schemeClr val="tx2"/>
          </a:solidFill>
          <a:latin typeface="Arial" charset="0"/>
          <a:ea typeface="ＭＳ Ｐゴシック" charset="-128"/>
        </a:defRPr>
      </a:lvl8pPr>
      <a:lvl9pPr marL="1828800" algn="ctr" rtl="0" fontAlgn="base">
        <a:spcBef>
          <a:spcPct val="0"/>
        </a:spcBef>
        <a:spcAft>
          <a:spcPct val="0"/>
        </a:spcAft>
        <a:defRPr kumimoji="1" sz="4400">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1" Type="http://schemas.openxmlformats.org/officeDocument/2006/relationships/image" Target="../media/image10.png"/><Relationship Id="rId12"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2.wmf"/><Relationship Id="rId4" Type="http://schemas.openxmlformats.org/officeDocument/2006/relationships/image" Target="../media/image3.wmf"/><Relationship Id="rId5" Type="http://schemas.openxmlformats.org/officeDocument/2006/relationships/image" Target="../media/image4.wmf"/><Relationship Id="rId6" Type="http://schemas.openxmlformats.org/officeDocument/2006/relationships/image" Target="../media/image5.wmf"/><Relationship Id="rId7" Type="http://schemas.openxmlformats.org/officeDocument/2006/relationships/image" Target="../media/image6.wmf"/><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ict.jp"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a:xfrm>
            <a:off x="914400" y="1752600"/>
            <a:ext cx="8077200" cy="1585912"/>
          </a:xfrm>
        </p:spPr>
        <p:txBody>
          <a:bodyPr/>
          <a:lstStyle/>
          <a:p>
            <a:pPr algn="l" eaLnBrk="1" hangingPunct="1"/>
            <a:r>
              <a:rPr lang="en-US" altLang="ja-JP" sz="2800" dirty="0" smtClean="0"/>
              <a:t>◯◯</a:t>
            </a:r>
            <a:r>
              <a:rPr lang="ja-JP" altLang="en-US" sz="2800" dirty="0" smtClean="0"/>
              <a:t>研修会</a:t>
            </a:r>
            <a:r>
              <a:rPr lang="en-US" altLang="ja-JP" sz="4000" dirty="0" smtClean="0"/>
              <a:t/>
            </a:r>
            <a:br>
              <a:rPr lang="en-US" altLang="ja-JP" sz="4000" dirty="0" smtClean="0"/>
            </a:br>
            <a:r>
              <a:rPr lang="ja-JP" altLang="en-US" sz="2800" dirty="0" smtClean="0"/>
              <a:t>「</a:t>
            </a:r>
            <a:r>
              <a:rPr lang="ja-JP" altLang="en-US" sz="2800" dirty="0" smtClean="0"/>
              <a:t>情報教育と</a:t>
            </a:r>
            <a:r>
              <a:rPr lang="ja-JP" altLang="en-US" sz="2800" dirty="0" smtClean="0"/>
              <a:t>プレゼンテーション</a:t>
            </a:r>
            <a:r>
              <a:rPr lang="ja-JP" altLang="en-US" sz="2800" dirty="0" smtClean="0"/>
              <a:t>の指導のポイント」</a:t>
            </a:r>
          </a:p>
        </p:txBody>
      </p:sp>
      <p:sp>
        <p:nvSpPr>
          <p:cNvPr id="14338" name="Rectangle 3"/>
          <p:cNvSpPr>
            <a:spLocks noGrp="1" noChangeArrowheads="1"/>
          </p:cNvSpPr>
          <p:nvPr>
            <p:ph type="subTitle" idx="1"/>
          </p:nvPr>
        </p:nvSpPr>
        <p:spPr>
          <a:xfrm>
            <a:off x="5105400" y="4648200"/>
            <a:ext cx="3581400" cy="1508125"/>
          </a:xfrm>
        </p:spPr>
        <p:txBody>
          <a:bodyPr/>
          <a:lstStyle/>
          <a:p>
            <a:pPr algn="l" eaLnBrk="1" hangingPunct="1">
              <a:lnSpc>
                <a:spcPct val="90000"/>
              </a:lnSpc>
            </a:pPr>
            <a:r>
              <a:rPr lang="ja-JP" altLang="en-US" sz="2400" dirty="0" smtClean="0"/>
              <a:t>月日：平成</a:t>
            </a:r>
            <a:r>
              <a:rPr lang="en-US" altLang="ja-JP" sz="2400" dirty="0" smtClean="0"/>
              <a:t>◯</a:t>
            </a:r>
            <a:r>
              <a:rPr lang="ja-JP" altLang="en-US" sz="2400" dirty="0" smtClean="0"/>
              <a:t>年</a:t>
            </a:r>
            <a:r>
              <a:rPr lang="en-US" altLang="ja-JP" sz="2400" dirty="0" smtClean="0"/>
              <a:t>◯</a:t>
            </a:r>
            <a:r>
              <a:rPr lang="ja-JP" altLang="en-US" sz="2400" dirty="0" smtClean="0"/>
              <a:t>月</a:t>
            </a:r>
            <a:r>
              <a:rPr lang="en-US" altLang="ja-JP" sz="2400" dirty="0" smtClean="0"/>
              <a:t>◯</a:t>
            </a:r>
            <a:r>
              <a:rPr lang="ja-JP" altLang="en-US" sz="2400" dirty="0" smtClean="0"/>
              <a:t>日</a:t>
            </a:r>
            <a:endParaRPr lang="en-US" altLang="ja-JP" sz="2400" dirty="0" smtClean="0"/>
          </a:p>
          <a:p>
            <a:pPr algn="l" eaLnBrk="1" hangingPunct="1">
              <a:lnSpc>
                <a:spcPct val="90000"/>
              </a:lnSpc>
            </a:pPr>
            <a:r>
              <a:rPr lang="ja-JP" altLang="en-US" sz="2400" dirty="0" smtClean="0"/>
              <a:t>会場：</a:t>
            </a:r>
            <a:r>
              <a:rPr lang="en-US" altLang="ja-JP" sz="2400" dirty="0" smtClean="0"/>
              <a:t>◯◯◯◯</a:t>
            </a:r>
            <a:r>
              <a:rPr lang="ja-JP" altLang="en-US" sz="2400" dirty="0" smtClean="0"/>
              <a:t>学校</a:t>
            </a:r>
            <a:endParaRPr lang="en-US" altLang="ja-JP" sz="2400" dirty="0" smtClean="0"/>
          </a:p>
          <a:p>
            <a:pPr algn="l" eaLnBrk="1" hangingPunct="1">
              <a:lnSpc>
                <a:spcPct val="90000"/>
              </a:lnSpc>
            </a:pPr>
            <a:r>
              <a:rPr lang="ja-JP" altLang="en-US" sz="2400" dirty="0" smtClean="0"/>
              <a:t>講師：</a:t>
            </a:r>
            <a:r>
              <a:rPr lang="en-US" altLang="ja-JP" sz="2400" dirty="0" smtClean="0"/>
              <a:t>◯◯◯◯</a:t>
            </a:r>
            <a:endParaRPr lang="ja-JP" altLang="en-US" sz="2400" dirty="0" smtClean="0"/>
          </a:p>
        </p:txBody>
      </p:sp>
      <p:sp>
        <p:nvSpPr>
          <p:cNvPr id="3" name="スライド番号プレースホルダー 2"/>
          <p:cNvSpPr>
            <a:spLocks noGrp="1"/>
          </p:cNvSpPr>
          <p:nvPr>
            <p:ph type="sldNum" sz="quarter" idx="12"/>
          </p:nvPr>
        </p:nvSpPr>
        <p:spPr/>
        <p:txBody>
          <a:bodyPr/>
          <a:lstStyle/>
          <a:p>
            <a:fld id="{982D81CC-4288-43B7-8108-C3EF1E4ACBA3}" type="slidenum">
              <a:rPr lang="en-US" altLang="ja-JP" smtClean="0"/>
              <a:pPr/>
              <a:t>1</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AutoShape 3"/>
          <p:cNvSpPr>
            <a:spLocks noChangeArrowheads="1"/>
          </p:cNvSpPr>
          <p:nvPr/>
        </p:nvSpPr>
        <p:spPr bwMode="auto">
          <a:xfrm>
            <a:off x="539750" y="1484312"/>
            <a:ext cx="2663825" cy="4764087"/>
          </a:xfrm>
          <a:prstGeom prst="roundRect">
            <a:avLst>
              <a:gd name="adj" fmla="val 16667"/>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59396" name="AutoShape 4"/>
          <p:cNvSpPr>
            <a:spLocks noChangeArrowheads="1"/>
          </p:cNvSpPr>
          <p:nvPr/>
        </p:nvSpPr>
        <p:spPr bwMode="auto">
          <a:xfrm>
            <a:off x="5940425" y="1484313"/>
            <a:ext cx="2663825" cy="4764087"/>
          </a:xfrm>
          <a:prstGeom prst="roundRect">
            <a:avLst>
              <a:gd name="adj" fmla="val 16667"/>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59397" name="AutoShape 5"/>
          <p:cNvSpPr>
            <a:spLocks noChangeArrowheads="1"/>
          </p:cNvSpPr>
          <p:nvPr/>
        </p:nvSpPr>
        <p:spPr bwMode="auto">
          <a:xfrm>
            <a:off x="3276600" y="1484313"/>
            <a:ext cx="2590800" cy="4764087"/>
          </a:xfrm>
          <a:prstGeom prst="roundRect">
            <a:avLst>
              <a:gd name="adj" fmla="val 16667"/>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59398" name="AutoShape 6"/>
          <p:cNvSpPr>
            <a:spLocks noChangeArrowheads="1"/>
          </p:cNvSpPr>
          <p:nvPr/>
        </p:nvSpPr>
        <p:spPr bwMode="auto">
          <a:xfrm>
            <a:off x="539750" y="1484313"/>
            <a:ext cx="2663825" cy="2160587"/>
          </a:xfrm>
          <a:prstGeom prst="roundRect">
            <a:avLst>
              <a:gd name="adj" fmla="val 16667"/>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59399" name="Rectangle 7"/>
          <p:cNvSpPr>
            <a:spLocks noGrp="1" noChangeArrowheads="1"/>
          </p:cNvSpPr>
          <p:nvPr>
            <p:ph type="title"/>
          </p:nvPr>
        </p:nvSpPr>
        <p:spPr>
          <a:xfrm>
            <a:off x="250825" y="404813"/>
            <a:ext cx="8534400" cy="609600"/>
          </a:xfrm>
          <a:noFill/>
        </p:spPr>
        <p:txBody>
          <a:bodyPr/>
          <a:lstStyle/>
          <a:p>
            <a:r>
              <a:rPr lang="ja-JP" altLang="en-US" sz="3600" smtClean="0"/>
              <a:t>「情報教育」と「</a:t>
            </a:r>
            <a:r>
              <a:rPr lang="en-US" altLang="ja-JP" sz="3600" smtClean="0"/>
              <a:t>ICT</a:t>
            </a:r>
            <a:r>
              <a:rPr lang="ja-JP" altLang="en-US" sz="3600" smtClean="0"/>
              <a:t>活用」</a:t>
            </a:r>
          </a:p>
        </p:txBody>
      </p:sp>
      <p:sp>
        <p:nvSpPr>
          <p:cNvPr id="59404" name="AutoShape 12"/>
          <p:cNvSpPr>
            <a:spLocks noChangeArrowheads="1"/>
          </p:cNvSpPr>
          <p:nvPr/>
        </p:nvSpPr>
        <p:spPr bwMode="auto">
          <a:xfrm>
            <a:off x="3276600" y="1484313"/>
            <a:ext cx="2590800" cy="2160587"/>
          </a:xfrm>
          <a:prstGeom prst="roundRect">
            <a:avLst>
              <a:gd name="adj" fmla="val 16667"/>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59405" name="AutoShape 13"/>
          <p:cNvSpPr>
            <a:spLocks noChangeArrowheads="1"/>
          </p:cNvSpPr>
          <p:nvPr/>
        </p:nvSpPr>
        <p:spPr bwMode="auto">
          <a:xfrm>
            <a:off x="5940425" y="1484313"/>
            <a:ext cx="2663825" cy="2160587"/>
          </a:xfrm>
          <a:prstGeom prst="roundRect">
            <a:avLst>
              <a:gd name="adj" fmla="val 16667"/>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grpSp>
        <p:nvGrpSpPr>
          <p:cNvPr id="2" name="Group 14"/>
          <p:cNvGrpSpPr>
            <a:grpSpLocks/>
          </p:cNvGrpSpPr>
          <p:nvPr/>
        </p:nvGrpSpPr>
        <p:grpSpPr bwMode="auto">
          <a:xfrm>
            <a:off x="755650" y="1268413"/>
            <a:ext cx="7626351" cy="2746375"/>
            <a:chOff x="476" y="799"/>
            <a:chExt cx="4804" cy="1730"/>
          </a:xfrm>
        </p:grpSpPr>
        <p:sp>
          <p:nvSpPr>
            <p:cNvPr id="23569" name="Text Box 15"/>
            <p:cNvSpPr txBox="1">
              <a:spLocks noChangeArrowheads="1"/>
            </p:cNvSpPr>
            <p:nvPr/>
          </p:nvSpPr>
          <p:spPr bwMode="auto">
            <a:xfrm>
              <a:off x="2290" y="1152"/>
              <a:ext cx="1078" cy="1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sz="1600" dirty="0">
                  <a:latin typeface="Times New Roman" panose="02020603050405020304" pitchFamily="18" charset="0"/>
                </a:rPr>
                <a:t>ファイル</a:t>
              </a:r>
            </a:p>
            <a:p>
              <a:pPr>
                <a:spcBef>
                  <a:spcPct val="50000"/>
                </a:spcBef>
              </a:pPr>
              <a:r>
                <a:rPr lang="ja-JP" altLang="en-US" sz="1600" dirty="0">
                  <a:latin typeface="Times New Roman" panose="02020603050405020304" pitchFamily="18" charset="0"/>
                </a:rPr>
                <a:t>ノート</a:t>
              </a:r>
            </a:p>
            <a:p>
              <a:pPr>
                <a:spcBef>
                  <a:spcPct val="50000"/>
                </a:spcBef>
              </a:pPr>
              <a:r>
                <a:rPr lang="ja-JP" altLang="en-US" sz="1600" dirty="0" smtClean="0">
                  <a:latin typeface="Times New Roman" panose="02020603050405020304" pitchFamily="18" charset="0"/>
                </a:rPr>
                <a:t>プリント</a:t>
              </a:r>
              <a:endParaRPr lang="en-US" altLang="ja-JP" sz="1600" dirty="0" smtClean="0">
                <a:latin typeface="Times New Roman" panose="02020603050405020304" pitchFamily="18" charset="0"/>
              </a:endParaRPr>
            </a:p>
            <a:p>
              <a:pPr>
                <a:spcBef>
                  <a:spcPct val="50000"/>
                </a:spcBef>
              </a:pPr>
              <a:r>
                <a:rPr lang="ja-JP" altLang="en-US" sz="1600" dirty="0" smtClean="0">
                  <a:latin typeface="Times New Roman" panose="02020603050405020304" pitchFamily="18" charset="0"/>
                </a:rPr>
                <a:t>データ整理</a:t>
              </a:r>
              <a:endParaRPr lang="ja-JP" altLang="en-US" sz="1600" dirty="0">
                <a:latin typeface="Times New Roman" panose="02020603050405020304" pitchFamily="18" charset="0"/>
              </a:endParaRPr>
            </a:p>
            <a:p>
              <a:pPr>
                <a:spcBef>
                  <a:spcPct val="50000"/>
                </a:spcBef>
              </a:pPr>
              <a:endParaRPr lang="ja-JP" altLang="en-US" sz="1600" dirty="0">
                <a:latin typeface="Times New Roman" panose="02020603050405020304" pitchFamily="18" charset="0"/>
              </a:endParaRPr>
            </a:p>
            <a:p>
              <a:pPr>
                <a:spcBef>
                  <a:spcPct val="50000"/>
                </a:spcBef>
              </a:pPr>
              <a:endParaRPr lang="ja-JP" altLang="en-US" sz="1600" dirty="0">
                <a:latin typeface="Times New Roman" panose="02020603050405020304" pitchFamily="18" charset="0"/>
              </a:endParaRPr>
            </a:p>
          </p:txBody>
        </p:sp>
        <p:sp>
          <p:nvSpPr>
            <p:cNvPr id="23570" name="Text Box 16"/>
            <p:cNvSpPr txBox="1">
              <a:spLocks noChangeArrowheads="1"/>
            </p:cNvSpPr>
            <p:nvPr/>
          </p:nvSpPr>
          <p:spPr bwMode="auto">
            <a:xfrm>
              <a:off x="476" y="1207"/>
              <a:ext cx="864" cy="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sz="1600">
                  <a:latin typeface="Times New Roman" panose="02020603050405020304" pitchFamily="18" charset="0"/>
                </a:rPr>
                <a:t>新　聞</a:t>
              </a:r>
            </a:p>
            <a:p>
              <a:pPr>
                <a:spcBef>
                  <a:spcPct val="50000"/>
                </a:spcBef>
              </a:pPr>
              <a:r>
                <a:rPr lang="ja-JP" altLang="en-US" sz="1600">
                  <a:latin typeface="Times New Roman" panose="02020603050405020304" pitchFamily="18" charset="0"/>
                </a:rPr>
                <a:t>本</a:t>
              </a:r>
            </a:p>
            <a:p>
              <a:pPr>
                <a:spcBef>
                  <a:spcPct val="50000"/>
                </a:spcBef>
              </a:pPr>
              <a:r>
                <a:rPr lang="ja-JP" altLang="en-US" sz="1600">
                  <a:latin typeface="Times New Roman" panose="02020603050405020304" pitchFamily="18" charset="0"/>
                </a:rPr>
                <a:t>パンフレット</a:t>
              </a:r>
            </a:p>
            <a:p>
              <a:pPr>
                <a:spcBef>
                  <a:spcPct val="50000"/>
                </a:spcBef>
              </a:pPr>
              <a:r>
                <a:rPr lang="ja-JP" altLang="en-US" sz="1600">
                  <a:latin typeface="Times New Roman" panose="02020603050405020304" pitchFamily="18" charset="0"/>
                </a:rPr>
                <a:t>人</a:t>
              </a:r>
            </a:p>
          </p:txBody>
        </p:sp>
        <p:pic>
          <p:nvPicPr>
            <p:cNvPr id="23572"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4" y="1728"/>
              <a:ext cx="480" cy="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73"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24" y="1248"/>
              <a:ext cx="471"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74" name="Picture 2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96" y="1776"/>
              <a:ext cx="576" cy="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75" name="Picture 2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04" y="1440"/>
              <a:ext cx="365" cy="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76" name="Text Box 22"/>
            <p:cNvSpPr txBox="1">
              <a:spLocks noChangeArrowheads="1"/>
            </p:cNvSpPr>
            <p:nvPr/>
          </p:nvSpPr>
          <p:spPr bwMode="auto">
            <a:xfrm>
              <a:off x="3833" y="1071"/>
              <a:ext cx="1447" cy="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sz="1600" dirty="0">
                  <a:latin typeface="Times New Roman" panose="02020603050405020304" pitchFamily="18" charset="0"/>
                </a:rPr>
                <a:t>言葉</a:t>
              </a:r>
            </a:p>
            <a:p>
              <a:pPr>
                <a:spcBef>
                  <a:spcPct val="50000"/>
                </a:spcBef>
              </a:pPr>
              <a:r>
                <a:rPr lang="ja-JP" altLang="en-US" sz="1600" dirty="0">
                  <a:latin typeface="Times New Roman" panose="02020603050405020304" pitchFamily="18" charset="0"/>
                </a:rPr>
                <a:t>作文・</a:t>
              </a:r>
              <a:r>
                <a:rPr lang="ja-JP" altLang="en-US" sz="1600" dirty="0" smtClean="0">
                  <a:latin typeface="Times New Roman" panose="02020603050405020304" pitchFamily="18" charset="0"/>
                </a:rPr>
                <a:t>作品</a:t>
              </a:r>
              <a:endParaRPr lang="en-US" altLang="ja-JP" sz="1600" dirty="0">
                <a:latin typeface="Times New Roman" panose="02020603050405020304" pitchFamily="18" charset="0"/>
              </a:endParaRPr>
            </a:p>
            <a:p>
              <a:pPr>
                <a:spcBef>
                  <a:spcPct val="50000"/>
                </a:spcBef>
              </a:pPr>
              <a:r>
                <a:rPr lang="ja-JP" altLang="en-US" sz="1600" dirty="0" smtClean="0">
                  <a:latin typeface="Times New Roman" panose="02020603050405020304" pitchFamily="18" charset="0"/>
                </a:rPr>
                <a:t>レポート</a:t>
              </a:r>
              <a:endParaRPr lang="ja-JP" altLang="en-US" sz="1600" dirty="0">
                <a:latin typeface="Times New Roman" panose="02020603050405020304" pitchFamily="18" charset="0"/>
              </a:endParaRPr>
            </a:p>
            <a:p>
              <a:pPr>
                <a:spcBef>
                  <a:spcPct val="50000"/>
                </a:spcBef>
              </a:pPr>
              <a:r>
                <a:rPr lang="ja-JP" altLang="en-US" sz="1600" dirty="0" smtClean="0">
                  <a:latin typeface="Times New Roman" panose="02020603050405020304" pitchFamily="18" charset="0"/>
                </a:rPr>
                <a:t>壁新聞</a:t>
              </a:r>
              <a:endParaRPr lang="ja-JP" altLang="en-US" sz="1600" dirty="0">
                <a:latin typeface="Times New Roman" panose="02020603050405020304" pitchFamily="18" charset="0"/>
              </a:endParaRPr>
            </a:p>
            <a:p>
              <a:pPr>
                <a:spcBef>
                  <a:spcPct val="50000"/>
                </a:spcBef>
              </a:pPr>
              <a:r>
                <a:rPr lang="ja-JP" altLang="en-US" sz="1600" dirty="0" smtClean="0">
                  <a:latin typeface="Times New Roman" panose="02020603050405020304" pitchFamily="18" charset="0"/>
                </a:rPr>
                <a:t>劇化・ポスターセッション</a:t>
              </a:r>
              <a:endParaRPr lang="ja-JP" altLang="en-US" sz="1600" dirty="0">
                <a:latin typeface="Times New Roman" panose="02020603050405020304" pitchFamily="18" charset="0"/>
              </a:endParaRPr>
            </a:p>
          </p:txBody>
        </p:sp>
        <p:sp>
          <p:nvSpPr>
            <p:cNvPr id="23577" name="Text Box 23"/>
            <p:cNvSpPr txBox="1">
              <a:spLocks noChangeArrowheads="1"/>
            </p:cNvSpPr>
            <p:nvPr/>
          </p:nvSpPr>
          <p:spPr bwMode="auto">
            <a:xfrm>
              <a:off x="793" y="799"/>
              <a:ext cx="725" cy="288"/>
            </a:xfrm>
            <a:prstGeom prst="rect">
              <a:avLst/>
            </a:prstGeom>
            <a:solidFill>
              <a:srgbClr val="FFFF00"/>
            </a:solidFill>
            <a:ln w="9525">
              <a:solidFill>
                <a:srgbClr val="000000"/>
              </a:solidFill>
              <a:miter lim="800000"/>
              <a:headEnd/>
              <a:tailEnd/>
            </a:ln>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dirty="0">
                  <a:latin typeface="Times New Roman" panose="02020603050405020304" pitchFamily="18" charset="0"/>
                </a:rPr>
                <a:t>調べる</a:t>
              </a:r>
            </a:p>
          </p:txBody>
        </p:sp>
        <p:sp>
          <p:nvSpPr>
            <p:cNvPr id="23578" name="Text Box 24"/>
            <p:cNvSpPr txBox="1">
              <a:spLocks noChangeArrowheads="1"/>
            </p:cNvSpPr>
            <p:nvPr/>
          </p:nvSpPr>
          <p:spPr bwMode="auto">
            <a:xfrm>
              <a:off x="4286" y="799"/>
              <a:ext cx="672" cy="288"/>
            </a:xfrm>
            <a:prstGeom prst="rect">
              <a:avLst/>
            </a:prstGeom>
            <a:solidFill>
              <a:srgbClr val="FFFF00"/>
            </a:solidFill>
            <a:ln w="9525">
              <a:solidFill>
                <a:srgbClr val="000000"/>
              </a:solidFill>
              <a:miter lim="800000"/>
              <a:headEnd/>
              <a:tailEnd/>
            </a:ln>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dirty="0">
                  <a:latin typeface="Times New Roman" panose="02020603050405020304" pitchFamily="18" charset="0"/>
                </a:rPr>
                <a:t>伝える</a:t>
              </a:r>
            </a:p>
          </p:txBody>
        </p:sp>
        <p:sp>
          <p:nvSpPr>
            <p:cNvPr id="23579" name="Text Box 25"/>
            <p:cNvSpPr txBox="1">
              <a:spLocks noChangeArrowheads="1"/>
            </p:cNvSpPr>
            <p:nvPr/>
          </p:nvSpPr>
          <p:spPr bwMode="auto">
            <a:xfrm>
              <a:off x="2426" y="799"/>
              <a:ext cx="838" cy="288"/>
            </a:xfrm>
            <a:prstGeom prst="rect">
              <a:avLst/>
            </a:prstGeom>
            <a:solidFill>
              <a:srgbClr val="FFFF00"/>
            </a:solidFill>
            <a:ln w="9525">
              <a:solidFill>
                <a:srgbClr val="000000"/>
              </a:solidFill>
              <a:miter lim="800000"/>
              <a:headEnd/>
              <a:tailEnd/>
            </a:ln>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dirty="0">
                  <a:latin typeface="Times New Roman" panose="02020603050405020304" pitchFamily="18" charset="0"/>
                </a:rPr>
                <a:t>まとめる</a:t>
              </a:r>
            </a:p>
          </p:txBody>
        </p:sp>
      </p:grpSp>
      <p:sp>
        <p:nvSpPr>
          <p:cNvPr id="59418" name="Rectangle 26"/>
          <p:cNvSpPr>
            <a:spLocks noChangeArrowheads="1"/>
          </p:cNvSpPr>
          <p:nvPr/>
        </p:nvSpPr>
        <p:spPr bwMode="auto">
          <a:xfrm>
            <a:off x="684213" y="3733800"/>
            <a:ext cx="1854200" cy="2254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nSpc>
                <a:spcPct val="110000"/>
              </a:lnSpc>
            </a:pPr>
            <a:r>
              <a:rPr lang="ja-JP" altLang="en-US" sz="1600" dirty="0">
                <a:latin typeface="Garamond" panose="02020404030301010803" pitchFamily="18" charset="0"/>
              </a:rPr>
              <a:t>電　話・ＦＡＸ</a:t>
            </a:r>
          </a:p>
          <a:p>
            <a:pPr>
              <a:lnSpc>
                <a:spcPct val="110000"/>
              </a:lnSpc>
            </a:pPr>
            <a:r>
              <a:rPr lang="ja-JP" altLang="en-US" sz="1600" dirty="0">
                <a:latin typeface="Garamond" panose="02020404030301010803" pitchFamily="18" charset="0"/>
              </a:rPr>
              <a:t>ＩＣレコーダー</a:t>
            </a:r>
          </a:p>
          <a:p>
            <a:pPr>
              <a:lnSpc>
                <a:spcPct val="110000"/>
              </a:lnSpc>
            </a:pPr>
            <a:r>
              <a:rPr lang="ja-JP" altLang="en-US" sz="1600" dirty="0" smtClean="0">
                <a:latin typeface="Garamond" panose="02020404030301010803" pitchFamily="18" charset="0"/>
              </a:rPr>
              <a:t>ビデオ，テレビ</a:t>
            </a:r>
            <a:endParaRPr lang="ja-JP" altLang="en-US" sz="1600" dirty="0">
              <a:latin typeface="Garamond" panose="02020404030301010803" pitchFamily="18" charset="0"/>
            </a:endParaRPr>
          </a:p>
          <a:p>
            <a:pPr>
              <a:lnSpc>
                <a:spcPct val="110000"/>
              </a:lnSpc>
            </a:pPr>
            <a:r>
              <a:rPr lang="ja-JP" altLang="en-US" sz="1600" dirty="0" smtClean="0">
                <a:latin typeface="Garamond" panose="02020404030301010803" pitchFamily="18" charset="0"/>
              </a:rPr>
              <a:t>テレビ会議</a:t>
            </a:r>
            <a:endParaRPr lang="ja-JP" altLang="en-US" sz="1600" dirty="0">
              <a:latin typeface="Garamond" panose="02020404030301010803" pitchFamily="18" charset="0"/>
            </a:endParaRPr>
          </a:p>
          <a:p>
            <a:pPr>
              <a:lnSpc>
                <a:spcPct val="110000"/>
              </a:lnSpc>
            </a:pPr>
            <a:r>
              <a:rPr lang="ja-JP" altLang="en-US" sz="1600" dirty="0">
                <a:latin typeface="Garamond" panose="02020404030301010803" pitchFamily="18" charset="0"/>
              </a:rPr>
              <a:t>コンピュータ</a:t>
            </a:r>
            <a:endParaRPr lang="en-US" altLang="ja-JP" sz="1600" dirty="0">
              <a:latin typeface="Garamond" panose="02020404030301010803" pitchFamily="18" charset="0"/>
            </a:endParaRPr>
          </a:p>
          <a:p>
            <a:pPr>
              <a:lnSpc>
                <a:spcPct val="110000"/>
              </a:lnSpc>
            </a:pPr>
            <a:r>
              <a:rPr lang="ja-JP" altLang="en-US" sz="1600" dirty="0">
                <a:latin typeface="Garamond" panose="02020404030301010803" pitchFamily="18" charset="0"/>
              </a:rPr>
              <a:t>タブレット，スマートフォン</a:t>
            </a:r>
          </a:p>
          <a:p>
            <a:pPr>
              <a:lnSpc>
                <a:spcPct val="110000"/>
              </a:lnSpc>
            </a:pPr>
            <a:r>
              <a:rPr lang="ja-JP" altLang="en-US" sz="1600" dirty="0">
                <a:latin typeface="Garamond" panose="02020404030301010803" pitchFamily="18" charset="0"/>
              </a:rPr>
              <a:t>インターネット</a:t>
            </a:r>
            <a:endParaRPr lang="en-US" altLang="ja-JP" sz="1600" dirty="0">
              <a:latin typeface="Garamond" panose="02020404030301010803" pitchFamily="18" charset="0"/>
            </a:endParaRPr>
          </a:p>
        </p:txBody>
      </p:sp>
      <p:sp>
        <p:nvSpPr>
          <p:cNvPr id="59419" name="Rectangle 27"/>
          <p:cNvSpPr>
            <a:spLocks noChangeArrowheads="1"/>
          </p:cNvSpPr>
          <p:nvPr/>
        </p:nvSpPr>
        <p:spPr bwMode="auto">
          <a:xfrm>
            <a:off x="3429000" y="3733800"/>
            <a:ext cx="2362200" cy="2144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nSpc>
                <a:spcPct val="140000"/>
              </a:lnSpc>
            </a:pPr>
            <a:r>
              <a:rPr lang="ja-JP" altLang="en-US" sz="1600" dirty="0">
                <a:latin typeface="Garamond" panose="02020404030301010803" pitchFamily="18" charset="0"/>
              </a:rPr>
              <a:t>ワープロソフト</a:t>
            </a:r>
          </a:p>
          <a:p>
            <a:pPr>
              <a:lnSpc>
                <a:spcPct val="140000"/>
              </a:lnSpc>
            </a:pPr>
            <a:r>
              <a:rPr lang="ja-JP" altLang="en-US" sz="1600" dirty="0">
                <a:latin typeface="Garamond" panose="02020404030301010803" pitchFamily="18" charset="0"/>
              </a:rPr>
              <a:t>表計算ソフト</a:t>
            </a:r>
          </a:p>
          <a:p>
            <a:pPr>
              <a:lnSpc>
                <a:spcPct val="140000"/>
              </a:lnSpc>
            </a:pPr>
            <a:r>
              <a:rPr lang="ja-JP" altLang="en-US" sz="1600" dirty="0">
                <a:latin typeface="Garamond" panose="02020404030301010803" pitchFamily="18" charset="0"/>
              </a:rPr>
              <a:t>作図ソフト</a:t>
            </a:r>
          </a:p>
          <a:p>
            <a:pPr>
              <a:lnSpc>
                <a:spcPct val="140000"/>
              </a:lnSpc>
            </a:pPr>
            <a:r>
              <a:rPr lang="ja-JP" altLang="en-US" sz="1600" dirty="0">
                <a:latin typeface="Garamond" panose="02020404030301010803" pitchFamily="18" charset="0"/>
              </a:rPr>
              <a:t>データベースソフト</a:t>
            </a:r>
          </a:p>
          <a:p>
            <a:pPr>
              <a:lnSpc>
                <a:spcPct val="140000"/>
              </a:lnSpc>
            </a:pPr>
            <a:r>
              <a:rPr lang="ja-JP" altLang="en-US" sz="1600" dirty="0">
                <a:latin typeface="Garamond" panose="02020404030301010803" pitchFamily="18" charset="0"/>
              </a:rPr>
              <a:t>プレゼンテーションソフト</a:t>
            </a:r>
          </a:p>
          <a:p>
            <a:pPr>
              <a:lnSpc>
                <a:spcPct val="140000"/>
              </a:lnSpc>
            </a:pPr>
            <a:r>
              <a:rPr lang="ja-JP" altLang="en-US" sz="1600" dirty="0">
                <a:latin typeface="Garamond" panose="02020404030301010803" pitchFamily="18" charset="0"/>
              </a:rPr>
              <a:t>共有フォルダ</a:t>
            </a:r>
          </a:p>
        </p:txBody>
      </p:sp>
      <p:sp>
        <p:nvSpPr>
          <p:cNvPr id="59420" name="Rectangle 28"/>
          <p:cNvSpPr>
            <a:spLocks noChangeArrowheads="1"/>
          </p:cNvSpPr>
          <p:nvPr/>
        </p:nvSpPr>
        <p:spPr bwMode="auto">
          <a:xfrm>
            <a:off x="6084888" y="3789363"/>
            <a:ext cx="2159000" cy="2144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nSpc>
                <a:spcPct val="140000"/>
              </a:lnSpc>
            </a:pPr>
            <a:r>
              <a:rPr lang="ja-JP" altLang="en-US" sz="1600" dirty="0">
                <a:latin typeface="Garamond" panose="02020404030301010803" pitchFamily="18" charset="0"/>
              </a:rPr>
              <a:t>ビデオレター</a:t>
            </a:r>
          </a:p>
          <a:p>
            <a:pPr>
              <a:lnSpc>
                <a:spcPct val="140000"/>
              </a:lnSpc>
            </a:pPr>
            <a:r>
              <a:rPr lang="ja-JP" altLang="en-US" sz="1600" dirty="0" smtClean="0">
                <a:latin typeface="Garamond" panose="02020404030301010803" pitchFamily="18" charset="0"/>
              </a:rPr>
              <a:t>ニュース番組</a:t>
            </a:r>
            <a:endParaRPr lang="en-US" altLang="ja-JP" sz="1600" dirty="0">
              <a:latin typeface="Garamond" panose="02020404030301010803" pitchFamily="18" charset="0"/>
            </a:endParaRPr>
          </a:p>
          <a:p>
            <a:pPr>
              <a:lnSpc>
                <a:spcPct val="140000"/>
              </a:lnSpc>
            </a:pPr>
            <a:r>
              <a:rPr lang="ja-JP" altLang="en-US" sz="1600" dirty="0">
                <a:latin typeface="Garamond" panose="02020404030301010803" pitchFamily="18" charset="0"/>
              </a:rPr>
              <a:t>プレゼンテーション</a:t>
            </a:r>
          </a:p>
          <a:p>
            <a:pPr>
              <a:lnSpc>
                <a:spcPct val="140000"/>
              </a:lnSpc>
            </a:pPr>
            <a:r>
              <a:rPr lang="ja-JP" altLang="en-US" sz="1600" dirty="0">
                <a:latin typeface="Garamond" panose="02020404030301010803" pitchFamily="18" charset="0"/>
              </a:rPr>
              <a:t>ホームページ</a:t>
            </a:r>
          </a:p>
          <a:p>
            <a:pPr>
              <a:lnSpc>
                <a:spcPct val="140000"/>
              </a:lnSpc>
            </a:pPr>
            <a:r>
              <a:rPr lang="ja-JP" altLang="en-US" sz="1600" dirty="0">
                <a:latin typeface="Garamond" panose="02020404030301010803" pitchFamily="18" charset="0"/>
              </a:rPr>
              <a:t>電子</a:t>
            </a:r>
            <a:r>
              <a:rPr lang="ja-JP" altLang="en-US" sz="1600" dirty="0" smtClean="0">
                <a:latin typeface="Garamond" panose="02020404030301010803" pitchFamily="18" charset="0"/>
              </a:rPr>
              <a:t>メール</a:t>
            </a:r>
            <a:endParaRPr lang="en-US" altLang="ja-JP" sz="1600" dirty="0" smtClean="0">
              <a:latin typeface="Garamond" panose="02020404030301010803" pitchFamily="18" charset="0"/>
            </a:endParaRPr>
          </a:p>
          <a:p>
            <a:pPr>
              <a:lnSpc>
                <a:spcPct val="140000"/>
              </a:lnSpc>
            </a:pPr>
            <a:r>
              <a:rPr lang="en-US" altLang="ja-JP" sz="1600" dirty="0" smtClean="0">
                <a:latin typeface="+mn-ea"/>
                <a:ea typeface="+mn-ea"/>
              </a:rPr>
              <a:t>SNS</a:t>
            </a:r>
            <a:r>
              <a:rPr lang="ja-JP" altLang="en-US" sz="1600" dirty="0" smtClean="0">
                <a:latin typeface="+mn-ea"/>
                <a:ea typeface="+mn-ea"/>
              </a:rPr>
              <a:t>，テレビ会議</a:t>
            </a:r>
            <a:endParaRPr lang="en-US" altLang="ja-JP" sz="1600" dirty="0" smtClean="0">
              <a:latin typeface="+mn-ea"/>
              <a:ea typeface="+mn-ea"/>
            </a:endParaRPr>
          </a:p>
        </p:txBody>
      </p:sp>
      <p:pic>
        <p:nvPicPr>
          <p:cNvPr id="59421" name="Picture 2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00600" y="3886200"/>
            <a:ext cx="10001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22" name="AutoShape 30"/>
          <p:cNvSpPr>
            <a:spLocks noChangeArrowheads="1"/>
          </p:cNvSpPr>
          <p:nvPr/>
        </p:nvSpPr>
        <p:spPr bwMode="auto">
          <a:xfrm>
            <a:off x="228600" y="3581400"/>
            <a:ext cx="8686800" cy="2743200"/>
          </a:xfrm>
          <a:prstGeom prst="roundRect">
            <a:avLst>
              <a:gd name="adj" fmla="val 16667"/>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59424" name="Text Box 32"/>
          <p:cNvSpPr txBox="1">
            <a:spLocks noChangeArrowheads="1"/>
          </p:cNvSpPr>
          <p:nvPr/>
        </p:nvSpPr>
        <p:spPr bwMode="auto">
          <a:xfrm>
            <a:off x="4800600" y="5791200"/>
            <a:ext cx="990600" cy="584776"/>
          </a:xfrm>
          <a:prstGeom prst="rect">
            <a:avLst/>
          </a:prstGeom>
          <a:solidFill>
            <a:srgbClr val="FFFF66"/>
          </a:solidFill>
          <a:ln w="9525">
            <a:solidFill>
              <a:schemeClr val="tx2"/>
            </a:solidFill>
            <a:miter lim="800000"/>
            <a:headEnd/>
            <a:tailEnd/>
          </a:ln>
        </p:spPr>
        <p:txBody>
          <a:bodyPr wrap="square">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3200" dirty="0">
                <a:solidFill>
                  <a:srgbClr val="FF0000"/>
                </a:solidFill>
              </a:rPr>
              <a:t>ＩＣＴ</a:t>
            </a:r>
          </a:p>
        </p:txBody>
      </p:sp>
      <p:pic>
        <p:nvPicPr>
          <p:cNvPr id="23568" name="図 3"/>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38400" y="4495800"/>
            <a:ext cx="71278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図 2"/>
          <p:cNvPicPr>
            <a:picLocks noChangeAspect="1"/>
          </p:cNvPicPr>
          <p:nvPr/>
        </p:nvPicPr>
        <p:blipFill>
          <a:blip r:embed="rId9"/>
          <a:stretch>
            <a:fillRect/>
          </a:stretch>
        </p:blipFill>
        <p:spPr>
          <a:xfrm>
            <a:off x="7848600" y="4648200"/>
            <a:ext cx="676743" cy="914400"/>
          </a:xfrm>
          <a:prstGeom prst="rect">
            <a:avLst/>
          </a:prstGeom>
        </p:spPr>
      </p:pic>
      <p:pic>
        <p:nvPicPr>
          <p:cNvPr id="6" name="図 5"/>
          <p:cNvPicPr>
            <a:picLocks noChangeAspect="1"/>
          </p:cNvPicPr>
          <p:nvPr/>
        </p:nvPicPr>
        <p:blipFill>
          <a:blip r:embed="rId10">
            <a:clrChange>
              <a:clrFrom>
                <a:srgbClr val="FFFFFF"/>
              </a:clrFrom>
              <a:clrTo>
                <a:srgbClr val="FFFFFF">
                  <a:alpha val="0"/>
                </a:srgbClr>
              </a:clrTo>
            </a:clrChange>
          </a:blip>
          <a:stretch>
            <a:fillRect/>
          </a:stretch>
        </p:blipFill>
        <p:spPr>
          <a:xfrm>
            <a:off x="2438400" y="5410200"/>
            <a:ext cx="457200" cy="581581"/>
          </a:xfrm>
          <a:prstGeom prst="rect">
            <a:avLst/>
          </a:prstGeom>
        </p:spPr>
      </p:pic>
      <p:pic>
        <p:nvPicPr>
          <p:cNvPr id="7" name="図 6"/>
          <p:cNvPicPr>
            <a:picLocks noChangeAspect="1"/>
          </p:cNvPicPr>
          <p:nvPr/>
        </p:nvPicPr>
        <p:blipFill>
          <a:blip r:embed="rId11">
            <a:clrChange>
              <a:clrFrom>
                <a:srgbClr val="FFFFFF"/>
              </a:clrFrom>
              <a:clrTo>
                <a:srgbClr val="FFFFFF">
                  <a:alpha val="0"/>
                </a:srgbClr>
              </a:clrTo>
            </a:clrChange>
          </a:blip>
          <a:stretch>
            <a:fillRect/>
          </a:stretch>
        </p:blipFill>
        <p:spPr>
          <a:xfrm>
            <a:off x="2209800" y="3733800"/>
            <a:ext cx="558800" cy="608735"/>
          </a:xfrm>
          <a:prstGeom prst="rect">
            <a:avLst/>
          </a:prstGeom>
        </p:spPr>
      </p:pic>
      <p:pic>
        <p:nvPicPr>
          <p:cNvPr id="11" name="図 10"/>
          <p:cNvPicPr>
            <a:picLocks noChangeAspect="1"/>
          </p:cNvPicPr>
          <p:nvPr/>
        </p:nvPicPr>
        <p:blipFill>
          <a:blip r:embed="rId12">
            <a:clrChange>
              <a:clrFrom>
                <a:srgbClr val="FFFFFF"/>
              </a:clrFrom>
              <a:clrTo>
                <a:srgbClr val="FFFFFF">
                  <a:alpha val="0"/>
                </a:srgbClr>
              </a:clrTo>
            </a:clrChange>
          </a:blip>
          <a:stretch>
            <a:fillRect/>
          </a:stretch>
        </p:blipFill>
        <p:spPr>
          <a:xfrm>
            <a:off x="2362200" y="1752600"/>
            <a:ext cx="667333" cy="927100"/>
          </a:xfrm>
          <a:prstGeom prst="rect">
            <a:avLst/>
          </a:prstGeom>
        </p:spPr>
      </p:pic>
      <p:sp>
        <p:nvSpPr>
          <p:cNvPr id="12" name="テキスト ボックス 11"/>
          <p:cNvSpPr txBox="1"/>
          <p:nvPr/>
        </p:nvSpPr>
        <p:spPr>
          <a:xfrm>
            <a:off x="457200" y="6400800"/>
            <a:ext cx="8458200" cy="369332"/>
          </a:xfrm>
          <a:prstGeom prst="rect">
            <a:avLst/>
          </a:prstGeom>
          <a:noFill/>
        </p:spPr>
        <p:txBody>
          <a:bodyPr wrap="square" rtlCol="0">
            <a:spAutoFit/>
          </a:bodyPr>
          <a:lstStyle/>
          <a:p>
            <a:pPr algn="ctr"/>
            <a:r>
              <a:rPr kumimoji="1" lang="en-US" altLang="ja-JP" dirty="0" smtClean="0"/>
              <a:t>ICT</a:t>
            </a:r>
            <a:r>
              <a:rPr kumimoji="1" lang="ja-JP" altLang="en-US" dirty="0" smtClean="0"/>
              <a:t>の有効な活用によって情報活用の手段を多様にするこどができる。</a:t>
            </a:r>
            <a:r>
              <a:rPr kumimoji="1" lang="en-US" altLang="ja-JP" dirty="0" smtClean="0"/>
              <a:t>→</a:t>
            </a:r>
            <a:r>
              <a:rPr kumimoji="1" lang="ja-JP" altLang="en-US" dirty="0" smtClean="0"/>
              <a:t>情報スキル</a:t>
            </a:r>
            <a:endParaRPr kumimoji="1" lang="ja-JP" altLang="en-US" dirty="0"/>
          </a:p>
        </p:txBody>
      </p:sp>
      <p:sp>
        <p:nvSpPr>
          <p:cNvPr id="5" name="スライド番号プレースホルダー 4"/>
          <p:cNvSpPr>
            <a:spLocks noGrp="1"/>
          </p:cNvSpPr>
          <p:nvPr>
            <p:ph type="sldNum" sz="quarter" idx="12"/>
          </p:nvPr>
        </p:nvSpPr>
        <p:spPr/>
        <p:txBody>
          <a:bodyPr/>
          <a:lstStyle/>
          <a:p>
            <a:fld id="{FAA881AD-8AA0-46FF-B8E3-60C24F06225E}" type="slidenum">
              <a:rPr lang="en-US" altLang="ja-JP" smtClean="0"/>
              <a:pPr/>
              <a:t>10</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withEffect">
                                  <p:stCondLst>
                                    <p:cond delay="0"/>
                                  </p:stCondLst>
                                  <p:childTnLst>
                                    <p:set>
                                      <p:cBhvr>
                                        <p:cTn id="6" dur="1" fill="hold">
                                          <p:stCondLst>
                                            <p:cond delay="0"/>
                                          </p:stCondLst>
                                        </p:cTn>
                                        <p:tgtEl>
                                          <p:spTgt spid="59399"/>
                                        </p:tgtEl>
                                        <p:attrNameLst>
                                          <p:attrName>style.visibility</p:attrName>
                                        </p:attrNameLst>
                                      </p:cBhvr>
                                      <p:to>
                                        <p:strVal val="visible"/>
                                      </p:to>
                                    </p:set>
                                    <p:animEffect transition="in" filter="strips(downRight)">
                                      <p:cBhvr>
                                        <p:cTn id="7" dur="500"/>
                                        <p:tgtEl>
                                          <p:spTgt spid="5939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downLeft)">
                                      <p:cBhvr>
                                        <p:cTn id="12" dur="500"/>
                                        <p:tgtEl>
                                          <p:spTgt spid="2"/>
                                        </p:tgtEl>
                                      </p:cBhvr>
                                    </p:animEffect>
                                  </p:childTnLst>
                                </p:cTn>
                              </p:par>
                              <p:par>
                                <p:cTn id="13" presetID="18" presetClass="entr" presetSubtype="12" fill="hold" grpId="0" nodeType="withEffect">
                                  <p:stCondLst>
                                    <p:cond delay="0"/>
                                  </p:stCondLst>
                                  <p:childTnLst>
                                    <p:set>
                                      <p:cBhvr>
                                        <p:cTn id="14" dur="1" fill="hold">
                                          <p:stCondLst>
                                            <p:cond delay="0"/>
                                          </p:stCondLst>
                                        </p:cTn>
                                        <p:tgtEl>
                                          <p:spTgt spid="59398"/>
                                        </p:tgtEl>
                                        <p:attrNameLst>
                                          <p:attrName>style.visibility</p:attrName>
                                        </p:attrNameLst>
                                      </p:cBhvr>
                                      <p:to>
                                        <p:strVal val="visible"/>
                                      </p:to>
                                    </p:set>
                                    <p:animEffect transition="in" filter="strips(downLeft)">
                                      <p:cBhvr>
                                        <p:cTn id="15" dur="500"/>
                                        <p:tgtEl>
                                          <p:spTgt spid="59398"/>
                                        </p:tgtEl>
                                      </p:cBhvr>
                                    </p:animEffect>
                                  </p:childTnLst>
                                </p:cTn>
                              </p:par>
                              <p:par>
                                <p:cTn id="16" presetID="18" presetClass="entr" presetSubtype="12" fill="hold" grpId="0" nodeType="withEffect">
                                  <p:stCondLst>
                                    <p:cond delay="0"/>
                                  </p:stCondLst>
                                  <p:childTnLst>
                                    <p:set>
                                      <p:cBhvr>
                                        <p:cTn id="17" dur="1" fill="hold">
                                          <p:stCondLst>
                                            <p:cond delay="0"/>
                                          </p:stCondLst>
                                        </p:cTn>
                                        <p:tgtEl>
                                          <p:spTgt spid="59404"/>
                                        </p:tgtEl>
                                        <p:attrNameLst>
                                          <p:attrName>style.visibility</p:attrName>
                                        </p:attrNameLst>
                                      </p:cBhvr>
                                      <p:to>
                                        <p:strVal val="visible"/>
                                      </p:to>
                                    </p:set>
                                    <p:animEffect transition="in" filter="strips(downLeft)">
                                      <p:cBhvr>
                                        <p:cTn id="18" dur="500"/>
                                        <p:tgtEl>
                                          <p:spTgt spid="59404"/>
                                        </p:tgtEl>
                                      </p:cBhvr>
                                    </p:animEffect>
                                  </p:childTnLst>
                                </p:cTn>
                              </p:par>
                              <p:par>
                                <p:cTn id="19" presetID="18" presetClass="entr" presetSubtype="12" fill="hold" grpId="0" nodeType="withEffect">
                                  <p:stCondLst>
                                    <p:cond delay="0"/>
                                  </p:stCondLst>
                                  <p:childTnLst>
                                    <p:set>
                                      <p:cBhvr>
                                        <p:cTn id="20" dur="1" fill="hold">
                                          <p:stCondLst>
                                            <p:cond delay="0"/>
                                          </p:stCondLst>
                                        </p:cTn>
                                        <p:tgtEl>
                                          <p:spTgt spid="59405"/>
                                        </p:tgtEl>
                                        <p:attrNameLst>
                                          <p:attrName>style.visibility</p:attrName>
                                        </p:attrNameLst>
                                      </p:cBhvr>
                                      <p:to>
                                        <p:strVal val="visible"/>
                                      </p:to>
                                    </p:set>
                                    <p:animEffect transition="in" filter="strips(downLeft)">
                                      <p:cBhvr>
                                        <p:cTn id="21" dur="500"/>
                                        <p:tgtEl>
                                          <p:spTgt spid="59405"/>
                                        </p:tgtEl>
                                      </p:cBhvr>
                                    </p:animEffect>
                                  </p:childTnLst>
                                </p:cTn>
                              </p:par>
                              <p:par>
                                <p:cTn id="22" presetID="53" presetClass="entr" presetSubtype="16"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9418"/>
                                        </p:tgtEl>
                                        <p:attrNameLst>
                                          <p:attrName>style.visibility</p:attrName>
                                        </p:attrNameLst>
                                      </p:cBhvr>
                                      <p:to>
                                        <p:strVal val="visible"/>
                                      </p:to>
                                    </p:set>
                                    <p:anim calcmode="lin" valueType="num">
                                      <p:cBhvr>
                                        <p:cTn id="31" dur="500" fill="hold"/>
                                        <p:tgtEl>
                                          <p:spTgt spid="59418"/>
                                        </p:tgtEl>
                                        <p:attrNameLst>
                                          <p:attrName>ppt_w</p:attrName>
                                        </p:attrNameLst>
                                      </p:cBhvr>
                                      <p:tavLst>
                                        <p:tav tm="0">
                                          <p:val>
                                            <p:fltVal val="0"/>
                                          </p:val>
                                        </p:tav>
                                        <p:tav tm="100000">
                                          <p:val>
                                            <p:strVal val="#ppt_w"/>
                                          </p:val>
                                        </p:tav>
                                      </p:tavLst>
                                    </p:anim>
                                    <p:anim calcmode="lin" valueType="num">
                                      <p:cBhvr>
                                        <p:cTn id="32" dur="500" fill="hold"/>
                                        <p:tgtEl>
                                          <p:spTgt spid="59418"/>
                                        </p:tgtEl>
                                        <p:attrNameLst>
                                          <p:attrName>ppt_h</p:attrName>
                                        </p:attrNameLst>
                                      </p:cBhvr>
                                      <p:tavLst>
                                        <p:tav tm="0">
                                          <p:val>
                                            <p:fltVal val="0"/>
                                          </p:val>
                                        </p:tav>
                                        <p:tav tm="100000">
                                          <p:val>
                                            <p:strVal val="#ppt_h"/>
                                          </p:val>
                                        </p:tav>
                                      </p:tavLst>
                                    </p:anim>
                                  </p:childTnLst>
                                </p:cTn>
                              </p:par>
                            </p:childTnLst>
                          </p:cTn>
                        </p:par>
                        <p:par>
                          <p:cTn id="33" fill="hold">
                            <p:stCondLst>
                              <p:cond delay="500"/>
                            </p:stCondLst>
                            <p:childTnLst>
                              <p:par>
                                <p:cTn id="34" presetID="1" presetClass="exit" presetSubtype="0" fill="hold" grpId="1" nodeType="afterEffect">
                                  <p:stCondLst>
                                    <p:cond delay="0"/>
                                  </p:stCondLst>
                                  <p:childTnLst>
                                    <p:set>
                                      <p:cBhvr>
                                        <p:cTn id="35" dur="1" fill="hold">
                                          <p:stCondLst>
                                            <p:cond delay="0"/>
                                          </p:stCondLst>
                                        </p:cTn>
                                        <p:tgtEl>
                                          <p:spTgt spid="59398"/>
                                        </p:tgtEl>
                                        <p:attrNameLst>
                                          <p:attrName>style.visibility</p:attrName>
                                        </p:attrNameLst>
                                      </p:cBhvr>
                                      <p:to>
                                        <p:strVal val="hidden"/>
                                      </p:to>
                                    </p:set>
                                  </p:childTnLst>
                                </p:cTn>
                              </p:par>
                            </p:childTnLst>
                          </p:cTn>
                        </p:par>
                        <p:par>
                          <p:cTn id="36" fill="hold">
                            <p:stCondLst>
                              <p:cond delay="500"/>
                            </p:stCondLst>
                            <p:childTnLst>
                              <p:par>
                                <p:cTn id="37" presetID="18" presetClass="entr" presetSubtype="12" fill="hold" grpId="0" nodeType="afterEffect">
                                  <p:stCondLst>
                                    <p:cond delay="0"/>
                                  </p:stCondLst>
                                  <p:childTnLst>
                                    <p:set>
                                      <p:cBhvr>
                                        <p:cTn id="38" dur="1" fill="hold">
                                          <p:stCondLst>
                                            <p:cond delay="0"/>
                                          </p:stCondLst>
                                        </p:cTn>
                                        <p:tgtEl>
                                          <p:spTgt spid="59395"/>
                                        </p:tgtEl>
                                        <p:attrNameLst>
                                          <p:attrName>style.visibility</p:attrName>
                                        </p:attrNameLst>
                                      </p:cBhvr>
                                      <p:to>
                                        <p:strVal val="visible"/>
                                      </p:to>
                                    </p:set>
                                    <p:animEffect transition="in" filter="strips(downLeft)">
                                      <p:cBhvr>
                                        <p:cTn id="39" dur="500"/>
                                        <p:tgtEl>
                                          <p:spTgt spid="59395"/>
                                        </p:tgtEl>
                                      </p:cBhvr>
                                    </p:animEffect>
                                  </p:childTnLst>
                                </p:cTn>
                              </p:par>
                              <p:par>
                                <p:cTn id="40" presetID="53" presetClass="entr" presetSubtype="16" fill="hold" nodeType="withEffect">
                                  <p:stCondLst>
                                    <p:cond delay="0"/>
                                  </p:stCondLst>
                                  <p:childTnLst>
                                    <p:set>
                                      <p:cBhvr>
                                        <p:cTn id="41" dur="1" fill="hold">
                                          <p:stCondLst>
                                            <p:cond delay="0"/>
                                          </p:stCondLst>
                                        </p:cTn>
                                        <p:tgtEl>
                                          <p:spTgt spid="23568"/>
                                        </p:tgtEl>
                                        <p:attrNameLst>
                                          <p:attrName>style.visibility</p:attrName>
                                        </p:attrNameLst>
                                      </p:cBhvr>
                                      <p:to>
                                        <p:strVal val="visible"/>
                                      </p:to>
                                    </p:set>
                                    <p:anim calcmode="lin" valueType="num">
                                      <p:cBhvr>
                                        <p:cTn id="42" dur="500" fill="hold"/>
                                        <p:tgtEl>
                                          <p:spTgt spid="23568"/>
                                        </p:tgtEl>
                                        <p:attrNameLst>
                                          <p:attrName>ppt_w</p:attrName>
                                        </p:attrNameLst>
                                      </p:cBhvr>
                                      <p:tavLst>
                                        <p:tav tm="0">
                                          <p:val>
                                            <p:fltVal val="0"/>
                                          </p:val>
                                        </p:tav>
                                        <p:tav tm="100000">
                                          <p:val>
                                            <p:strVal val="#ppt_w"/>
                                          </p:val>
                                        </p:tav>
                                      </p:tavLst>
                                    </p:anim>
                                    <p:anim calcmode="lin" valueType="num">
                                      <p:cBhvr>
                                        <p:cTn id="43" dur="500" fill="hold"/>
                                        <p:tgtEl>
                                          <p:spTgt spid="23568"/>
                                        </p:tgtEl>
                                        <p:attrNameLst>
                                          <p:attrName>ppt_h</p:attrName>
                                        </p:attrNameLst>
                                      </p:cBhvr>
                                      <p:tavLst>
                                        <p:tav tm="0">
                                          <p:val>
                                            <p:fltVal val="0"/>
                                          </p:val>
                                        </p:tav>
                                        <p:tav tm="100000">
                                          <p:val>
                                            <p:strVal val="#ppt_h"/>
                                          </p:val>
                                        </p:tav>
                                      </p:tavLst>
                                    </p:anim>
                                    <p:animEffect transition="in" filter="fade">
                                      <p:cBhvr>
                                        <p:cTn id="44" dur="500"/>
                                        <p:tgtEl>
                                          <p:spTgt spid="23568"/>
                                        </p:tgtEl>
                                      </p:cBhvr>
                                    </p:animEffect>
                                  </p:childTnLst>
                                </p:cTn>
                              </p:par>
                              <p:par>
                                <p:cTn id="45" presetID="53" presetClass="entr" presetSubtype="16"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par>
                                <p:cTn id="50" presetID="53" presetClass="entr" presetSubtype="16" fill="hold" nodeType="with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500" fill="hold"/>
                                        <p:tgtEl>
                                          <p:spTgt spid="6"/>
                                        </p:tgtEl>
                                        <p:attrNameLst>
                                          <p:attrName>ppt_w</p:attrName>
                                        </p:attrNameLst>
                                      </p:cBhvr>
                                      <p:tavLst>
                                        <p:tav tm="0">
                                          <p:val>
                                            <p:fltVal val="0"/>
                                          </p:val>
                                        </p:tav>
                                        <p:tav tm="100000">
                                          <p:val>
                                            <p:strVal val="#ppt_w"/>
                                          </p:val>
                                        </p:tav>
                                      </p:tavLst>
                                    </p:anim>
                                    <p:anim calcmode="lin" valueType="num">
                                      <p:cBhvr>
                                        <p:cTn id="53" dur="500" fill="hold"/>
                                        <p:tgtEl>
                                          <p:spTgt spid="6"/>
                                        </p:tgtEl>
                                        <p:attrNameLst>
                                          <p:attrName>ppt_h</p:attrName>
                                        </p:attrNameLst>
                                      </p:cBhvr>
                                      <p:tavLst>
                                        <p:tav tm="0">
                                          <p:val>
                                            <p:fltVal val="0"/>
                                          </p:val>
                                        </p:tav>
                                        <p:tav tm="100000">
                                          <p:val>
                                            <p:strVal val="#ppt_h"/>
                                          </p:val>
                                        </p:tav>
                                      </p:tavLst>
                                    </p:anim>
                                    <p:animEffect transition="in" filter="fade">
                                      <p:cBhvr>
                                        <p:cTn id="54" dur="500"/>
                                        <p:tgtEl>
                                          <p:spTgt spid="6"/>
                                        </p:tgtEl>
                                      </p:cBhvr>
                                    </p:animEffect>
                                  </p:childTnLst>
                                </p:cTn>
                              </p:par>
                            </p:childTnLst>
                          </p:cTn>
                        </p:par>
                      </p:childTnLst>
                    </p:cTn>
                  </p:par>
                  <p:par>
                    <p:cTn id="55" fill="hold">
                      <p:stCondLst>
                        <p:cond delay="indefinite"/>
                      </p:stCondLst>
                      <p:childTnLst>
                        <p:par>
                          <p:cTn id="56" fill="hold">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59419"/>
                                        </p:tgtEl>
                                        <p:attrNameLst>
                                          <p:attrName>style.visibility</p:attrName>
                                        </p:attrNameLst>
                                      </p:cBhvr>
                                      <p:to>
                                        <p:strVal val="visible"/>
                                      </p:to>
                                    </p:set>
                                    <p:anim calcmode="lin" valueType="num">
                                      <p:cBhvr>
                                        <p:cTn id="59" dur="500" fill="hold"/>
                                        <p:tgtEl>
                                          <p:spTgt spid="59419"/>
                                        </p:tgtEl>
                                        <p:attrNameLst>
                                          <p:attrName>ppt_w</p:attrName>
                                        </p:attrNameLst>
                                      </p:cBhvr>
                                      <p:tavLst>
                                        <p:tav tm="0">
                                          <p:val>
                                            <p:fltVal val="0"/>
                                          </p:val>
                                        </p:tav>
                                        <p:tav tm="100000">
                                          <p:val>
                                            <p:strVal val="#ppt_w"/>
                                          </p:val>
                                        </p:tav>
                                      </p:tavLst>
                                    </p:anim>
                                    <p:anim calcmode="lin" valueType="num">
                                      <p:cBhvr>
                                        <p:cTn id="60" dur="500" fill="hold"/>
                                        <p:tgtEl>
                                          <p:spTgt spid="59419"/>
                                        </p:tgtEl>
                                        <p:attrNameLst>
                                          <p:attrName>ppt_h</p:attrName>
                                        </p:attrNameLst>
                                      </p:cBhvr>
                                      <p:tavLst>
                                        <p:tav tm="0">
                                          <p:val>
                                            <p:fltVal val="0"/>
                                          </p:val>
                                        </p:tav>
                                        <p:tav tm="100000">
                                          <p:val>
                                            <p:strVal val="#ppt_h"/>
                                          </p:val>
                                        </p:tav>
                                      </p:tavLst>
                                    </p:anim>
                                  </p:childTnLst>
                                </p:cTn>
                              </p:par>
                              <p:par>
                                <p:cTn id="61" presetID="23" presetClass="entr" presetSubtype="16" fill="hold" nodeType="withEffect">
                                  <p:stCondLst>
                                    <p:cond delay="0"/>
                                  </p:stCondLst>
                                  <p:childTnLst>
                                    <p:set>
                                      <p:cBhvr>
                                        <p:cTn id="62" dur="1" fill="hold">
                                          <p:stCondLst>
                                            <p:cond delay="0"/>
                                          </p:stCondLst>
                                        </p:cTn>
                                        <p:tgtEl>
                                          <p:spTgt spid="59421"/>
                                        </p:tgtEl>
                                        <p:attrNameLst>
                                          <p:attrName>style.visibility</p:attrName>
                                        </p:attrNameLst>
                                      </p:cBhvr>
                                      <p:to>
                                        <p:strVal val="visible"/>
                                      </p:to>
                                    </p:set>
                                    <p:anim calcmode="lin" valueType="num">
                                      <p:cBhvr>
                                        <p:cTn id="63" dur="500" fill="hold"/>
                                        <p:tgtEl>
                                          <p:spTgt spid="59421"/>
                                        </p:tgtEl>
                                        <p:attrNameLst>
                                          <p:attrName>ppt_w</p:attrName>
                                        </p:attrNameLst>
                                      </p:cBhvr>
                                      <p:tavLst>
                                        <p:tav tm="0">
                                          <p:val>
                                            <p:fltVal val="0"/>
                                          </p:val>
                                        </p:tav>
                                        <p:tav tm="100000">
                                          <p:val>
                                            <p:strVal val="#ppt_w"/>
                                          </p:val>
                                        </p:tav>
                                      </p:tavLst>
                                    </p:anim>
                                    <p:anim calcmode="lin" valueType="num">
                                      <p:cBhvr>
                                        <p:cTn id="64" dur="500" fill="hold"/>
                                        <p:tgtEl>
                                          <p:spTgt spid="59421"/>
                                        </p:tgtEl>
                                        <p:attrNameLst>
                                          <p:attrName>ppt_h</p:attrName>
                                        </p:attrNameLst>
                                      </p:cBhvr>
                                      <p:tavLst>
                                        <p:tav tm="0">
                                          <p:val>
                                            <p:fltVal val="0"/>
                                          </p:val>
                                        </p:tav>
                                        <p:tav tm="100000">
                                          <p:val>
                                            <p:strVal val="#ppt_h"/>
                                          </p:val>
                                        </p:tav>
                                      </p:tavLst>
                                    </p:anim>
                                  </p:childTnLst>
                                </p:cTn>
                              </p:par>
                            </p:childTnLst>
                          </p:cTn>
                        </p:par>
                        <p:par>
                          <p:cTn id="65" fill="hold">
                            <p:stCondLst>
                              <p:cond delay="500"/>
                            </p:stCondLst>
                            <p:childTnLst>
                              <p:par>
                                <p:cTn id="66" presetID="1" presetClass="exit" presetSubtype="0" fill="hold" grpId="1" nodeType="afterEffect">
                                  <p:stCondLst>
                                    <p:cond delay="0"/>
                                  </p:stCondLst>
                                  <p:childTnLst>
                                    <p:set>
                                      <p:cBhvr>
                                        <p:cTn id="67" dur="1" fill="hold">
                                          <p:stCondLst>
                                            <p:cond delay="0"/>
                                          </p:stCondLst>
                                        </p:cTn>
                                        <p:tgtEl>
                                          <p:spTgt spid="59404"/>
                                        </p:tgtEl>
                                        <p:attrNameLst>
                                          <p:attrName>style.visibility</p:attrName>
                                        </p:attrNameLst>
                                      </p:cBhvr>
                                      <p:to>
                                        <p:strVal val="hidden"/>
                                      </p:to>
                                    </p:set>
                                  </p:childTnLst>
                                </p:cTn>
                              </p:par>
                            </p:childTnLst>
                          </p:cTn>
                        </p:par>
                        <p:par>
                          <p:cTn id="68" fill="hold">
                            <p:stCondLst>
                              <p:cond delay="500"/>
                            </p:stCondLst>
                            <p:childTnLst>
                              <p:par>
                                <p:cTn id="69" presetID="18" presetClass="entr" presetSubtype="12" fill="hold" grpId="0" nodeType="afterEffect">
                                  <p:stCondLst>
                                    <p:cond delay="0"/>
                                  </p:stCondLst>
                                  <p:childTnLst>
                                    <p:set>
                                      <p:cBhvr>
                                        <p:cTn id="70" dur="1" fill="hold">
                                          <p:stCondLst>
                                            <p:cond delay="0"/>
                                          </p:stCondLst>
                                        </p:cTn>
                                        <p:tgtEl>
                                          <p:spTgt spid="59397"/>
                                        </p:tgtEl>
                                        <p:attrNameLst>
                                          <p:attrName>style.visibility</p:attrName>
                                        </p:attrNameLst>
                                      </p:cBhvr>
                                      <p:to>
                                        <p:strVal val="visible"/>
                                      </p:to>
                                    </p:set>
                                    <p:animEffect transition="in" filter="strips(downLeft)">
                                      <p:cBhvr>
                                        <p:cTn id="71" dur="500"/>
                                        <p:tgtEl>
                                          <p:spTgt spid="59397"/>
                                        </p:tgtEl>
                                      </p:cBhvr>
                                    </p:animEffect>
                                  </p:childTnLst>
                                </p:cTn>
                              </p:par>
                            </p:childTnLst>
                          </p:cTn>
                        </p:par>
                      </p:childTnLst>
                    </p:cTn>
                  </p:par>
                  <p:par>
                    <p:cTn id="72" fill="hold">
                      <p:stCondLst>
                        <p:cond delay="indefinite"/>
                      </p:stCondLst>
                      <p:childTnLst>
                        <p:par>
                          <p:cTn id="73" fill="hold">
                            <p:stCondLst>
                              <p:cond delay="0"/>
                            </p:stCondLst>
                            <p:childTnLst>
                              <p:par>
                                <p:cTn id="74" presetID="23" presetClass="entr" presetSubtype="16" fill="hold" grpId="0" nodeType="clickEffect">
                                  <p:stCondLst>
                                    <p:cond delay="0"/>
                                  </p:stCondLst>
                                  <p:childTnLst>
                                    <p:set>
                                      <p:cBhvr>
                                        <p:cTn id="75" dur="1" fill="hold">
                                          <p:stCondLst>
                                            <p:cond delay="0"/>
                                          </p:stCondLst>
                                        </p:cTn>
                                        <p:tgtEl>
                                          <p:spTgt spid="59420"/>
                                        </p:tgtEl>
                                        <p:attrNameLst>
                                          <p:attrName>style.visibility</p:attrName>
                                        </p:attrNameLst>
                                      </p:cBhvr>
                                      <p:to>
                                        <p:strVal val="visible"/>
                                      </p:to>
                                    </p:set>
                                    <p:anim calcmode="lin" valueType="num">
                                      <p:cBhvr>
                                        <p:cTn id="76" dur="500" fill="hold"/>
                                        <p:tgtEl>
                                          <p:spTgt spid="59420"/>
                                        </p:tgtEl>
                                        <p:attrNameLst>
                                          <p:attrName>ppt_w</p:attrName>
                                        </p:attrNameLst>
                                      </p:cBhvr>
                                      <p:tavLst>
                                        <p:tav tm="0">
                                          <p:val>
                                            <p:fltVal val="0"/>
                                          </p:val>
                                        </p:tav>
                                        <p:tav tm="100000">
                                          <p:val>
                                            <p:strVal val="#ppt_w"/>
                                          </p:val>
                                        </p:tav>
                                      </p:tavLst>
                                    </p:anim>
                                    <p:anim calcmode="lin" valueType="num">
                                      <p:cBhvr>
                                        <p:cTn id="77" dur="500" fill="hold"/>
                                        <p:tgtEl>
                                          <p:spTgt spid="59420"/>
                                        </p:tgtEl>
                                        <p:attrNameLst>
                                          <p:attrName>ppt_h</p:attrName>
                                        </p:attrNameLst>
                                      </p:cBhvr>
                                      <p:tavLst>
                                        <p:tav tm="0">
                                          <p:val>
                                            <p:fltVal val="0"/>
                                          </p:val>
                                        </p:tav>
                                        <p:tav tm="100000">
                                          <p:val>
                                            <p:strVal val="#ppt_h"/>
                                          </p:val>
                                        </p:tav>
                                      </p:tavLst>
                                    </p:anim>
                                  </p:childTnLst>
                                </p:cTn>
                              </p:par>
                            </p:childTnLst>
                          </p:cTn>
                        </p:par>
                        <p:par>
                          <p:cTn id="78" fill="hold">
                            <p:stCondLst>
                              <p:cond delay="500"/>
                            </p:stCondLst>
                            <p:childTnLst>
                              <p:par>
                                <p:cTn id="79" presetID="1" presetClass="exit" presetSubtype="0" fill="hold" grpId="1" nodeType="afterEffect">
                                  <p:stCondLst>
                                    <p:cond delay="0"/>
                                  </p:stCondLst>
                                  <p:childTnLst>
                                    <p:set>
                                      <p:cBhvr>
                                        <p:cTn id="80" dur="1" fill="hold">
                                          <p:stCondLst>
                                            <p:cond delay="0"/>
                                          </p:stCondLst>
                                        </p:cTn>
                                        <p:tgtEl>
                                          <p:spTgt spid="59405"/>
                                        </p:tgtEl>
                                        <p:attrNameLst>
                                          <p:attrName>style.visibility</p:attrName>
                                        </p:attrNameLst>
                                      </p:cBhvr>
                                      <p:to>
                                        <p:strVal val="hidden"/>
                                      </p:to>
                                    </p:set>
                                  </p:childTnLst>
                                </p:cTn>
                              </p:par>
                            </p:childTnLst>
                          </p:cTn>
                        </p:par>
                        <p:par>
                          <p:cTn id="81" fill="hold">
                            <p:stCondLst>
                              <p:cond delay="500"/>
                            </p:stCondLst>
                            <p:childTnLst>
                              <p:par>
                                <p:cTn id="82" presetID="18" presetClass="entr" presetSubtype="12" fill="hold" grpId="0" nodeType="afterEffect">
                                  <p:stCondLst>
                                    <p:cond delay="0"/>
                                  </p:stCondLst>
                                  <p:childTnLst>
                                    <p:set>
                                      <p:cBhvr>
                                        <p:cTn id="83" dur="1" fill="hold">
                                          <p:stCondLst>
                                            <p:cond delay="0"/>
                                          </p:stCondLst>
                                        </p:cTn>
                                        <p:tgtEl>
                                          <p:spTgt spid="59396"/>
                                        </p:tgtEl>
                                        <p:attrNameLst>
                                          <p:attrName>style.visibility</p:attrName>
                                        </p:attrNameLst>
                                      </p:cBhvr>
                                      <p:to>
                                        <p:strVal val="visible"/>
                                      </p:to>
                                    </p:set>
                                    <p:animEffect transition="in" filter="strips(downLeft)">
                                      <p:cBhvr>
                                        <p:cTn id="84" dur="500"/>
                                        <p:tgtEl>
                                          <p:spTgt spid="59396"/>
                                        </p:tgtEl>
                                      </p:cBhvr>
                                    </p:animEffect>
                                  </p:childTnLst>
                                </p:cTn>
                              </p:par>
                              <p:par>
                                <p:cTn id="85" presetID="53" presetClass="entr" presetSubtype="16" fill="hold" nodeType="withEffect">
                                  <p:stCondLst>
                                    <p:cond delay="0"/>
                                  </p:stCondLst>
                                  <p:childTnLst>
                                    <p:set>
                                      <p:cBhvr>
                                        <p:cTn id="86" dur="1" fill="hold">
                                          <p:stCondLst>
                                            <p:cond delay="0"/>
                                          </p:stCondLst>
                                        </p:cTn>
                                        <p:tgtEl>
                                          <p:spTgt spid="3"/>
                                        </p:tgtEl>
                                        <p:attrNameLst>
                                          <p:attrName>style.visibility</p:attrName>
                                        </p:attrNameLst>
                                      </p:cBhvr>
                                      <p:to>
                                        <p:strVal val="visible"/>
                                      </p:to>
                                    </p:set>
                                    <p:anim calcmode="lin" valueType="num">
                                      <p:cBhvr>
                                        <p:cTn id="87" dur="500" fill="hold"/>
                                        <p:tgtEl>
                                          <p:spTgt spid="3"/>
                                        </p:tgtEl>
                                        <p:attrNameLst>
                                          <p:attrName>ppt_w</p:attrName>
                                        </p:attrNameLst>
                                      </p:cBhvr>
                                      <p:tavLst>
                                        <p:tav tm="0">
                                          <p:val>
                                            <p:fltVal val="0"/>
                                          </p:val>
                                        </p:tav>
                                        <p:tav tm="100000">
                                          <p:val>
                                            <p:strVal val="#ppt_w"/>
                                          </p:val>
                                        </p:tav>
                                      </p:tavLst>
                                    </p:anim>
                                    <p:anim calcmode="lin" valueType="num">
                                      <p:cBhvr>
                                        <p:cTn id="88" dur="500" fill="hold"/>
                                        <p:tgtEl>
                                          <p:spTgt spid="3"/>
                                        </p:tgtEl>
                                        <p:attrNameLst>
                                          <p:attrName>ppt_h</p:attrName>
                                        </p:attrNameLst>
                                      </p:cBhvr>
                                      <p:tavLst>
                                        <p:tav tm="0">
                                          <p:val>
                                            <p:fltVal val="0"/>
                                          </p:val>
                                        </p:tav>
                                        <p:tav tm="100000">
                                          <p:val>
                                            <p:strVal val="#ppt_h"/>
                                          </p:val>
                                        </p:tav>
                                      </p:tavLst>
                                    </p:anim>
                                    <p:animEffect transition="in" filter="fade">
                                      <p:cBhvr>
                                        <p:cTn id="89" dur="500"/>
                                        <p:tgtEl>
                                          <p:spTgt spid="3"/>
                                        </p:tgtEl>
                                      </p:cBhvr>
                                    </p:animEffect>
                                  </p:childTnLst>
                                </p:cTn>
                              </p:par>
                            </p:childTnLst>
                          </p:cTn>
                        </p:par>
                      </p:childTnLst>
                    </p:cTn>
                  </p:par>
                  <p:par>
                    <p:cTn id="90" fill="hold">
                      <p:stCondLst>
                        <p:cond delay="indefinite"/>
                      </p:stCondLst>
                      <p:childTnLst>
                        <p:par>
                          <p:cTn id="91" fill="hold">
                            <p:stCondLst>
                              <p:cond delay="0"/>
                            </p:stCondLst>
                            <p:childTnLst>
                              <p:par>
                                <p:cTn id="92" presetID="18" presetClass="entr" presetSubtype="6" fill="hold" grpId="0" nodeType="clickEffect">
                                  <p:stCondLst>
                                    <p:cond delay="0"/>
                                  </p:stCondLst>
                                  <p:childTnLst>
                                    <p:set>
                                      <p:cBhvr>
                                        <p:cTn id="93" dur="1" fill="hold">
                                          <p:stCondLst>
                                            <p:cond delay="0"/>
                                          </p:stCondLst>
                                        </p:cTn>
                                        <p:tgtEl>
                                          <p:spTgt spid="59422"/>
                                        </p:tgtEl>
                                        <p:attrNameLst>
                                          <p:attrName>style.visibility</p:attrName>
                                        </p:attrNameLst>
                                      </p:cBhvr>
                                      <p:to>
                                        <p:strVal val="visible"/>
                                      </p:to>
                                    </p:set>
                                    <p:animEffect transition="in" filter="strips(downRight)">
                                      <p:cBhvr>
                                        <p:cTn id="94" dur="500"/>
                                        <p:tgtEl>
                                          <p:spTgt spid="59422"/>
                                        </p:tgtEl>
                                      </p:cBhvr>
                                    </p:animEffect>
                                  </p:childTnLst>
                                </p:cTn>
                              </p:par>
                            </p:childTnLst>
                          </p:cTn>
                        </p:par>
                        <p:par>
                          <p:cTn id="95" fill="hold">
                            <p:stCondLst>
                              <p:cond delay="500"/>
                            </p:stCondLst>
                            <p:childTnLst>
                              <p:par>
                                <p:cTn id="96" presetID="53" presetClass="entr" presetSubtype="0" fill="hold" grpId="0" nodeType="afterEffect">
                                  <p:stCondLst>
                                    <p:cond delay="0"/>
                                  </p:stCondLst>
                                  <p:childTnLst>
                                    <p:set>
                                      <p:cBhvr>
                                        <p:cTn id="97" dur="1" fill="hold">
                                          <p:stCondLst>
                                            <p:cond delay="0"/>
                                          </p:stCondLst>
                                        </p:cTn>
                                        <p:tgtEl>
                                          <p:spTgt spid="59424"/>
                                        </p:tgtEl>
                                        <p:attrNameLst>
                                          <p:attrName>style.visibility</p:attrName>
                                        </p:attrNameLst>
                                      </p:cBhvr>
                                      <p:to>
                                        <p:strVal val="visible"/>
                                      </p:to>
                                    </p:set>
                                    <p:anim calcmode="lin" valueType="num">
                                      <p:cBhvr>
                                        <p:cTn id="98" dur="500" fill="hold"/>
                                        <p:tgtEl>
                                          <p:spTgt spid="59424"/>
                                        </p:tgtEl>
                                        <p:attrNameLst>
                                          <p:attrName>ppt_w</p:attrName>
                                        </p:attrNameLst>
                                      </p:cBhvr>
                                      <p:tavLst>
                                        <p:tav tm="0">
                                          <p:val>
                                            <p:fltVal val="0"/>
                                          </p:val>
                                        </p:tav>
                                        <p:tav tm="100000">
                                          <p:val>
                                            <p:strVal val="#ppt_w"/>
                                          </p:val>
                                        </p:tav>
                                      </p:tavLst>
                                    </p:anim>
                                    <p:anim calcmode="lin" valueType="num">
                                      <p:cBhvr>
                                        <p:cTn id="99" dur="500" fill="hold"/>
                                        <p:tgtEl>
                                          <p:spTgt spid="59424"/>
                                        </p:tgtEl>
                                        <p:attrNameLst>
                                          <p:attrName>ppt_h</p:attrName>
                                        </p:attrNameLst>
                                      </p:cBhvr>
                                      <p:tavLst>
                                        <p:tav tm="0">
                                          <p:val>
                                            <p:fltVal val="0"/>
                                          </p:val>
                                        </p:tav>
                                        <p:tav tm="100000">
                                          <p:val>
                                            <p:strVal val="#ppt_h"/>
                                          </p:val>
                                        </p:tav>
                                      </p:tavLst>
                                    </p:anim>
                                    <p:animEffect transition="in" filter="fade">
                                      <p:cBhvr>
                                        <p:cTn id="100" dur="500"/>
                                        <p:tgtEl>
                                          <p:spTgt spid="59424"/>
                                        </p:tgtEl>
                                      </p:cBhvr>
                                    </p:animEffect>
                                  </p:childTnLst>
                                </p:cTn>
                              </p:par>
                            </p:childTnLst>
                          </p:cTn>
                        </p:par>
                      </p:childTnLst>
                    </p:cTn>
                  </p:par>
                  <p:par>
                    <p:cTn id="101" fill="hold">
                      <p:stCondLst>
                        <p:cond delay="indefinite"/>
                      </p:stCondLst>
                      <p:childTnLst>
                        <p:par>
                          <p:cTn id="102" fill="hold">
                            <p:stCondLst>
                              <p:cond delay="0"/>
                            </p:stCondLst>
                            <p:childTnLst>
                              <p:par>
                                <p:cTn id="103" presetID="12" presetClass="entr" presetSubtype="4" fill="hold" grpId="0" nodeType="click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additive="base">
                                        <p:cTn id="105" dur="500"/>
                                        <p:tgtEl>
                                          <p:spTgt spid="12"/>
                                        </p:tgtEl>
                                        <p:attrNameLst>
                                          <p:attrName>ppt_y</p:attrName>
                                        </p:attrNameLst>
                                      </p:cBhvr>
                                      <p:tavLst>
                                        <p:tav tm="0">
                                          <p:val>
                                            <p:strVal val="#ppt_y+#ppt_h*1.125000"/>
                                          </p:val>
                                        </p:tav>
                                        <p:tav tm="100000">
                                          <p:val>
                                            <p:strVal val="#ppt_y"/>
                                          </p:val>
                                        </p:tav>
                                      </p:tavLst>
                                    </p:anim>
                                    <p:animEffect transition="in" filter="wipe(up)">
                                      <p:cBhvr>
                                        <p:cTn id="10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animBg="1"/>
      <p:bldP spid="59396" grpId="0" animBg="1"/>
      <p:bldP spid="59397" grpId="0" animBg="1"/>
      <p:bldP spid="59398" grpId="0" animBg="1"/>
      <p:bldP spid="59398" grpId="1" animBg="1"/>
      <p:bldP spid="59399" grpId="0"/>
      <p:bldP spid="59404" grpId="0" animBg="1"/>
      <p:bldP spid="59404" grpId="1" animBg="1"/>
      <p:bldP spid="59405" grpId="0" animBg="1"/>
      <p:bldP spid="59405" grpId="1" animBg="1"/>
      <p:bldP spid="59418" grpId="0"/>
      <p:bldP spid="59419" grpId="0"/>
      <p:bldP spid="59420" grpId="0"/>
      <p:bldP spid="59422" grpId="0" animBg="1"/>
      <p:bldP spid="59424" grpId="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図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177800"/>
            <a:ext cx="9144000" cy="650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4"/>
          <p:cNvSpPr txBox="1">
            <a:spLocks noChangeArrowheads="1"/>
          </p:cNvSpPr>
          <p:nvPr/>
        </p:nvSpPr>
        <p:spPr bwMode="auto">
          <a:xfrm>
            <a:off x="7467600" y="0"/>
            <a:ext cx="1676400" cy="396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r">
              <a:spcBef>
                <a:spcPct val="50000"/>
              </a:spcBef>
            </a:pPr>
            <a:r>
              <a:rPr lang="ja-JP" altLang="en-US" sz="2000" dirty="0"/>
              <a:t>テキスト</a:t>
            </a:r>
            <a:r>
              <a:rPr lang="ja-JP" altLang="en-US" sz="2000" dirty="0" smtClean="0"/>
              <a:t>Ｐ５４</a:t>
            </a:r>
            <a:endParaRPr lang="ja-JP" altLang="en-US" sz="2000" dirty="0"/>
          </a:p>
        </p:txBody>
      </p:sp>
      <p:sp>
        <p:nvSpPr>
          <p:cNvPr id="4" name="スライド番号プレースホルダー 3"/>
          <p:cNvSpPr>
            <a:spLocks noGrp="1"/>
          </p:cNvSpPr>
          <p:nvPr>
            <p:ph type="sldNum" sz="quarter" idx="12"/>
          </p:nvPr>
        </p:nvSpPr>
        <p:spPr/>
        <p:txBody>
          <a:bodyPr/>
          <a:lstStyle/>
          <a:p>
            <a:fld id="{3512D4D0-39CA-4FCB-A6C6-44542F26B679}" type="slidenum">
              <a:rPr lang="en-US" altLang="ja-JP" smtClean="0"/>
              <a:pPr/>
              <a:t>11</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457200" y="1371600"/>
            <a:ext cx="8305800" cy="3886200"/>
          </a:xfrm>
        </p:spPr>
        <p:txBody>
          <a:bodyPr/>
          <a:lstStyle/>
          <a:p>
            <a:pPr algn="l"/>
            <a:r>
              <a:rPr lang="ja-JP" altLang="en-US" sz="3200" dirty="0" smtClean="0"/>
              <a:t>ペアグループで自己紹介のプレゼンテーションをします。</a:t>
            </a:r>
            <a:r>
              <a:rPr lang="en-US" altLang="ja-JP" sz="3200" dirty="0" smtClean="0"/>
              <a:t/>
            </a:r>
            <a:br>
              <a:rPr lang="en-US" altLang="ja-JP" sz="3200" dirty="0" smtClean="0"/>
            </a:br>
            <a:r>
              <a:rPr lang="ja-JP" altLang="en-US" sz="3200" dirty="0" smtClean="0"/>
              <a:t>まずは，そのための自己紹介のプレゼン資料を作ります。</a:t>
            </a:r>
            <a:r>
              <a:rPr lang="en-US" altLang="ja-JP" sz="3200" dirty="0" smtClean="0"/>
              <a:t/>
            </a:r>
            <a:br>
              <a:rPr lang="en-US" altLang="ja-JP" sz="3200" dirty="0" smtClean="0"/>
            </a:br>
            <a:r>
              <a:rPr lang="en-US" altLang="ja-JP" sz="3200" dirty="0" smtClean="0"/>
              <a:t/>
            </a:r>
            <a:br>
              <a:rPr lang="en-US" altLang="ja-JP" sz="3200" dirty="0" smtClean="0"/>
            </a:br>
            <a:r>
              <a:rPr lang="ja-JP" altLang="en-US" sz="3200" dirty="0" smtClean="0"/>
              <a:t>インターネットを使ってもかまいません。</a:t>
            </a:r>
          </a:p>
        </p:txBody>
      </p:sp>
      <p:sp>
        <p:nvSpPr>
          <p:cNvPr id="2" name="正方形/長方形 1"/>
          <p:cNvSpPr/>
          <p:nvPr/>
        </p:nvSpPr>
        <p:spPr>
          <a:xfrm>
            <a:off x="3428999" y="486689"/>
            <a:ext cx="1489075" cy="584776"/>
          </a:xfrm>
          <a:prstGeom prst="rect">
            <a:avLst/>
          </a:prstGeom>
        </p:spPr>
        <p:txBody>
          <a:bodyPr wrap="square">
            <a:spAutoFit/>
          </a:bodyPr>
          <a:lstStyle/>
          <a:p>
            <a:pPr algn="ctr"/>
            <a:r>
              <a:rPr lang="ja-JP" altLang="en-US" sz="3200" kern="0" dirty="0" smtClean="0">
                <a:solidFill>
                  <a:srgbClr val="000000"/>
                </a:solidFill>
                <a:latin typeface="Arial"/>
                <a:ea typeface="ＭＳ Ｐゴシック"/>
                <a:cs typeface="ＭＳ Ｐゴシック" charset="0"/>
              </a:rPr>
              <a:t>演習１</a:t>
            </a:r>
            <a:endParaRPr lang="ja-JP" altLang="en-US" dirty="0"/>
          </a:p>
        </p:txBody>
      </p:sp>
      <p:sp>
        <p:nvSpPr>
          <p:cNvPr id="4" name="スライド番号プレースホルダー 3"/>
          <p:cNvSpPr>
            <a:spLocks noGrp="1"/>
          </p:cNvSpPr>
          <p:nvPr>
            <p:ph type="sldNum" sz="quarter" idx="12"/>
          </p:nvPr>
        </p:nvSpPr>
        <p:spPr/>
        <p:txBody>
          <a:bodyPr/>
          <a:lstStyle/>
          <a:p>
            <a:fld id="{FAA881AD-8AA0-46FF-B8E3-60C24F06225E}" type="slidenum">
              <a:rPr lang="en-US" altLang="ja-JP" smtClean="0"/>
              <a:pPr/>
              <a:t>12</a:t>
            </a:fld>
            <a:endParaRPr lang="en-US" altLang="ja-JP"/>
          </a:p>
        </p:txBody>
      </p:sp>
    </p:spTree>
    <p:extLst>
      <p:ext uri="{BB962C8B-B14F-4D97-AF65-F5344CB8AC3E}">
        <p14:creationId xmlns:p14="http://schemas.microsoft.com/office/powerpoint/2010/main" val="1645754009"/>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685800" y="228600"/>
            <a:ext cx="7391400" cy="609600"/>
          </a:xfrm>
        </p:spPr>
        <p:txBody>
          <a:bodyPr/>
          <a:lstStyle/>
          <a:p>
            <a:r>
              <a:rPr lang="ja-JP" altLang="en-US" sz="3200" dirty="0" smtClean="0"/>
              <a:t>プレゼンテーションの指導のポイント</a:t>
            </a:r>
          </a:p>
        </p:txBody>
      </p:sp>
      <p:sp>
        <p:nvSpPr>
          <p:cNvPr id="33796" name="Rectangle 4"/>
          <p:cNvSpPr>
            <a:spLocks noChangeArrowheads="1"/>
          </p:cNvSpPr>
          <p:nvPr/>
        </p:nvSpPr>
        <p:spPr bwMode="auto">
          <a:xfrm>
            <a:off x="1143000" y="1463675"/>
            <a:ext cx="7620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r>
              <a:rPr lang="ja-JP" altLang="en-US" dirty="0"/>
              <a:t>「資料をもとに，自分の思いや考えを，聞き手を意識して，わかりやすく言葉で伝える。」こと</a:t>
            </a:r>
          </a:p>
        </p:txBody>
      </p:sp>
      <p:sp>
        <p:nvSpPr>
          <p:cNvPr id="26628" name="Rectangle 5"/>
          <p:cNvSpPr>
            <a:spLocks noChangeArrowheads="1"/>
          </p:cNvSpPr>
          <p:nvPr/>
        </p:nvSpPr>
        <p:spPr bwMode="auto">
          <a:xfrm>
            <a:off x="304800" y="990600"/>
            <a:ext cx="3413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r>
              <a:rPr lang="ja-JP" altLang="en-US" dirty="0"/>
              <a:t>プレゼンテーションとは？</a:t>
            </a:r>
          </a:p>
        </p:txBody>
      </p:sp>
      <p:sp>
        <p:nvSpPr>
          <p:cNvPr id="33799" name="Rectangle 7"/>
          <p:cNvSpPr>
            <a:spLocks noChangeArrowheads="1"/>
          </p:cNvSpPr>
          <p:nvPr/>
        </p:nvSpPr>
        <p:spPr bwMode="auto">
          <a:xfrm>
            <a:off x="3733800" y="2928235"/>
            <a:ext cx="5181600" cy="3243965"/>
          </a:xfrm>
          <a:prstGeom prst="rect">
            <a:avLst/>
          </a:prstGeom>
          <a:solidFill>
            <a:srgbClr val="FFFF00">
              <a:alpha val="39999"/>
            </a:srgbClr>
          </a:solidFill>
          <a:ln w="12700">
            <a:solidFill>
              <a:schemeClr val="tx1"/>
            </a:solidFill>
            <a:miter lim="800000"/>
            <a:headEnd/>
            <a:tailEnd/>
          </a:ln>
        </p:spPr>
        <p:txBody>
          <a:bodyPr wrap="square">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nSpc>
                <a:spcPct val="140000"/>
              </a:lnSpc>
              <a:spcBef>
                <a:spcPct val="40000"/>
              </a:spcBef>
            </a:pPr>
            <a:r>
              <a:rPr lang="ja-JP" altLang="en-US" dirty="0" smtClean="0"/>
              <a:t>発表原稿作り</a:t>
            </a:r>
            <a:endParaRPr lang="ja-JP" altLang="en-US" dirty="0"/>
          </a:p>
          <a:p>
            <a:pPr marL="457200" indent="-457200">
              <a:lnSpc>
                <a:spcPct val="140000"/>
              </a:lnSpc>
              <a:spcBef>
                <a:spcPct val="40000"/>
              </a:spcBef>
              <a:buAutoNum type="arabicParenBoth"/>
            </a:pPr>
            <a:r>
              <a:rPr lang="ja-JP" altLang="en-US" dirty="0" smtClean="0"/>
              <a:t>伝えたい内容の主題を明確にする。</a:t>
            </a:r>
            <a:endParaRPr lang="en-US" altLang="ja-JP" dirty="0" smtClean="0"/>
          </a:p>
          <a:p>
            <a:pPr marL="457200" indent="-457200">
              <a:lnSpc>
                <a:spcPct val="140000"/>
              </a:lnSpc>
              <a:spcBef>
                <a:spcPct val="40000"/>
              </a:spcBef>
              <a:buAutoNum type="arabicParenBoth"/>
            </a:pPr>
            <a:r>
              <a:rPr lang="ja-JP" altLang="en-US" dirty="0" smtClean="0"/>
              <a:t>聞き手の状況を把握する。</a:t>
            </a:r>
            <a:endParaRPr lang="en-US" altLang="ja-JP" dirty="0" smtClean="0"/>
          </a:p>
          <a:p>
            <a:pPr marL="457200" indent="-457200">
              <a:lnSpc>
                <a:spcPct val="140000"/>
              </a:lnSpc>
              <a:spcBef>
                <a:spcPct val="40000"/>
              </a:spcBef>
              <a:buAutoNum type="arabicParenBoth"/>
            </a:pPr>
            <a:r>
              <a:rPr lang="ja-JP" altLang="en-US" dirty="0" smtClean="0"/>
              <a:t>根拠や事実に基づいて</a:t>
            </a:r>
            <a:endParaRPr lang="en-US" altLang="ja-JP" dirty="0" smtClean="0"/>
          </a:p>
          <a:p>
            <a:pPr marL="457200" indent="-457200">
              <a:lnSpc>
                <a:spcPct val="140000"/>
              </a:lnSpc>
              <a:spcBef>
                <a:spcPct val="40000"/>
              </a:spcBef>
              <a:buAutoNum type="arabicParenBoth"/>
            </a:pPr>
            <a:r>
              <a:rPr lang="ja-JP" altLang="en-US" dirty="0" smtClean="0"/>
              <a:t>筋道が通った内容に</a:t>
            </a:r>
            <a:endParaRPr lang="ja-JP" altLang="en-US" sz="2000" dirty="0"/>
          </a:p>
        </p:txBody>
      </p:sp>
      <p:pic>
        <p:nvPicPr>
          <p:cNvPr id="2" name="図 1"/>
          <p:cNvPicPr>
            <a:picLocks noChangeAspect="1"/>
          </p:cNvPicPr>
          <p:nvPr/>
        </p:nvPicPr>
        <p:blipFill rotWithShape="1">
          <a:blip r:embed="rId2">
            <a:clrChange>
              <a:clrFrom>
                <a:srgbClr val="FFFFFF"/>
              </a:clrFrom>
              <a:clrTo>
                <a:srgbClr val="FFFFFF">
                  <a:alpha val="0"/>
                </a:srgbClr>
              </a:clrTo>
            </a:clrChange>
          </a:blip>
          <a:srcRect l="4622" r="4202"/>
          <a:stretch/>
        </p:blipFill>
        <p:spPr>
          <a:xfrm>
            <a:off x="152400" y="2359956"/>
            <a:ext cx="3505200" cy="2148544"/>
          </a:xfrm>
          <a:prstGeom prst="rect">
            <a:avLst/>
          </a:prstGeom>
        </p:spPr>
      </p:pic>
      <p:pic>
        <p:nvPicPr>
          <p:cNvPr id="4" name="図 3"/>
          <p:cNvPicPr>
            <a:picLocks noChangeAspect="1"/>
          </p:cNvPicPr>
          <p:nvPr/>
        </p:nvPicPr>
        <p:blipFill>
          <a:blip r:embed="rId3"/>
          <a:stretch>
            <a:fillRect/>
          </a:stretch>
        </p:blipFill>
        <p:spPr>
          <a:xfrm>
            <a:off x="152400" y="4572000"/>
            <a:ext cx="3568700" cy="2107116"/>
          </a:xfrm>
          <a:prstGeom prst="rect">
            <a:avLst/>
          </a:prstGeom>
        </p:spPr>
      </p:pic>
      <p:sp>
        <p:nvSpPr>
          <p:cNvPr id="10" name="Text Box 4"/>
          <p:cNvSpPr txBox="1">
            <a:spLocks noChangeArrowheads="1"/>
          </p:cNvSpPr>
          <p:nvPr/>
        </p:nvSpPr>
        <p:spPr bwMode="auto">
          <a:xfrm>
            <a:off x="7467600" y="0"/>
            <a:ext cx="1676400" cy="396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r">
              <a:spcBef>
                <a:spcPct val="50000"/>
              </a:spcBef>
            </a:pPr>
            <a:r>
              <a:rPr lang="ja-JP" altLang="en-US" sz="2000" dirty="0"/>
              <a:t>テキスト</a:t>
            </a:r>
            <a:r>
              <a:rPr lang="ja-JP" altLang="en-US" sz="2000" dirty="0" smtClean="0"/>
              <a:t>Ｐ８４</a:t>
            </a:r>
            <a:endParaRPr lang="ja-JP" altLang="en-US" sz="2000" dirty="0"/>
          </a:p>
        </p:txBody>
      </p:sp>
      <p:sp>
        <p:nvSpPr>
          <p:cNvPr id="5" name="スライド番号プレースホルダー 4"/>
          <p:cNvSpPr>
            <a:spLocks noGrp="1"/>
          </p:cNvSpPr>
          <p:nvPr>
            <p:ph type="sldNum" sz="quarter" idx="12"/>
          </p:nvPr>
        </p:nvSpPr>
        <p:spPr/>
        <p:txBody>
          <a:bodyPr/>
          <a:lstStyle/>
          <a:p>
            <a:fld id="{FAA881AD-8AA0-46FF-B8E3-60C24F06225E}" type="slidenum">
              <a:rPr lang="en-US" altLang="ja-JP" smtClean="0"/>
              <a:pPr/>
              <a:t>13</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33796"/>
                                        </p:tgtEl>
                                        <p:attrNameLst>
                                          <p:attrName>style.visibility</p:attrName>
                                        </p:attrNameLst>
                                      </p:cBhvr>
                                      <p:to>
                                        <p:strVal val="visible"/>
                                      </p:to>
                                    </p:set>
                                    <p:animEffect transition="in" filter="strips(downRight)">
                                      <p:cBhvr>
                                        <p:cTn id="7" dur="500"/>
                                        <p:tgtEl>
                                          <p:spTgt spid="3379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1" nodeType="clickEffect">
                                  <p:stCondLst>
                                    <p:cond delay="0"/>
                                  </p:stCondLst>
                                  <p:childTnLst>
                                    <p:set>
                                      <p:cBhvr>
                                        <p:cTn id="11" dur="1" fill="hold">
                                          <p:stCondLst>
                                            <p:cond delay="0"/>
                                          </p:stCondLst>
                                        </p:cTn>
                                        <p:tgtEl>
                                          <p:spTgt spid="33799"/>
                                        </p:tgtEl>
                                        <p:attrNameLst>
                                          <p:attrName>style.visibility</p:attrName>
                                        </p:attrNameLst>
                                      </p:cBhvr>
                                      <p:to>
                                        <p:strVal val="visible"/>
                                      </p:to>
                                    </p:set>
                                    <p:animEffect transition="in" filter="dissolve">
                                      <p:cBhvr>
                                        <p:cTn id="12" dur="500"/>
                                        <p:tgtEl>
                                          <p:spTgt spid="33799"/>
                                        </p:tgtEl>
                                      </p:cBhvr>
                                    </p:animEffect>
                                  </p:childTnLst>
                                </p:cTn>
                              </p:par>
                              <p:par>
                                <p:cTn id="13" presetID="9"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par>
                                <p:cTn id="16" presetID="9"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dissolv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p:bldP spid="33799"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600200"/>
            <a:ext cx="6172200"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4" name="Rectangle 3"/>
          <p:cNvSpPr>
            <a:spLocks noGrp="1" noChangeArrowheads="1"/>
          </p:cNvSpPr>
          <p:nvPr>
            <p:ph type="title"/>
          </p:nvPr>
        </p:nvSpPr>
        <p:spPr>
          <a:xfrm>
            <a:off x="457200" y="274638"/>
            <a:ext cx="8229600" cy="715962"/>
          </a:xfrm>
        </p:spPr>
        <p:txBody>
          <a:bodyPr/>
          <a:lstStyle/>
          <a:p>
            <a:r>
              <a:rPr lang="ja-JP" altLang="en-US" sz="3600" smtClean="0"/>
              <a:t>プレゼンテーションの資料作りのポイント</a:t>
            </a:r>
          </a:p>
        </p:txBody>
      </p:sp>
      <p:sp>
        <p:nvSpPr>
          <p:cNvPr id="271364" name="AutoShape 4"/>
          <p:cNvSpPr>
            <a:spLocks noChangeArrowheads="1"/>
          </p:cNvSpPr>
          <p:nvPr/>
        </p:nvSpPr>
        <p:spPr bwMode="auto">
          <a:xfrm>
            <a:off x="3276600" y="1143000"/>
            <a:ext cx="4876800" cy="533400"/>
          </a:xfrm>
          <a:prstGeom prst="wedgeRectCallout">
            <a:avLst>
              <a:gd name="adj1" fmla="val -1375"/>
              <a:gd name="adj2" fmla="val 100926"/>
            </a:avLst>
          </a:prstGeom>
          <a:solidFill>
            <a:srgbClr val="FFFF00"/>
          </a:solidFill>
          <a:ln w="9525">
            <a:solidFill>
              <a:srgbClr val="000000"/>
            </a:solidFill>
            <a:miter lim="800000"/>
            <a:headEnd/>
            <a:tailEnd/>
          </a:ln>
        </p:spPr>
        <p:txBody>
          <a:bodyPr lIns="74295" tIns="8890" rIns="74295" bIns="8890" anchor="ctr" anchorCtr="1"/>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just"/>
            <a:r>
              <a:rPr lang="ja-JP" altLang="en-US" sz="2000" dirty="0" smtClean="0"/>
              <a:t>見やすい文字の大きさ，配色，レイアウトに</a:t>
            </a:r>
            <a:endParaRPr lang="ja-JP" altLang="en-US" sz="2000" dirty="0"/>
          </a:p>
        </p:txBody>
      </p:sp>
      <p:sp>
        <p:nvSpPr>
          <p:cNvPr id="271365" name="AutoShape 5"/>
          <p:cNvSpPr>
            <a:spLocks noChangeArrowheads="1"/>
          </p:cNvSpPr>
          <p:nvPr/>
        </p:nvSpPr>
        <p:spPr bwMode="auto">
          <a:xfrm>
            <a:off x="3657600" y="6019800"/>
            <a:ext cx="5257800" cy="685800"/>
          </a:xfrm>
          <a:prstGeom prst="wedgeRectCallout">
            <a:avLst>
              <a:gd name="adj1" fmla="val -5084"/>
              <a:gd name="adj2" fmla="val -122513"/>
            </a:avLst>
          </a:prstGeom>
          <a:solidFill>
            <a:srgbClr val="FFFF00"/>
          </a:solidFill>
          <a:ln w="9525">
            <a:solidFill>
              <a:srgbClr val="000000"/>
            </a:solidFill>
            <a:miter lim="800000"/>
            <a:headEnd/>
            <a:tailEnd/>
          </a:ln>
        </p:spPr>
        <p:txBody>
          <a:bodyPr lIns="74295" tIns="8890" rIns="74295" bIns="8890" anchor="ctr" anchorCtr="1"/>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r>
              <a:rPr lang="ja-JP" altLang="en-US" sz="2000" dirty="0" smtClean="0">
                <a:latin typeface="ＭＳ Ｐゴシック" panose="020B0600070205080204" pitchFamily="50" charset="-128"/>
              </a:rPr>
              <a:t>写真，動画，グラフ，音声などをうまく組み合わせる写真やグラフは大きく表示</a:t>
            </a:r>
            <a:endParaRPr lang="ja-JP" altLang="en-US" sz="2000" dirty="0"/>
          </a:p>
        </p:txBody>
      </p:sp>
      <p:sp>
        <p:nvSpPr>
          <p:cNvPr id="271366" name="AutoShape 6"/>
          <p:cNvSpPr>
            <a:spLocks noChangeArrowheads="1"/>
          </p:cNvSpPr>
          <p:nvPr/>
        </p:nvSpPr>
        <p:spPr bwMode="auto">
          <a:xfrm>
            <a:off x="32861" y="5562600"/>
            <a:ext cx="3429000" cy="447675"/>
          </a:xfrm>
          <a:prstGeom prst="wedgeRectCallout">
            <a:avLst>
              <a:gd name="adj1" fmla="val 49078"/>
              <a:gd name="adj2" fmla="val -133108"/>
            </a:avLst>
          </a:prstGeom>
          <a:solidFill>
            <a:srgbClr val="FFFF00"/>
          </a:solidFill>
          <a:ln w="9525">
            <a:solidFill>
              <a:srgbClr val="000000"/>
            </a:solidFill>
            <a:miter lim="800000"/>
            <a:headEnd/>
            <a:tailEnd/>
          </a:ln>
        </p:spPr>
        <p:txBody>
          <a:bodyPr lIns="74295" tIns="8890" rIns="74295" bIns="8890" anchor="ctr" anchorCtr="1"/>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just"/>
            <a:r>
              <a:rPr lang="ja-JP" altLang="en-US" sz="2000" dirty="0" smtClean="0">
                <a:latin typeface="ＭＳ Ｐゴシック" panose="020B0600070205080204" pitchFamily="50" charset="-128"/>
              </a:rPr>
              <a:t>キーワードやキーセンテンスを</a:t>
            </a:r>
            <a:endParaRPr lang="ja-JP" altLang="en-US" sz="2000" dirty="0"/>
          </a:p>
        </p:txBody>
      </p:sp>
      <p:sp>
        <p:nvSpPr>
          <p:cNvPr id="271367" name="AutoShape 7"/>
          <p:cNvSpPr>
            <a:spLocks noChangeArrowheads="1"/>
          </p:cNvSpPr>
          <p:nvPr/>
        </p:nvSpPr>
        <p:spPr bwMode="auto">
          <a:xfrm>
            <a:off x="28266" y="3505200"/>
            <a:ext cx="2514600" cy="633413"/>
          </a:xfrm>
          <a:prstGeom prst="wedgeRectCallout">
            <a:avLst>
              <a:gd name="adj1" fmla="val 81578"/>
              <a:gd name="adj2" fmla="val -18047"/>
            </a:avLst>
          </a:prstGeom>
          <a:solidFill>
            <a:srgbClr val="FFFF00"/>
          </a:solidFill>
          <a:ln w="9525">
            <a:solidFill>
              <a:srgbClr val="000000"/>
            </a:solidFill>
            <a:miter lim="800000"/>
            <a:headEnd/>
            <a:tailEnd/>
          </a:ln>
        </p:spPr>
        <p:txBody>
          <a:bodyPr lIns="74295" tIns="8890" rIns="74295" bIns="8890"/>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just"/>
            <a:r>
              <a:rPr lang="ja-JP" altLang="en-US" sz="2000" dirty="0">
                <a:latin typeface="ＭＳ Ｐゴシック" panose="020B0600070205080204" pitchFamily="50" charset="-128"/>
              </a:rPr>
              <a:t>図形やイラストを使ってわかりやすく</a:t>
            </a:r>
            <a:endParaRPr lang="ja-JP" altLang="en-US" sz="2000" dirty="0"/>
          </a:p>
        </p:txBody>
      </p:sp>
      <p:sp>
        <p:nvSpPr>
          <p:cNvPr id="8" name="Text Box 4"/>
          <p:cNvSpPr txBox="1">
            <a:spLocks noChangeArrowheads="1"/>
          </p:cNvSpPr>
          <p:nvPr/>
        </p:nvSpPr>
        <p:spPr bwMode="auto">
          <a:xfrm>
            <a:off x="7467600" y="0"/>
            <a:ext cx="1676400" cy="396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r">
              <a:spcBef>
                <a:spcPct val="50000"/>
              </a:spcBef>
            </a:pPr>
            <a:r>
              <a:rPr lang="ja-JP" altLang="en-US" sz="2000" dirty="0"/>
              <a:t>テキスト</a:t>
            </a:r>
            <a:r>
              <a:rPr lang="ja-JP" altLang="en-US" sz="2000" dirty="0" smtClean="0"/>
              <a:t>Ｐ８５</a:t>
            </a:r>
            <a:endParaRPr lang="ja-JP" altLang="en-US" sz="2000" dirty="0"/>
          </a:p>
        </p:txBody>
      </p:sp>
      <p:sp>
        <p:nvSpPr>
          <p:cNvPr id="3" name="スライド番号プレースホルダー 2"/>
          <p:cNvSpPr>
            <a:spLocks noGrp="1"/>
          </p:cNvSpPr>
          <p:nvPr>
            <p:ph type="sldNum" sz="quarter" idx="12"/>
          </p:nvPr>
        </p:nvSpPr>
        <p:spPr/>
        <p:txBody>
          <a:bodyPr/>
          <a:lstStyle/>
          <a:p>
            <a:fld id="{FAA881AD-8AA0-46FF-B8E3-60C24F06225E}" type="slidenum">
              <a:rPr lang="en-US" altLang="ja-JP" smtClean="0"/>
              <a:pPr/>
              <a:t>14</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71366"/>
                                        </p:tgtEl>
                                        <p:attrNameLst>
                                          <p:attrName>style.visibility</p:attrName>
                                        </p:attrNameLst>
                                      </p:cBhvr>
                                      <p:to>
                                        <p:strVal val="visible"/>
                                      </p:to>
                                    </p:set>
                                    <p:anim calcmode="lin" valueType="num">
                                      <p:cBhvr>
                                        <p:cTn id="7" dur="500" fill="hold"/>
                                        <p:tgtEl>
                                          <p:spTgt spid="271366"/>
                                        </p:tgtEl>
                                        <p:attrNameLst>
                                          <p:attrName>ppt_w</p:attrName>
                                        </p:attrNameLst>
                                      </p:cBhvr>
                                      <p:tavLst>
                                        <p:tav tm="0">
                                          <p:val>
                                            <p:fltVal val="0"/>
                                          </p:val>
                                        </p:tav>
                                        <p:tav tm="100000">
                                          <p:val>
                                            <p:strVal val="#ppt_w"/>
                                          </p:val>
                                        </p:tav>
                                      </p:tavLst>
                                    </p:anim>
                                    <p:anim calcmode="lin" valueType="num">
                                      <p:cBhvr>
                                        <p:cTn id="8" dur="500" fill="hold"/>
                                        <p:tgtEl>
                                          <p:spTgt spid="271366"/>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271367"/>
                                        </p:tgtEl>
                                        <p:attrNameLst>
                                          <p:attrName>style.visibility</p:attrName>
                                        </p:attrNameLst>
                                      </p:cBhvr>
                                      <p:to>
                                        <p:strVal val="visible"/>
                                      </p:to>
                                    </p:set>
                                    <p:anim calcmode="lin" valueType="num">
                                      <p:cBhvr>
                                        <p:cTn id="13" dur="500" fill="hold"/>
                                        <p:tgtEl>
                                          <p:spTgt spid="271367"/>
                                        </p:tgtEl>
                                        <p:attrNameLst>
                                          <p:attrName>ppt_w</p:attrName>
                                        </p:attrNameLst>
                                      </p:cBhvr>
                                      <p:tavLst>
                                        <p:tav tm="0">
                                          <p:val>
                                            <p:fltVal val="0"/>
                                          </p:val>
                                        </p:tav>
                                        <p:tav tm="100000">
                                          <p:val>
                                            <p:strVal val="#ppt_w"/>
                                          </p:val>
                                        </p:tav>
                                      </p:tavLst>
                                    </p:anim>
                                    <p:anim calcmode="lin" valueType="num">
                                      <p:cBhvr>
                                        <p:cTn id="14" dur="500" fill="hold"/>
                                        <p:tgtEl>
                                          <p:spTgt spid="271367"/>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271364"/>
                                        </p:tgtEl>
                                        <p:attrNameLst>
                                          <p:attrName>style.visibility</p:attrName>
                                        </p:attrNameLst>
                                      </p:cBhvr>
                                      <p:to>
                                        <p:strVal val="visible"/>
                                      </p:to>
                                    </p:set>
                                    <p:anim calcmode="lin" valueType="num">
                                      <p:cBhvr>
                                        <p:cTn id="19" dur="500" fill="hold"/>
                                        <p:tgtEl>
                                          <p:spTgt spid="271364"/>
                                        </p:tgtEl>
                                        <p:attrNameLst>
                                          <p:attrName>ppt_w</p:attrName>
                                        </p:attrNameLst>
                                      </p:cBhvr>
                                      <p:tavLst>
                                        <p:tav tm="0">
                                          <p:val>
                                            <p:fltVal val="0"/>
                                          </p:val>
                                        </p:tav>
                                        <p:tav tm="100000">
                                          <p:val>
                                            <p:strVal val="#ppt_w"/>
                                          </p:val>
                                        </p:tav>
                                      </p:tavLst>
                                    </p:anim>
                                    <p:anim calcmode="lin" valueType="num">
                                      <p:cBhvr>
                                        <p:cTn id="20" dur="500" fill="hold"/>
                                        <p:tgtEl>
                                          <p:spTgt spid="271364"/>
                                        </p:tgtEl>
                                        <p:attrNameLst>
                                          <p:attrName>ppt_h</p:attrName>
                                        </p:attrNameLst>
                                      </p:cBhvr>
                                      <p:tavLst>
                                        <p:tav tm="0">
                                          <p:val>
                                            <p:strVal val="#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271365"/>
                                        </p:tgtEl>
                                        <p:attrNameLst>
                                          <p:attrName>style.visibility</p:attrName>
                                        </p:attrNameLst>
                                      </p:cBhvr>
                                      <p:to>
                                        <p:strVal val="visible"/>
                                      </p:to>
                                    </p:set>
                                    <p:anim calcmode="lin" valueType="num">
                                      <p:cBhvr>
                                        <p:cTn id="25" dur="500" fill="hold"/>
                                        <p:tgtEl>
                                          <p:spTgt spid="271365"/>
                                        </p:tgtEl>
                                        <p:attrNameLst>
                                          <p:attrName>ppt_w</p:attrName>
                                        </p:attrNameLst>
                                      </p:cBhvr>
                                      <p:tavLst>
                                        <p:tav tm="0">
                                          <p:val>
                                            <p:fltVal val="0"/>
                                          </p:val>
                                        </p:tav>
                                        <p:tav tm="100000">
                                          <p:val>
                                            <p:strVal val="#ppt_w"/>
                                          </p:val>
                                        </p:tav>
                                      </p:tavLst>
                                    </p:anim>
                                    <p:anim calcmode="lin" valueType="num">
                                      <p:cBhvr>
                                        <p:cTn id="26" dur="500" fill="hold"/>
                                        <p:tgtEl>
                                          <p:spTgt spid="27136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4" grpId="0" animBg="1"/>
      <p:bldP spid="271365" grpId="0" animBg="1"/>
      <p:bldP spid="271366" grpId="0" animBg="1"/>
      <p:bldP spid="27136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457200" y="1371600"/>
            <a:ext cx="8305800" cy="3886200"/>
          </a:xfrm>
        </p:spPr>
        <p:txBody>
          <a:bodyPr/>
          <a:lstStyle/>
          <a:p>
            <a:pPr algn="l"/>
            <a:r>
              <a:rPr lang="ja-JP" altLang="en-US" sz="3200" dirty="0" smtClean="0"/>
              <a:t>演習１で作ったプレゼン資料を修正します。</a:t>
            </a:r>
            <a:r>
              <a:rPr lang="en-US" altLang="ja-JP" sz="3200" dirty="0" smtClean="0"/>
              <a:t/>
            </a:r>
            <a:br>
              <a:rPr lang="en-US" altLang="ja-JP" sz="3200" dirty="0" smtClean="0"/>
            </a:br>
            <a:r>
              <a:rPr lang="ja-JP" altLang="en-US" sz="3200" dirty="0" smtClean="0"/>
              <a:t>今お話した「指導</a:t>
            </a:r>
            <a:r>
              <a:rPr lang="ja-JP" altLang="en-US" sz="3200" dirty="0"/>
              <a:t>の</a:t>
            </a:r>
            <a:r>
              <a:rPr lang="ja-JP" altLang="en-US" sz="3200" dirty="0" smtClean="0"/>
              <a:t>ポイント」を意識して修正してください。</a:t>
            </a:r>
            <a:r>
              <a:rPr lang="en-US" altLang="ja-JP" sz="3200" dirty="0" smtClean="0"/>
              <a:t/>
            </a:r>
            <a:br>
              <a:rPr lang="en-US" altLang="ja-JP" sz="3200" dirty="0" smtClean="0"/>
            </a:br>
            <a:r>
              <a:rPr lang="en-US" altLang="ja-JP" sz="3200" dirty="0"/>
              <a:t/>
            </a:r>
            <a:br>
              <a:rPr lang="en-US" altLang="ja-JP" sz="3200" dirty="0"/>
            </a:br>
            <a:endParaRPr lang="ja-JP" altLang="en-US" sz="3200" dirty="0" smtClean="0"/>
          </a:p>
        </p:txBody>
      </p:sp>
      <p:sp>
        <p:nvSpPr>
          <p:cNvPr id="2" name="正方形/長方形 1"/>
          <p:cNvSpPr/>
          <p:nvPr/>
        </p:nvSpPr>
        <p:spPr>
          <a:xfrm>
            <a:off x="3428999" y="486689"/>
            <a:ext cx="1489075" cy="584776"/>
          </a:xfrm>
          <a:prstGeom prst="rect">
            <a:avLst/>
          </a:prstGeom>
        </p:spPr>
        <p:txBody>
          <a:bodyPr wrap="square">
            <a:spAutoFit/>
          </a:bodyPr>
          <a:lstStyle/>
          <a:p>
            <a:pPr algn="ctr"/>
            <a:r>
              <a:rPr lang="ja-JP" altLang="en-US" sz="3200" kern="0" dirty="0" smtClean="0">
                <a:solidFill>
                  <a:srgbClr val="000000"/>
                </a:solidFill>
                <a:latin typeface="Arial"/>
                <a:ea typeface="ＭＳ Ｐゴシック"/>
                <a:cs typeface="ＭＳ Ｐゴシック" charset="0"/>
              </a:rPr>
              <a:t>演習２</a:t>
            </a:r>
            <a:endParaRPr lang="ja-JP" altLang="en-US" dirty="0"/>
          </a:p>
        </p:txBody>
      </p:sp>
      <p:sp>
        <p:nvSpPr>
          <p:cNvPr id="4" name="スライド番号プレースホルダー 3"/>
          <p:cNvSpPr>
            <a:spLocks noGrp="1"/>
          </p:cNvSpPr>
          <p:nvPr>
            <p:ph type="sldNum" sz="quarter" idx="12"/>
          </p:nvPr>
        </p:nvSpPr>
        <p:spPr/>
        <p:txBody>
          <a:bodyPr/>
          <a:lstStyle/>
          <a:p>
            <a:fld id="{FAA881AD-8AA0-46FF-B8E3-60C24F06225E}" type="slidenum">
              <a:rPr lang="en-US" altLang="ja-JP" smtClean="0"/>
              <a:pPr/>
              <a:t>15</a:t>
            </a:fld>
            <a:endParaRPr lang="en-US" altLang="ja-JP"/>
          </a:p>
        </p:txBody>
      </p:sp>
    </p:spTree>
    <p:extLst>
      <p:ext uri="{BB962C8B-B14F-4D97-AF65-F5344CB8AC3E}">
        <p14:creationId xmlns:p14="http://schemas.microsoft.com/office/powerpoint/2010/main" val="4221559196"/>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685800" y="787400"/>
            <a:ext cx="6108700" cy="6070600"/>
          </a:xfrm>
          <a:prstGeom prst="rect">
            <a:avLst/>
          </a:prstGeom>
        </p:spPr>
      </p:pic>
      <p:sp>
        <p:nvSpPr>
          <p:cNvPr id="27650" name="Rectangle 3"/>
          <p:cNvSpPr>
            <a:spLocks noGrp="1" noChangeArrowheads="1"/>
          </p:cNvSpPr>
          <p:nvPr>
            <p:ph type="title"/>
          </p:nvPr>
        </p:nvSpPr>
        <p:spPr>
          <a:xfrm>
            <a:off x="457200" y="36046"/>
            <a:ext cx="7543800" cy="838200"/>
          </a:xfrm>
        </p:spPr>
        <p:txBody>
          <a:bodyPr/>
          <a:lstStyle/>
          <a:p>
            <a:r>
              <a:rPr lang="ja-JP" altLang="en-US" sz="3200" dirty="0" smtClean="0"/>
              <a:t>聞き手に伝わる話し方の指導のポイント</a:t>
            </a:r>
          </a:p>
        </p:txBody>
      </p:sp>
      <p:sp>
        <p:nvSpPr>
          <p:cNvPr id="270340" name="AutoShape 4"/>
          <p:cNvSpPr>
            <a:spLocks noChangeArrowheads="1"/>
          </p:cNvSpPr>
          <p:nvPr/>
        </p:nvSpPr>
        <p:spPr bwMode="auto">
          <a:xfrm>
            <a:off x="6096000" y="1143000"/>
            <a:ext cx="2667000" cy="1295400"/>
          </a:xfrm>
          <a:prstGeom prst="wedgeRectCallout">
            <a:avLst>
              <a:gd name="adj1" fmla="val -69811"/>
              <a:gd name="adj2" fmla="val 40718"/>
            </a:avLst>
          </a:prstGeom>
          <a:solidFill>
            <a:srgbClr val="FFFFFF"/>
          </a:solidFill>
          <a:ln w="9525">
            <a:solidFill>
              <a:srgbClr val="000000"/>
            </a:solidFill>
            <a:miter lim="800000"/>
            <a:headEnd/>
            <a:tailEnd/>
          </a:ln>
        </p:spPr>
        <p:txBody>
          <a:bodyPr lIns="74295" tIns="8890" rIns="74295" bIns="8890"/>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r>
              <a:rPr lang="ja-JP" altLang="en-US" sz="2000" dirty="0" smtClean="0"/>
              <a:t>つなぎ言葉「はじめに」「次に」，指示語「これは」「それは」を適切に使う</a:t>
            </a:r>
            <a:endParaRPr lang="ja-JP" altLang="en-US" sz="2000" dirty="0"/>
          </a:p>
        </p:txBody>
      </p:sp>
      <p:sp>
        <p:nvSpPr>
          <p:cNvPr id="270341" name="AutoShape 5"/>
          <p:cNvSpPr>
            <a:spLocks noChangeArrowheads="1"/>
          </p:cNvSpPr>
          <p:nvPr/>
        </p:nvSpPr>
        <p:spPr bwMode="auto">
          <a:xfrm>
            <a:off x="6336679" y="4495800"/>
            <a:ext cx="2807321" cy="1143000"/>
          </a:xfrm>
          <a:prstGeom prst="wedgeRectCallout">
            <a:avLst>
              <a:gd name="adj1" fmla="val -83332"/>
              <a:gd name="adj2" fmla="val -131379"/>
            </a:avLst>
          </a:prstGeom>
          <a:solidFill>
            <a:srgbClr val="FFFFFF"/>
          </a:solidFill>
          <a:ln w="9525">
            <a:solidFill>
              <a:srgbClr val="000000"/>
            </a:solidFill>
            <a:miter lim="800000"/>
            <a:headEnd/>
            <a:tailEnd/>
          </a:ln>
        </p:spPr>
        <p:txBody>
          <a:bodyPr lIns="74295" tIns="8890" rIns="74295" bIns="8890"/>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just"/>
            <a:r>
              <a:rPr lang="ja-JP" altLang="en-US" sz="2000" dirty="0" smtClean="0">
                <a:latin typeface="ＭＳ Ｐゴシック" panose="020B0600070205080204" pitchFamily="50" charset="-128"/>
              </a:rPr>
              <a:t>聞き手</a:t>
            </a:r>
            <a:r>
              <a:rPr lang="ja-JP" altLang="en-US" sz="2000" dirty="0">
                <a:latin typeface="ＭＳ Ｐゴシック" panose="020B0600070205080204" pitchFamily="50" charset="-128"/>
              </a:rPr>
              <a:t>を意識</a:t>
            </a:r>
            <a:r>
              <a:rPr lang="ja-JP" altLang="en-US" sz="2000" dirty="0" smtClean="0">
                <a:latin typeface="ＭＳ Ｐゴシック" panose="020B0600070205080204" pitchFamily="50" charset="-128"/>
              </a:rPr>
              <a:t>して</a:t>
            </a:r>
            <a:endParaRPr lang="en-US" altLang="ja-JP" sz="2000" dirty="0" smtClean="0">
              <a:latin typeface="ＭＳ Ｐゴシック" panose="020B0600070205080204" pitchFamily="50" charset="-128"/>
            </a:endParaRPr>
          </a:p>
          <a:p>
            <a:pPr algn="just"/>
            <a:r>
              <a:rPr lang="ja-JP" altLang="en-US" sz="2000" dirty="0" smtClean="0">
                <a:latin typeface="ＭＳ Ｐゴシック" panose="020B0600070205080204" pitchFamily="50" charset="-128"/>
              </a:rPr>
              <a:t>聞き手に意見を求めたり，問いかけをしたりする</a:t>
            </a:r>
            <a:endParaRPr lang="ja-JP" altLang="en-US" sz="2000" dirty="0"/>
          </a:p>
        </p:txBody>
      </p:sp>
      <p:sp>
        <p:nvSpPr>
          <p:cNvPr id="270342" name="AutoShape 6"/>
          <p:cNvSpPr>
            <a:spLocks noChangeArrowheads="1"/>
          </p:cNvSpPr>
          <p:nvPr/>
        </p:nvSpPr>
        <p:spPr bwMode="auto">
          <a:xfrm>
            <a:off x="0" y="914400"/>
            <a:ext cx="2286000" cy="762000"/>
          </a:xfrm>
          <a:prstGeom prst="wedgeRectCallout">
            <a:avLst>
              <a:gd name="adj1" fmla="val 136416"/>
              <a:gd name="adj2" fmla="val 99497"/>
            </a:avLst>
          </a:prstGeom>
          <a:solidFill>
            <a:srgbClr val="FFFFFF"/>
          </a:solidFill>
          <a:ln w="9525">
            <a:solidFill>
              <a:srgbClr val="000000"/>
            </a:solidFill>
            <a:miter lim="800000"/>
            <a:headEnd/>
            <a:tailEnd/>
          </a:ln>
        </p:spPr>
        <p:txBody>
          <a:bodyPr lIns="74295" tIns="8890" rIns="74295" bIns="8890"/>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just"/>
            <a:r>
              <a:rPr lang="ja-JP" altLang="en-US" sz="2000" dirty="0">
                <a:latin typeface="ＭＳ Ｐゴシック" panose="020B0600070205080204" pitchFamily="50" charset="-128"/>
              </a:rPr>
              <a:t>資料</a:t>
            </a:r>
            <a:r>
              <a:rPr lang="ja-JP" altLang="en-US" sz="2000" dirty="0" smtClean="0">
                <a:latin typeface="ＭＳ Ｐゴシック" panose="020B0600070205080204" pitchFamily="50" charset="-128"/>
              </a:rPr>
              <a:t>を指や指示棒で指し示す</a:t>
            </a:r>
            <a:endParaRPr lang="ja-JP" altLang="en-US" sz="2000" dirty="0"/>
          </a:p>
        </p:txBody>
      </p:sp>
      <p:sp>
        <p:nvSpPr>
          <p:cNvPr id="270343" name="AutoShape 7"/>
          <p:cNvSpPr>
            <a:spLocks noChangeArrowheads="1"/>
          </p:cNvSpPr>
          <p:nvPr/>
        </p:nvSpPr>
        <p:spPr bwMode="auto">
          <a:xfrm>
            <a:off x="6172200" y="3048000"/>
            <a:ext cx="2971800" cy="685800"/>
          </a:xfrm>
          <a:prstGeom prst="wedgeRectCallout">
            <a:avLst>
              <a:gd name="adj1" fmla="val -78120"/>
              <a:gd name="adj2" fmla="val -69034"/>
            </a:avLst>
          </a:prstGeom>
          <a:solidFill>
            <a:srgbClr val="FFFFFF"/>
          </a:solidFill>
          <a:ln w="9525">
            <a:solidFill>
              <a:srgbClr val="000000"/>
            </a:solidFill>
            <a:miter lim="800000"/>
            <a:headEnd/>
            <a:tailEnd/>
          </a:ln>
        </p:spPr>
        <p:txBody>
          <a:bodyPr lIns="74295" tIns="8890" rIns="74295" bIns="8890"/>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just"/>
            <a:r>
              <a:rPr lang="ja-JP" altLang="en-US" sz="2000" dirty="0">
                <a:latin typeface="ＭＳ Ｐゴシック" panose="020B0600070205080204" pitchFamily="50" charset="-128"/>
              </a:rPr>
              <a:t>原稿</a:t>
            </a:r>
            <a:r>
              <a:rPr lang="ja-JP" altLang="en-US" sz="2000" dirty="0" smtClean="0">
                <a:latin typeface="ＭＳ Ｐゴシック" panose="020B0600070205080204" pitchFamily="50" charset="-128"/>
              </a:rPr>
              <a:t>を見ずにキーワードをもとに語りかけるように</a:t>
            </a:r>
            <a:endParaRPr lang="ja-JP" altLang="en-US" sz="2000" dirty="0"/>
          </a:p>
        </p:txBody>
      </p:sp>
      <p:sp>
        <p:nvSpPr>
          <p:cNvPr id="9" name="AutoShape 6"/>
          <p:cNvSpPr>
            <a:spLocks noChangeArrowheads="1"/>
          </p:cNvSpPr>
          <p:nvPr/>
        </p:nvSpPr>
        <p:spPr bwMode="auto">
          <a:xfrm>
            <a:off x="228600" y="4114800"/>
            <a:ext cx="2667001" cy="457200"/>
          </a:xfrm>
          <a:prstGeom prst="wedgeRectCallout">
            <a:avLst>
              <a:gd name="adj1" fmla="val 110833"/>
              <a:gd name="adj2" fmla="val 52894"/>
            </a:avLst>
          </a:prstGeom>
          <a:solidFill>
            <a:srgbClr val="FFFFFF"/>
          </a:solidFill>
          <a:ln w="9525">
            <a:solidFill>
              <a:srgbClr val="000000"/>
            </a:solidFill>
            <a:miter lim="800000"/>
            <a:headEnd/>
            <a:tailEnd/>
          </a:ln>
        </p:spPr>
        <p:txBody>
          <a:bodyPr lIns="74295" tIns="8890" rIns="74295" bIns="8890"/>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just"/>
            <a:r>
              <a:rPr lang="ja-JP" altLang="en-US" sz="2000" dirty="0" smtClean="0"/>
              <a:t>身振り手振りを入れて</a:t>
            </a:r>
            <a:endParaRPr lang="ja-JP" altLang="en-US" sz="2000" dirty="0"/>
          </a:p>
        </p:txBody>
      </p:sp>
      <p:sp>
        <p:nvSpPr>
          <p:cNvPr id="10" name="Text Box 4"/>
          <p:cNvSpPr txBox="1">
            <a:spLocks noChangeArrowheads="1"/>
          </p:cNvSpPr>
          <p:nvPr/>
        </p:nvSpPr>
        <p:spPr bwMode="auto">
          <a:xfrm>
            <a:off x="7467600" y="0"/>
            <a:ext cx="1676400" cy="396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r">
              <a:spcBef>
                <a:spcPct val="50000"/>
              </a:spcBef>
            </a:pPr>
            <a:r>
              <a:rPr lang="ja-JP" altLang="en-US" sz="2000" dirty="0"/>
              <a:t>テキスト</a:t>
            </a:r>
            <a:r>
              <a:rPr lang="ja-JP" altLang="en-US" sz="2000" dirty="0" smtClean="0"/>
              <a:t>Ｐ８６</a:t>
            </a:r>
            <a:endParaRPr lang="ja-JP" altLang="en-US" sz="2000" dirty="0"/>
          </a:p>
        </p:txBody>
      </p:sp>
      <p:sp>
        <p:nvSpPr>
          <p:cNvPr id="4" name="スライド番号プレースホルダー 3"/>
          <p:cNvSpPr>
            <a:spLocks noGrp="1"/>
          </p:cNvSpPr>
          <p:nvPr>
            <p:ph type="sldNum" sz="quarter" idx="12"/>
          </p:nvPr>
        </p:nvSpPr>
        <p:spPr/>
        <p:txBody>
          <a:bodyPr/>
          <a:lstStyle/>
          <a:p>
            <a:fld id="{FAA881AD-8AA0-46FF-B8E3-60C24F06225E}" type="slidenum">
              <a:rPr lang="en-US" altLang="ja-JP" smtClean="0"/>
              <a:pPr/>
              <a:t>16</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270340"/>
                                        </p:tgtEl>
                                        <p:attrNameLst>
                                          <p:attrName>style.visibility</p:attrName>
                                        </p:attrNameLst>
                                      </p:cBhvr>
                                      <p:to>
                                        <p:strVal val="visible"/>
                                      </p:to>
                                    </p:set>
                                    <p:animEffect transition="in" filter="strips(downRight)">
                                      <p:cBhvr>
                                        <p:cTn id="7" dur="500"/>
                                        <p:tgtEl>
                                          <p:spTgt spid="2703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270341"/>
                                        </p:tgtEl>
                                        <p:attrNameLst>
                                          <p:attrName>style.visibility</p:attrName>
                                        </p:attrNameLst>
                                      </p:cBhvr>
                                      <p:to>
                                        <p:strVal val="visible"/>
                                      </p:to>
                                    </p:set>
                                    <p:animEffect transition="in" filter="strips(downRight)">
                                      <p:cBhvr>
                                        <p:cTn id="12" dur="500"/>
                                        <p:tgtEl>
                                          <p:spTgt spid="27034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270343"/>
                                        </p:tgtEl>
                                        <p:attrNameLst>
                                          <p:attrName>style.visibility</p:attrName>
                                        </p:attrNameLst>
                                      </p:cBhvr>
                                      <p:to>
                                        <p:strVal val="visible"/>
                                      </p:to>
                                    </p:set>
                                    <p:animEffect transition="in" filter="strips(downRight)">
                                      <p:cBhvr>
                                        <p:cTn id="17" dur="500"/>
                                        <p:tgtEl>
                                          <p:spTgt spid="27034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270342"/>
                                        </p:tgtEl>
                                        <p:attrNameLst>
                                          <p:attrName>style.visibility</p:attrName>
                                        </p:attrNameLst>
                                      </p:cBhvr>
                                      <p:to>
                                        <p:strVal val="visible"/>
                                      </p:to>
                                    </p:set>
                                    <p:animEffect transition="in" filter="strips(downRight)">
                                      <p:cBhvr>
                                        <p:cTn id="22" dur="500"/>
                                        <p:tgtEl>
                                          <p:spTgt spid="270342"/>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6"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trips(downRigh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40" grpId="0" animBg="1"/>
      <p:bldP spid="270341" grpId="0" animBg="1"/>
      <p:bldP spid="270342" grpId="0" animBg="1"/>
      <p:bldP spid="270343"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457200" y="274638"/>
            <a:ext cx="8229600" cy="563562"/>
          </a:xfrm>
        </p:spPr>
        <p:txBody>
          <a:bodyPr/>
          <a:lstStyle/>
          <a:p>
            <a:r>
              <a:rPr lang="ja-JP" altLang="en-US" sz="3600" smtClean="0"/>
              <a:t>発表時の操作のコツ</a:t>
            </a:r>
          </a:p>
        </p:txBody>
      </p:sp>
      <p:sp>
        <p:nvSpPr>
          <p:cNvPr id="38915" name="Rectangle 3"/>
          <p:cNvSpPr>
            <a:spLocks noGrp="1" noChangeArrowheads="1"/>
          </p:cNvSpPr>
          <p:nvPr>
            <p:ph type="body" idx="1"/>
          </p:nvPr>
        </p:nvSpPr>
        <p:spPr>
          <a:xfrm>
            <a:off x="914400" y="1143000"/>
            <a:ext cx="6934200" cy="4953000"/>
          </a:xfrm>
          <a:solidFill>
            <a:srgbClr val="FFFF00">
              <a:alpha val="39999"/>
            </a:srgbClr>
          </a:solidFill>
        </p:spPr>
        <p:txBody>
          <a:bodyPr/>
          <a:lstStyle/>
          <a:p>
            <a:pPr>
              <a:lnSpc>
                <a:spcPct val="120000"/>
              </a:lnSpc>
              <a:spcBef>
                <a:spcPct val="40000"/>
              </a:spcBef>
              <a:buFontTx/>
              <a:buNone/>
            </a:pPr>
            <a:r>
              <a:rPr lang="ja-JP" altLang="en-US" sz="2400" dirty="0" smtClean="0"/>
              <a:t>　　（パワーポイントのスライドショー実行の例）</a:t>
            </a:r>
          </a:p>
          <a:p>
            <a:pPr>
              <a:lnSpc>
                <a:spcPct val="120000"/>
              </a:lnSpc>
              <a:spcBef>
                <a:spcPct val="40000"/>
              </a:spcBef>
              <a:buFontTx/>
              <a:buNone/>
            </a:pPr>
            <a:r>
              <a:rPr lang="en-US" altLang="ja-JP" sz="2400" dirty="0" smtClean="0">
                <a:solidFill>
                  <a:srgbClr val="FF0000"/>
                </a:solidFill>
              </a:rPr>
              <a:t>(1) </a:t>
            </a:r>
            <a:r>
              <a:rPr lang="ja-JP" altLang="en-US" sz="2400" dirty="0" smtClean="0">
                <a:solidFill>
                  <a:srgbClr val="FF0000"/>
                </a:solidFill>
              </a:rPr>
              <a:t>スタートは「</a:t>
            </a:r>
            <a:r>
              <a:rPr lang="en-US" altLang="ja-JP" sz="2400" dirty="0" smtClean="0">
                <a:solidFill>
                  <a:srgbClr val="FF0000"/>
                </a:solidFill>
              </a:rPr>
              <a:t>F5</a:t>
            </a:r>
            <a:r>
              <a:rPr lang="ja-JP" altLang="en-US" sz="2400" dirty="0" smtClean="0">
                <a:solidFill>
                  <a:srgbClr val="FF0000"/>
                </a:solidFill>
              </a:rPr>
              <a:t>」キーで。</a:t>
            </a:r>
          </a:p>
          <a:p>
            <a:pPr>
              <a:lnSpc>
                <a:spcPct val="120000"/>
              </a:lnSpc>
              <a:spcBef>
                <a:spcPct val="40000"/>
              </a:spcBef>
              <a:buFontTx/>
              <a:buNone/>
            </a:pPr>
            <a:r>
              <a:rPr lang="en-US" altLang="ja-JP" sz="2400" dirty="0" smtClean="0">
                <a:solidFill>
                  <a:srgbClr val="FF0000"/>
                </a:solidFill>
              </a:rPr>
              <a:t>(2) </a:t>
            </a:r>
            <a:r>
              <a:rPr lang="ja-JP" altLang="en-US" sz="2400" dirty="0" smtClean="0">
                <a:solidFill>
                  <a:srgbClr val="FF0000"/>
                </a:solidFill>
              </a:rPr>
              <a:t>途中からのスタートは，「</a:t>
            </a:r>
            <a:r>
              <a:rPr lang="en-US" altLang="ja-JP" sz="2400" dirty="0" smtClean="0">
                <a:solidFill>
                  <a:srgbClr val="FF0000"/>
                </a:solidFill>
              </a:rPr>
              <a:t>Shift</a:t>
            </a:r>
            <a:r>
              <a:rPr lang="ja-JP" altLang="en-US" sz="2400" dirty="0" smtClean="0">
                <a:solidFill>
                  <a:srgbClr val="FF0000"/>
                </a:solidFill>
              </a:rPr>
              <a:t>」＋「</a:t>
            </a:r>
            <a:r>
              <a:rPr lang="en-US" altLang="ja-JP" sz="2400" dirty="0" smtClean="0">
                <a:solidFill>
                  <a:srgbClr val="FF0000"/>
                </a:solidFill>
              </a:rPr>
              <a:t>F5</a:t>
            </a:r>
            <a:r>
              <a:rPr lang="ja-JP" altLang="en-US" sz="2400" dirty="0" smtClean="0">
                <a:solidFill>
                  <a:srgbClr val="FF0000"/>
                </a:solidFill>
              </a:rPr>
              <a:t>」</a:t>
            </a:r>
          </a:p>
          <a:p>
            <a:pPr>
              <a:lnSpc>
                <a:spcPct val="120000"/>
              </a:lnSpc>
              <a:spcBef>
                <a:spcPct val="40000"/>
              </a:spcBef>
              <a:buFontTx/>
              <a:buNone/>
            </a:pPr>
            <a:r>
              <a:rPr lang="en-US" altLang="ja-JP" sz="2400" dirty="0" smtClean="0">
                <a:solidFill>
                  <a:srgbClr val="FF0000"/>
                </a:solidFill>
              </a:rPr>
              <a:t>(3) </a:t>
            </a:r>
            <a:r>
              <a:rPr lang="ja-JP" altLang="en-US" sz="2400" dirty="0" smtClean="0">
                <a:solidFill>
                  <a:srgbClr val="FF0000"/>
                </a:solidFill>
              </a:rPr>
              <a:t>画面の送り戻しは矢印キーで。</a:t>
            </a:r>
          </a:p>
          <a:p>
            <a:pPr>
              <a:lnSpc>
                <a:spcPct val="120000"/>
              </a:lnSpc>
              <a:spcBef>
                <a:spcPct val="40000"/>
              </a:spcBef>
              <a:buFontTx/>
              <a:buNone/>
            </a:pPr>
            <a:r>
              <a:rPr lang="en-US" altLang="ja-JP" sz="2400" dirty="0" smtClean="0"/>
              <a:t>(4) </a:t>
            </a:r>
            <a:r>
              <a:rPr lang="ja-JP" altLang="en-US" sz="2400" dirty="0" smtClean="0"/>
              <a:t>画面を「</a:t>
            </a:r>
            <a:r>
              <a:rPr lang="en-US" altLang="ja-JP" sz="2400" dirty="0" smtClean="0"/>
              <a:t>B</a:t>
            </a:r>
            <a:r>
              <a:rPr lang="ja-JP" altLang="en-US" sz="2400" dirty="0" smtClean="0"/>
              <a:t>」キーで真っ黒に「</a:t>
            </a:r>
            <a:r>
              <a:rPr lang="en-US" altLang="ja-JP" sz="2400" dirty="0" smtClean="0"/>
              <a:t>W</a:t>
            </a:r>
            <a:r>
              <a:rPr lang="ja-JP" altLang="en-US" sz="2400" dirty="0" smtClean="0"/>
              <a:t>」キーで真っ白に。</a:t>
            </a:r>
          </a:p>
          <a:p>
            <a:pPr>
              <a:lnSpc>
                <a:spcPct val="120000"/>
              </a:lnSpc>
              <a:spcBef>
                <a:spcPct val="40000"/>
              </a:spcBef>
              <a:buFontTx/>
              <a:buNone/>
            </a:pPr>
            <a:r>
              <a:rPr lang="en-US" altLang="ja-JP" sz="2400" dirty="0" smtClean="0"/>
              <a:t>(5) </a:t>
            </a:r>
            <a:r>
              <a:rPr lang="ja-JP" altLang="en-US" sz="2400" dirty="0" smtClean="0"/>
              <a:t>複数のソフトの切り替えは「</a:t>
            </a:r>
            <a:r>
              <a:rPr lang="en-US" altLang="ja-JP" sz="2400" dirty="0" smtClean="0"/>
              <a:t>Alt</a:t>
            </a:r>
            <a:r>
              <a:rPr lang="ja-JP" altLang="en-US" sz="2400" dirty="0" smtClean="0"/>
              <a:t>」＋「</a:t>
            </a:r>
            <a:r>
              <a:rPr lang="en-US" altLang="ja-JP" sz="2400" dirty="0" smtClean="0"/>
              <a:t>Tab</a:t>
            </a:r>
            <a:r>
              <a:rPr lang="ja-JP" altLang="en-US" sz="2400" dirty="0" smtClean="0"/>
              <a:t>」キー</a:t>
            </a:r>
          </a:p>
          <a:p>
            <a:pPr>
              <a:lnSpc>
                <a:spcPct val="120000"/>
              </a:lnSpc>
              <a:spcBef>
                <a:spcPct val="40000"/>
              </a:spcBef>
              <a:buFontTx/>
              <a:buNone/>
            </a:pPr>
            <a:r>
              <a:rPr lang="en-US" altLang="ja-JP" sz="2400" dirty="0" smtClean="0"/>
              <a:t>(6) </a:t>
            </a:r>
            <a:r>
              <a:rPr lang="ja-JP" altLang="en-US" sz="2400" dirty="0" smtClean="0"/>
              <a:t>指定のスライドへのジャンプは，</a:t>
            </a:r>
            <a:br>
              <a:rPr lang="ja-JP" altLang="en-US" sz="2400" dirty="0" smtClean="0"/>
            </a:br>
            <a:r>
              <a:rPr lang="ja-JP" altLang="en-US" sz="2400" dirty="0" smtClean="0"/>
              <a:t>　　　　　　　　　　　数字入力＋「エンター」キー</a:t>
            </a:r>
          </a:p>
        </p:txBody>
      </p:sp>
      <p:sp>
        <p:nvSpPr>
          <p:cNvPr id="3" name="スライド番号プレースホルダー 2"/>
          <p:cNvSpPr>
            <a:spLocks noGrp="1"/>
          </p:cNvSpPr>
          <p:nvPr>
            <p:ph type="sldNum" sz="quarter" idx="12"/>
          </p:nvPr>
        </p:nvSpPr>
        <p:spPr/>
        <p:txBody>
          <a:bodyPr/>
          <a:lstStyle/>
          <a:p>
            <a:fld id="{1C4A1A9F-F95E-43C5-BFAE-F1195C656AF2}" type="slidenum">
              <a:rPr lang="en-US" altLang="ja-JP" smtClean="0"/>
              <a:pPr/>
              <a:t>17</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8915"/>
                                        </p:tgtEl>
                                        <p:attrNameLst>
                                          <p:attrName>style.visibility</p:attrName>
                                        </p:attrNameLst>
                                      </p:cBhvr>
                                      <p:to>
                                        <p:strVal val="visible"/>
                                      </p:to>
                                    </p:set>
                                    <p:anim calcmode="lin" valueType="num">
                                      <p:cBhvr>
                                        <p:cTn id="7" dur="500" fill="hold"/>
                                        <p:tgtEl>
                                          <p:spTgt spid="38915"/>
                                        </p:tgtEl>
                                        <p:attrNameLst>
                                          <p:attrName>ppt_w</p:attrName>
                                        </p:attrNameLst>
                                      </p:cBhvr>
                                      <p:tavLst>
                                        <p:tav tm="0">
                                          <p:val>
                                            <p:fltVal val="0"/>
                                          </p:val>
                                        </p:tav>
                                        <p:tav tm="100000">
                                          <p:val>
                                            <p:strVal val="#ppt_w"/>
                                          </p:val>
                                        </p:tav>
                                      </p:tavLst>
                                    </p:anim>
                                    <p:anim calcmode="lin" valueType="num">
                                      <p:cBhvr>
                                        <p:cTn id="8" dur="500" fill="hold"/>
                                        <p:tgtEl>
                                          <p:spTgt spid="38915"/>
                                        </p:tgtEl>
                                        <p:attrNameLst>
                                          <p:attrName>ppt_h</p:attrName>
                                        </p:attrNameLst>
                                      </p:cBhvr>
                                      <p:tavLst>
                                        <p:tav tm="0">
                                          <p:val>
                                            <p:fltVal val="0"/>
                                          </p:val>
                                        </p:tav>
                                        <p:tav tm="100000">
                                          <p:val>
                                            <p:strVal val="#ppt_h"/>
                                          </p:val>
                                        </p:tav>
                                      </p:tavLst>
                                    </p:anim>
                                    <p:animEffect transition="in" filter="fade">
                                      <p:cBhvr>
                                        <p:cTn id="9" dur="500"/>
                                        <p:tgtEl>
                                          <p:spTgt spid="389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457200" y="1371600"/>
            <a:ext cx="8305800" cy="3886200"/>
          </a:xfrm>
        </p:spPr>
        <p:txBody>
          <a:bodyPr/>
          <a:lstStyle/>
          <a:p>
            <a:pPr algn="l"/>
            <a:r>
              <a:rPr lang="ja-JP" altLang="en-US" sz="3200" dirty="0" smtClean="0"/>
              <a:t>相手を意識して自己紹介のプレゼンテーションをしてください。</a:t>
            </a:r>
            <a:r>
              <a:rPr lang="en-US" altLang="ja-JP" sz="3200" dirty="0" smtClean="0"/>
              <a:t/>
            </a:r>
            <a:br>
              <a:rPr lang="en-US" altLang="ja-JP" sz="3200" dirty="0" smtClean="0"/>
            </a:br>
            <a:r>
              <a:rPr lang="ja-JP" altLang="en-US" sz="3200" dirty="0" smtClean="0"/>
              <a:t>（ペアで）</a:t>
            </a:r>
            <a:r>
              <a:rPr lang="en-US" altLang="ja-JP" sz="3200" dirty="0" smtClean="0"/>
              <a:t/>
            </a:r>
            <a:br>
              <a:rPr lang="en-US" altLang="ja-JP" sz="3200" dirty="0" smtClean="0"/>
            </a:br>
            <a:r>
              <a:rPr lang="en-US" altLang="ja-JP" sz="3200" dirty="0" smtClean="0"/>
              <a:t/>
            </a:r>
            <a:br>
              <a:rPr lang="en-US" altLang="ja-JP" sz="3200" dirty="0" smtClean="0"/>
            </a:br>
            <a:r>
              <a:rPr lang="ja-JP" altLang="en-US" sz="3200" dirty="0" smtClean="0"/>
              <a:t>プレゼンテーションが終わったら，相互評価をしてください。</a:t>
            </a:r>
            <a:r>
              <a:rPr lang="en-US" altLang="ja-JP" sz="3200" dirty="0"/>
              <a:t/>
            </a:r>
            <a:br>
              <a:rPr lang="en-US" altLang="ja-JP" sz="3200" dirty="0"/>
            </a:br>
            <a:endParaRPr lang="ja-JP" altLang="en-US" sz="3200" dirty="0" smtClean="0"/>
          </a:p>
        </p:txBody>
      </p:sp>
      <p:sp>
        <p:nvSpPr>
          <p:cNvPr id="2" name="正方形/長方形 1"/>
          <p:cNvSpPr/>
          <p:nvPr/>
        </p:nvSpPr>
        <p:spPr>
          <a:xfrm>
            <a:off x="3428999" y="486689"/>
            <a:ext cx="1489075" cy="584776"/>
          </a:xfrm>
          <a:prstGeom prst="rect">
            <a:avLst/>
          </a:prstGeom>
        </p:spPr>
        <p:txBody>
          <a:bodyPr wrap="square">
            <a:spAutoFit/>
          </a:bodyPr>
          <a:lstStyle/>
          <a:p>
            <a:pPr algn="ctr"/>
            <a:r>
              <a:rPr lang="ja-JP" altLang="en-US" sz="3200" kern="0" dirty="0" smtClean="0">
                <a:solidFill>
                  <a:srgbClr val="000000"/>
                </a:solidFill>
                <a:latin typeface="Arial"/>
                <a:ea typeface="ＭＳ Ｐゴシック"/>
                <a:cs typeface="ＭＳ Ｐゴシック" charset="0"/>
              </a:rPr>
              <a:t>演習３</a:t>
            </a:r>
            <a:endParaRPr lang="ja-JP" altLang="en-US" dirty="0"/>
          </a:p>
        </p:txBody>
      </p:sp>
      <p:sp>
        <p:nvSpPr>
          <p:cNvPr id="4" name="スライド番号プレースホルダー 3"/>
          <p:cNvSpPr>
            <a:spLocks noGrp="1"/>
          </p:cNvSpPr>
          <p:nvPr>
            <p:ph type="sldNum" sz="quarter" idx="12"/>
          </p:nvPr>
        </p:nvSpPr>
        <p:spPr/>
        <p:txBody>
          <a:bodyPr/>
          <a:lstStyle/>
          <a:p>
            <a:fld id="{FAA881AD-8AA0-46FF-B8E3-60C24F06225E}" type="slidenum">
              <a:rPr lang="en-US" altLang="ja-JP" smtClean="0"/>
              <a:pPr/>
              <a:t>18</a:t>
            </a:fld>
            <a:endParaRPr lang="en-US" altLang="ja-JP"/>
          </a:p>
        </p:txBody>
      </p:sp>
    </p:spTree>
    <p:extLst>
      <p:ext uri="{BB962C8B-B14F-4D97-AF65-F5344CB8AC3E}">
        <p14:creationId xmlns:p14="http://schemas.microsoft.com/office/powerpoint/2010/main" val="760467283"/>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457200" y="1371600"/>
            <a:ext cx="8305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ＭＳ Ｐゴシック" charset="0"/>
              </a:defRPr>
            </a:lvl1pPr>
            <a:lvl2pPr algn="ctr" rtl="0" eaLnBrk="0" fontAlgn="base" hangingPunct="0">
              <a:spcBef>
                <a:spcPct val="0"/>
              </a:spcBef>
              <a:spcAft>
                <a:spcPct val="0"/>
              </a:spcAft>
              <a:defRPr kumimoji="1" sz="4400">
                <a:solidFill>
                  <a:schemeClr val="tx2"/>
                </a:solidFill>
                <a:latin typeface="Arial" charset="0"/>
                <a:ea typeface="ＭＳ Ｐゴシック" charset="-128"/>
                <a:cs typeface="ＭＳ Ｐゴシック" charset="0"/>
              </a:defRPr>
            </a:lvl2pPr>
            <a:lvl3pPr algn="ctr" rtl="0" eaLnBrk="0" fontAlgn="base" hangingPunct="0">
              <a:spcBef>
                <a:spcPct val="0"/>
              </a:spcBef>
              <a:spcAft>
                <a:spcPct val="0"/>
              </a:spcAft>
              <a:defRPr kumimoji="1" sz="4400">
                <a:solidFill>
                  <a:schemeClr val="tx2"/>
                </a:solidFill>
                <a:latin typeface="Arial" charset="0"/>
                <a:ea typeface="ＭＳ Ｐゴシック" charset="-128"/>
                <a:cs typeface="ＭＳ Ｐゴシック" charset="0"/>
              </a:defRPr>
            </a:lvl3pPr>
            <a:lvl4pPr algn="ctr" rtl="0" eaLnBrk="0" fontAlgn="base" hangingPunct="0">
              <a:spcBef>
                <a:spcPct val="0"/>
              </a:spcBef>
              <a:spcAft>
                <a:spcPct val="0"/>
              </a:spcAft>
              <a:defRPr kumimoji="1" sz="4400">
                <a:solidFill>
                  <a:schemeClr val="tx2"/>
                </a:solidFill>
                <a:latin typeface="Arial" charset="0"/>
                <a:ea typeface="ＭＳ Ｐゴシック" charset="-128"/>
                <a:cs typeface="ＭＳ Ｐゴシック" charset="0"/>
              </a:defRPr>
            </a:lvl4pPr>
            <a:lvl5pPr algn="ctr" rtl="0" eaLnBrk="0" fontAlgn="base" hangingPunct="0">
              <a:spcBef>
                <a:spcPct val="0"/>
              </a:spcBef>
              <a:spcAft>
                <a:spcPct val="0"/>
              </a:spcAft>
              <a:defRPr kumimoji="1" sz="4400">
                <a:solidFill>
                  <a:schemeClr val="tx2"/>
                </a:solidFill>
                <a:latin typeface="Arial" charset="0"/>
                <a:ea typeface="ＭＳ Ｐゴシック" charset="-128"/>
                <a:cs typeface="ＭＳ Ｐゴシック" charset="0"/>
              </a:defRPr>
            </a:lvl5pPr>
            <a:lvl6pPr marL="457200" algn="ctr" rtl="0" fontAlgn="base">
              <a:spcBef>
                <a:spcPct val="0"/>
              </a:spcBef>
              <a:spcAft>
                <a:spcPct val="0"/>
              </a:spcAft>
              <a:defRPr kumimoji="1" sz="4400">
                <a:solidFill>
                  <a:schemeClr val="tx2"/>
                </a:solidFill>
                <a:latin typeface="Arial" charset="0"/>
                <a:ea typeface="ＭＳ Ｐゴシック" charset="-128"/>
              </a:defRPr>
            </a:lvl6pPr>
            <a:lvl7pPr marL="914400" algn="ctr" rtl="0" fontAlgn="base">
              <a:spcBef>
                <a:spcPct val="0"/>
              </a:spcBef>
              <a:spcAft>
                <a:spcPct val="0"/>
              </a:spcAft>
              <a:defRPr kumimoji="1" sz="4400">
                <a:solidFill>
                  <a:schemeClr val="tx2"/>
                </a:solidFill>
                <a:latin typeface="Arial" charset="0"/>
                <a:ea typeface="ＭＳ Ｐゴシック" charset="-128"/>
              </a:defRPr>
            </a:lvl7pPr>
            <a:lvl8pPr marL="1371600" algn="ctr" rtl="0" fontAlgn="base">
              <a:spcBef>
                <a:spcPct val="0"/>
              </a:spcBef>
              <a:spcAft>
                <a:spcPct val="0"/>
              </a:spcAft>
              <a:defRPr kumimoji="1" sz="4400">
                <a:solidFill>
                  <a:schemeClr val="tx2"/>
                </a:solidFill>
                <a:latin typeface="Arial" charset="0"/>
                <a:ea typeface="ＭＳ Ｐゴシック" charset="-128"/>
              </a:defRPr>
            </a:lvl8pPr>
            <a:lvl9pPr marL="1828800" algn="ctr" rtl="0" fontAlgn="base">
              <a:spcBef>
                <a:spcPct val="0"/>
              </a:spcBef>
              <a:spcAft>
                <a:spcPct val="0"/>
              </a:spcAft>
              <a:defRPr kumimoji="1" sz="4400">
                <a:solidFill>
                  <a:schemeClr val="tx2"/>
                </a:solidFill>
                <a:latin typeface="Arial" charset="0"/>
                <a:ea typeface="ＭＳ Ｐゴシック" charset="-128"/>
              </a:defRPr>
            </a:lvl9pPr>
          </a:lstStyle>
          <a:p>
            <a:pPr algn="l"/>
            <a:r>
              <a:rPr lang="ja-JP" altLang="en-US" sz="3200" dirty="0" smtClean="0"/>
              <a:t>児童生徒が発表活動するときのチェックシートを作ってみましょう。</a:t>
            </a:r>
          </a:p>
        </p:txBody>
      </p:sp>
      <p:sp>
        <p:nvSpPr>
          <p:cNvPr id="4" name="正方形/長方形 3"/>
          <p:cNvSpPr/>
          <p:nvPr/>
        </p:nvSpPr>
        <p:spPr>
          <a:xfrm>
            <a:off x="3428999" y="486689"/>
            <a:ext cx="1489075" cy="584776"/>
          </a:xfrm>
          <a:prstGeom prst="rect">
            <a:avLst/>
          </a:prstGeom>
        </p:spPr>
        <p:txBody>
          <a:bodyPr wrap="square">
            <a:spAutoFit/>
          </a:bodyPr>
          <a:lstStyle/>
          <a:p>
            <a:pPr algn="ctr"/>
            <a:r>
              <a:rPr lang="ja-JP" altLang="en-US" sz="3200" kern="0" dirty="0" smtClean="0">
                <a:solidFill>
                  <a:srgbClr val="000000"/>
                </a:solidFill>
                <a:latin typeface="Arial"/>
                <a:ea typeface="ＭＳ Ｐゴシック"/>
                <a:cs typeface="ＭＳ Ｐゴシック" charset="0"/>
              </a:rPr>
              <a:t>演習４</a:t>
            </a:r>
            <a:endParaRPr lang="ja-JP" altLang="en-US" dirty="0"/>
          </a:p>
        </p:txBody>
      </p:sp>
      <p:sp>
        <p:nvSpPr>
          <p:cNvPr id="5" name="スライド番号プレースホルダー 4"/>
          <p:cNvSpPr>
            <a:spLocks noGrp="1"/>
          </p:cNvSpPr>
          <p:nvPr>
            <p:ph type="sldNum" sz="quarter" idx="12"/>
          </p:nvPr>
        </p:nvSpPr>
        <p:spPr/>
        <p:txBody>
          <a:bodyPr/>
          <a:lstStyle/>
          <a:p>
            <a:fld id="{3512D4D0-39CA-4FCB-A6C6-44542F26B679}" type="slidenum">
              <a:rPr lang="en-US" altLang="ja-JP" smtClean="0"/>
              <a:pPr/>
              <a:t>19</a:t>
            </a:fld>
            <a:endParaRPr lang="en-US" altLang="ja-JP"/>
          </a:p>
        </p:txBody>
      </p:sp>
    </p:spTree>
    <p:extLst>
      <p:ext uri="{BB962C8B-B14F-4D97-AF65-F5344CB8AC3E}">
        <p14:creationId xmlns:p14="http://schemas.microsoft.com/office/powerpoint/2010/main" val="332348264"/>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457200" y="1905000"/>
            <a:ext cx="8534400"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42950" indent="-742950">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spcBef>
                <a:spcPct val="50000"/>
              </a:spcBef>
              <a:buFont typeface="Arial" panose="020B0604020202020204" pitchFamily="34" charset="0"/>
              <a:buAutoNum type="arabicPeriod"/>
            </a:pPr>
            <a:r>
              <a:rPr lang="ja-JP" altLang="en-US" sz="3200" dirty="0"/>
              <a:t>「教育の情報化」と「情報教育」</a:t>
            </a:r>
          </a:p>
          <a:p>
            <a:pPr>
              <a:spcBef>
                <a:spcPct val="50000"/>
              </a:spcBef>
              <a:buFont typeface="Arial" panose="020B0604020202020204" pitchFamily="34" charset="0"/>
              <a:buAutoNum type="arabicPeriod"/>
            </a:pPr>
            <a:r>
              <a:rPr lang="ja-JP" altLang="en-US" sz="3200" dirty="0" smtClean="0"/>
              <a:t>プレゼンテーションの指導のポイント</a:t>
            </a:r>
            <a:endParaRPr lang="en-US" altLang="ja-JP" sz="3200" dirty="0"/>
          </a:p>
          <a:p>
            <a:pPr>
              <a:spcBef>
                <a:spcPct val="50000"/>
              </a:spcBef>
              <a:buFont typeface="Arial" panose="020B0604020202020204" pitchFamily="34" charset="0"/>
              <a:buAutoNum type="arabicPeriod"/>
            </a:pPr>
            <a:r>
              <a:rPr lang="en-US" altLang="ja-JP" sz="3200" dirty="0" smtClean="0"/>
              <a:t>【</a:t>
            </a:r>
            <a:r>
              <a:rPr lang="ja-JP" altLang="en-US" sz="3200" dirty="0" smtClean="0"/>
              <a:t>演習</a:t>
            </a:r>
            <a:r>
              <a:rPr lang="en-US" altLang="ja-JP" sz="3200" dirty="0" smtClean="0"/>
              <a:t>】</a:t>
            </a:r>
            <a:r>
              <a:rPr lang="ja-JP" altLang="en-US" sz="3200" dirty="0" smtClean="0"/>
              <a:t>自己紹介のプレゼンテーション</a:t>
            </a:r>
            <a:endParaRPr lang="en-US" altLang="ja-JP" sz="3200" dirty="0" smtClean="0"/>
          </a:p>
          <a:p>
            <a:pPr>
              <a:spcBef>
                <a:spcPct val="50000"/>
              </a:spcBef>
              <a:buFont typeface="Arial" panose="020B0604020202020204" pitchFamily="34" charset="0"/>
              <a:buAutoNum type="arabicPeriod"/>
            </a:pPr>
            <a:r>
              <a:rPr lang="en-US" altLang="ja-JP" sz="3200" dirty="0"/>
              <a:t>【</a:t>
            </a:r>
            <a:r>
              <a:rPr lang="ja-JP" altLang="en-US" sz="3200" dirty="0" smtClean="0"/>
              <a:t>演習</a:t>
            </a:r>
            <a:r>
              <a:rPr lang="en-US" altLang="ja-JP" sz="3200" dirty="0" smtClean="0"/>
              <a:t>】</a:t>
            </a:r>
            <a:r>
              <a:rPr lang="ja-JP" altLang="en-US" sz="3200" dirty="0" smtClean="0"/>
              <a:t>チェックシートの作成</a:t>
            </a:r>
            <a:endParaRPr lang="en-US" altLang="ja-JP" sz="3200" dirty="0" smtClean="0"/>
          </a:p>
          <a:p>
            <a:pPr>
              <a:spcBef>
                <a:spcPct val="50000"/>
              </a:spcBef>
              <a:buFont typeface="Arial" panose="020B0604020202020204" pitchFamily="34" charset="0"/>
              <a:buAutoNum type="arabicPeriod"/>
            </a:pPr>
            <a:r>
              <a:rPr lang="ja-JP" altLang="en-US" sz="3200" dirty="0" smtClean="0"/>
              <a:t>振り返り</a:t>
            </a:r>
            <a:endParaRPr lang="en-US" altLang="ja-JP" sz="3200" dirty="0" smtClean="0"/>
          </a:p>
          <a:p>
            <a:pPr>
              <a:spcBef>
                <a:spcPct val="50000"/>
              </a:spcBef>
              <a:buFont typeface="Arial" panose="020B0604020202020204" pitchFamily="34" charset="0"/>
              <a:buAutoNum type="arabicPeriod"/>
            </a:pPr>
            <a:endParaRPr lang="ja-JP" altLang="en-US" sz="3200" dirty="0"/>
          </a:p>
        </p:txBody>
      </p:sp>
      <p:sp>
        <p:nvSpPr>
          <p:cNvPr id="15362" name="タイトル 4"/>
          <p:cNvSpPr>
            <a:spLocks noGrp="1"/>
          </p:cNvSpPr>
          <p:nvPr>
            <p:ph type="title"/>
          </p:nvPr>
        </p:nvSpPr>
        <p:spPr/>
        <p:txBody>
          <a:bodyPr/>
          <a:lstStyle/>
          <a:p>
            <a:r>
              <a:rPr lang="ja-JP" altLang="en-US" dirty="0" smtClean="0"/>
              <a:t>本日の研修の目的・内容</a:t>
            </a:r>
          </a:p>
        </p:txBody>
      </p:sp>
      <p:sp>
        <p:nvSpPr>
          <p:cNvPr id="3" name="スライド番号プレースホルダー 2"/>
          <p:cNvSpPr>
            <a:spLocks noGrp="1"/>
          </p:cNvSpPr>
          <p:nvPr>
            <p:ph type="sldNum" sz="quarter" idx="12"/>
          </p:nvPr>
        </p:nvSpPr>
        <p:spPr/>
        <p:txBody>
          <a:bodyPr/>
          <a:lstStyle/>
          <a:p>
            <a:fld id="{FAA881AD-8AA0-46FF-B8E3-60C24F06225E}" type="slidenum">
              <a:rPr lang="en-US" altLang="ja-JP" smtClean="0"/>
              <a:pPr/>
              <a:t>2</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研修資料</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a:t>
            </a:r>
            <a:r>
              <a:rPr lang="en-US" altLang="ja-JP" dirty="0" smtClean="0"/>
              <a:t>ICT</a:t>
            </a:r>
            <a:r>
              <a:rPr lang="ja-JP" altLang="en-US" dirty="0" smtClean="0"/>
              <a:t>活用</a:t>
            </a:r>
            <a:r>
              <a:rPr lang="ja-JP" altLang="en-US" dirty="0"/>
              <a:t>指導力向上</a:t>
            </a:r>
            <a:r>
              <a:rPr lang="ja-JP" altLang="en-US" dirty="0" smtClean="0"/>
              <a:t>研修」で検索</a:t>
            </a:r>
            <a:endParaRPr lang="en-US" altLang="ja-JP" dirty="0" smtClean="0"/>
          </a:p>
          <a:p>
            <a:pPr marL="0" indent="0">
              <a:buNone/>
            </a:pPr>
            <a:r>
              <a:rPr lang="ja-JP" altLang="ja-JP" dirty="0"/>
              <a:t>　</a:t>
            </a:r>
            <a:r>
              <a:rPr lang="ja-JP" altLang="en-US" dirty="0" smtClean="0"/>
              <a:t>　　</a:t>
            </a:r>
            <a:r>
              <a:rPr lang="en-US" altLang="ja-JP" dirty="0" smtClean="0">
                <a:hlinkClick r:id="rId2"/>
              </a:rPr>
              <a:t>http</a:t>
            </a:r>
            <a:r>
              <a:rPr lang="en-US" altLang="ja-JP" dirty="0">
                <a:hlinkClick r:id="rId2"/>
              </a:rPr>
              <a:t>://www.t-</a:t>
            </a:r>
            <a:r>
              <a:rPr lang="en-US" altLang="ja-JP" dirty="0" smtClean="0">
                <a:hlinkClick r:id="rId2"/>
              </a:rPr>
              <a:t>ict.jp</a:t>
            </a:r>
            <a:endParaRPr lang="en-US" altLang="ja-JP" dirty="0" smtClean="0"/>
          </a:p>
          <a:p>
            <a:pPr marL="0" indent="0">
              <a:buNone/>
            </a:pPr>
            <a:endParaRPr lang="en-US" altLang="ja-JP" dirty="0"/>
          </a:p>
          <a:p>
            <a:endParaRPr kumimoji="1" lang="ja-JP" altLang="en-US" dirty="0"/>
          </a:p>
        </p:txBody>
      </p:sp>
      <p:sp>
        <p:nvSpPr>
          <p:cNvPr id="5" name="スライド番号プレースホルダー 4"/>
          <p:cNvSpPr>
            <a:spLocks noGrp="1"/>
          </p:cNvSpPr>
          <p:nvPr>
            <p:ph type="sldNum" sz="quarter" idx="12"/>
          </p:nvPr>
        </p:nvSpPr>
        <p:spPr/>
        <p:txBody>
          <a:bodyPr/>
          <a:lstStyle/>
          <a:p>
            <a:fld id="{1C4A1A9F-F95E-43C5-BFAE-F1195C656AF2}" type="slidenum">
              <a:rPr lang="en-US" altLang="ja-JP" smtClean="0"/>
              <a:pPr/>
              <a:t>20</a:t>
            </a:fld>
            <a:endParaRPr lang="en-US" altLang="ja-JP"/>
          </a:p>
        </p:txBody>
      </p:sp>
    </p:spTree>
    <p:extLst>
      <p:ext uri="{BB962C8B-B14F-4D97-AF65-F5344CB8AC3E}">
        <p14:creationId xmlns:p14="http://schemas.microsoft.com/office/powerpoint/2010/main" val="2104283984"/>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ctrTitle"/>
          </p:nvPr>
        </p:nvSpPr>
        <p:spPr>
          <a:xfrm>
            <a:off x="685800" y="1462088"/>
            <a:ext cx="7772400" cy="1585912"/>
          </a:xfrm>
        </p:spPr>
        <p:txBody>
          <a:bodyPr/>
          <a:lstStyle/>
          <a:p>
            <a:pPr algn="l" eaLnBrk="1" hangingPunct="1"/>
            <a:r>
              <a:rPr lang="ja-JP" altLang="en-US" sz="3200" smtClean="0"/>
              <a:t>下京・東山支部情報教育主任研修会</a:t>
            </a:r>
            <a:r>
              <a:rPr lang="en-US" altLang="ja-JP" smtClean="0"/>
              <a:t/>
            </a:r>
            <a:br>
              <a:rPr lang="en-US" altLang="ja-JP" smtClean="0"/>
            </a:br>
            <a:r>
              <a:rPr lang="ja-JP" altLang="en-US" sz="3600" smtClean="0"/>
              <a:t>「プレゼンテーションの指導のポイント」</a:t>
            </a:r>
          </a:p>
        </p:txBody>
      </p:sp>
      <p:sp>
        <p:nvSpPr>
          <p:cNvPr id="33794" name="Rectangle 3"/>
          <p:cNvSpPr>
            <a:spLocks noGrp="1" noChangeArrowheads="1"/>
          </p:cNvSpPr>
          <p:nvPr>
            <p:ph type="subTitle" idx="1"/>
          </p:nvPr>
        </p:nvSpPr>
        <p:spPr>
          <a:xfrm>
            <a:off x="3962400" y="4419600"/>
            <a:ext cx="4325938" cy="1508125"/>
          </a:xfrm>
        </p:spPr>
        <p:txBody>
          <a:bodyPr/>
          <a:lstStyle/>
          <a:p>
            <a:pPr eaLnBrk="1" hangingPunct="1">
              <a:lnSpc>
                <a:spcPct val="90000"/>
              </a:lnSpc>
            </a:pPr>
            <a:r>
              <a:rPr lang="ja-JP" altLang="en-US" sz="2400" smtClean="0"/>
              <a:t>平成２７年１０月６日</a:t>
            </a:r>
          </a:p>
          <a:p>
            <a:pPr eaLnBrk="1" hangingPunct="1">
              <a:lnSpc>
                <a:spcPct val="90000"/>
              </a:lnSpc>
            </a:pPr>
            <a:r>
              <a:rPr lang="ja-JP" altLang="en-US" sz="2400" smtClean="0"/>
              <a:t>京都市教育委員会生涯学習部</a:t>
            </a:r>
            <a:endParaRPr lang="en-US" altLang="ja-JP" sz="2400" smtClean="0"/>
          </a:p>
          <a:p>
            <a:pPr eaLnBrk="1" hangingPunct="1">
              <a:lnSpc>
                <a:spcPct val="90000"/>
              </a:lnSpc>
            </a:pPr>
            <a:r>
              <a:rPr lang="ja-JP" altLang="en-US" sz="2400" smtClean="0"/>
              <a:t>首席社会教育主事　稲葉　弘和</a:t>
            </a:r>
          </a:p>
        </p:txBody>
      </p:sp>
      <p:sp>
        <p:nvSpPr>
          <p:cNvPr id="3" name="スライド番号プレースホルダー 2"/>
          <p:cNvSpPr>
            <a:spLocks noGrp="1"/>
          </p:cNvSpPr>
          <p:nvPr>
            <p:ph type="sldNum" sz="quarter" idx="12"/>
          </p:nvPr>
        </p:nvSpPr>
        <p:spPr/>
        <p:txBody>
          <a:bodyPr/>
          <a:lstStyle/>
          <a:p>
            <a:fld id="{982D81CC-4288-43B7-8108-C3EF1E4ACBA3}" type="slidenum">
              <a:rPr lang="en-US" altLang="ja-JP" smtClean="0"/>
              <a:pPr/>
              <a:t>21</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タイトル 6"/>
          <p:cNvSpPr>
            <a:spLocks noGrp="1"/>
          </p:cNvSpPr>
          <p:nvPr>
            <p:ph type="title"/>
          </p:nvPr>
        </p:nvSpPr>
        <p:spPr/>
        <p:txBody>
          <a:bodyPr/>
          <a:lstStyle/>
          <a:p>
            <a:r>
              <a:rPr lang="ja-JP" altLang="en-US" smtClean="0"/>
              <a:t>教育の情報化とは</a:t>
            </a:r>
          </a:p>
        </p:txBody>
      </p:sp>
      <p:sp>
        <p:nvSpPr>
          <p:cNvPr id="8" name="円/楕円 7"/>
          <p:cNvSpPr/>
          <p:nvPr/>
        </p:nvSpPr>
        <p:spPr>
          <a:xfrm>
            <a:off x="1371600" y="2057400"/>
            <a:ext cx="3276600" cy="2209800"/>
          </a:xfrm>
          <a:prstGeom prst="ellipse">
            <a:avLst/>
          </a:prstGeom>
          <a:solidFill>
            <a:srgbClr val="00FF00">
              <a:alpha val="53000"/>
            </a:srgb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3600" dirty="0">
                <a:solidFill>
                  <a:schemeClr val="tx1"/>
                </a:solidFill>
              </a:rPr>
              <a:t>情報教育</a:t>
            </a:r>
            <a:r>
              <a:rPr lang="en-US" altLang="ja-JP" sz="3600" dirty="0">
                <a:solidFill>
                  <a:schemeClr val="tx1"/>
                </a:solidFill>
              </a:rPr>
              <a:t/>
            </a:r>
            <a:br>
              <a:rPr lang="en-US" altLang="ja-JP" sz="3600" dirty="0">
                <a:solidFill>
                  <a:schemeClr val="tx1"/>
                </a:solidFill>
              </a:rPr>
            </a:br>
            <a:endParaRPr lang="ja-JP" altLang="en-US" sz="3600" dirty="0">
              <a:solidFill>
                <a:schemeClr val="tx1"/>
              </a:solidFill>
            </a:endParaRPr>
          </a:p>
        </p:txBody>
      </p:sp>
      <p:sp>
        <p:nvSpPr>
          <p:cNvPr id="9" name="円/楕円 8"/>
          <p:cNvSpPr/>
          <p:nvPr/>
        </p:nvSpPr>
        <p:spPr>
          <a:xfrm>
            <a:off x="4343400" y="2057400"/>
            <a:ext cx="3276600" cy="2209800"/>
          </a:xfrm>
          <a:prstGeom prst="ellipse">
            <a:avLst/>
          </a:prstGeom>
          <a:solidFill>
            <a:srgbClr val="FF6600">
              <a:alpha val="59000"/>
            </a:srgb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altLang="ja-JP" sz="3600" dirty="0">
                <a:solidFill>
                  <a:srgbClr val="000000"/>
                </a:solidFill>
              </a:rPr>
              <a:t>ICT</a:t>
            </a:r>
            <a:r>
              <a:rPr lang="ja-JP" altLang="en-US" sz="3600" dirty="0">
                <a:solidFill>
                  <a:srgbClr val="000000"/>
                </a:solidFill>
              </a:rPr>
              <a:t>の活用</a:t>
            </a:r>
            <a:endParaRPr lang="en-US" altLang="ja-JP" sz="3600" dirty="0">
              <a:solidFill>
                <a:srgbClr val="000000"/>
              </a:solidFill>
            </a:endParaRPr>
          </a:p>
          <a:p>
            <a:pPr algn="ctr">
              <a:defRPr/>
            </a:pPr>
            <a:endParaRPr lang="ja-JP" altLang="en-US" sz="3600" dirty="0">
              <a:solidFill>
                <a:srgbClr val="000000"/>
              </a:solidFill>
            </a:endParaRPr>
          </a:p>
        </p:txBody>
      </p:sp>
      <p:sp>
        <p:nvSpPr>
          <p:cNvPr id="10" name="円/楕円 9"/>
          <p:cNvSpPr/>
          <p:nvPr/>
        </p:nvSpPr>
        <p:spPr>
          <a:xfrm>
            <a:off x="2362200" y="4343400"/>
            <a:ext cx="3810000" cy="2209800"/>
          </a:xfrm>
          <a:prstGeom prst="ellipse">
            <a:avLst/>
          </a:prstGeom>
          <a:solidFill>
            <a:srgbClr val="FF0000">
              <a:alpha val="53000"/>
            </a:srgb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3200" spc="-100" dirty="0">
                <a:solidFill>
                  <a:srgbClr val="000000"/>
                </a:solidFill>
              </a:rPr>
              <a:t>校務の情報化</a:t>
            </a:r>
            <a:endParaRPr lang="en-US" altLang="ja-JP" sz="3200" spc="-100" dirty="0">
              <a:solidFill>
                <a:srgbClr val="000000"/>
              </a:solidFill>
            </a:endParaRPr>
          </a:p>
          <a:p>
            <a:pPr algn="ctr">
              <a:defRPr/>
            </a:pPr>
            <a:endParaRPr lang="ja-JP" altLang="en-US" sz="3200" spc="-100" dirty="0">
              <a:solidFill>
                <a:srgbClr val="000000"/>
              </a:solidFill>
            </a:endParaRPr>
          </a:p>
        </p:txBody>
      </p:sp>
      <p:sp>
        <p:nvSpPr>
          <p:cNvPr id="11" name="テキスト ボックス 10"/>
          <p:cNvSpPr txBox="1">
            <a:spLocks noChangeArrowheads="1"/>
          </p:cNvSpPr>
          <p:nvPr/>
        </p:nvSpPr>
        <p:spPr bwMode="auto">
          <a:xfrm>
            <a:off x="2133600" y="3200400"/>
            <a:ext cx="2057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r>
              <a:rPr lang="ja-JP" altLang="en-US"/>
              <a:t>子どもたちが</a:t>
            </a:r>
            <a:endParaRPr lang="en-US" altLang="ja-JP"/>
          </a:p>
          <a:p>
            <a:r>
              <a:rPr lang="ja-JP" altLang="en-US"/>
              <a:t>変わる</a:t>
            </a:r>
          </a:p>
        </p:txBody>
      </p:sp>
      <p:sp>
        <p:nvSpPr>
          <p:cNvPr id="12" name="テキスト ボックス 11"/>
          <p:cNvSpPr txBox="1">
            <a:spLocks noChangeArrowheads="1"/>
          </p:cNvSpPr>
          <p:nvPr/>
        </p:nvSpPr>
        <p:spPr bwMode="auto">
          <a:xfrm>
            <a:off x="4953000" y="3352800"/>
            <a:ext cx="2057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r>
              <a:rPr lang="ja-JP" altLang="en-US"/>
              <a:t>授業が変わる</a:t>
            </a:r>
          </a:p>
        </p:txBody>
      </p:sp>
      <p:sp>
        <p:nvSpPr>
          <p:cNvPr id="13" name="テキスト ボックス 12"/>
          <p:cNvSpPr txBox="1">
            <a:spLocks noChangeArrowheads="1"/>
          </p:cNvSpPr>
          <p:nvPr/>
        </p:nvSpPr>
        <p:spPr bwMode="auto">
          <a:xfrm>
            <a:off x="3276600" y="5638800"/>
            <a:ext cx="2057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r>
              <a:rPr lang="ja-JP" altLang="en-US"/>
              <a:t>学校が変わる</a:t>
            </a:r>
          </a:p>
        </p:txBody>
      </p:sp>
      <p:sp>
        <p:nvSpPr>
          <p:cNvPr id="14" name="Text Box 4"/>
          <p:cNvSpPr txBox="1">
            <a:spLocks noChangeArrowheads="1"/>
          </p:cNvSpPr>
          <p:nvPr/>
        </p:nvSpPr>
        <p:spPr bwMode="auto">
          <a:xfrm>
            <a:off x="7467600" y="0"/>
            <a:ext cx="1676400" cy="396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r">
              <a:spcBef>
                <a:spcPct val="50000"/>
              </a:spcBef>
            </a:pPr>
            <a:r>
              <a:rPr lang="ja-JP" altLang="en-US" sz="2000" dirty="0"/>
              <a:t>テキスト</a:t>
            </a:r>
            <a:r>
              <a:rPr lang="ja-JP" altLang="en-US" sz="2000" dirty="0" smtClean="0"/>
              <a:t>Ｐ２２</a:t>
            </a:r>
            <a:endParaRPr lang="ja-JP" altLang="en-US" sz="2000" dirty="0"/>
          </a:p>
        </p:txBody>
      </p:sp>
      <p:sp>
        <p:nvSpPr>
          <p:cNvPr id="3" name="スライド番号プレースホルダー 2"/>
          <p:cNvSpPr>
            <a:spLocks noGrp="1"/>
          </p:cNvSpPr>
          <p:nvPr>
            <p:ph type="sldNum" sz="quarter" idx="12"/>
          </p:nvPr>
        </p:nvSpPr>
        <p:spPr/>
        <p:txBody>
          <a:bodyPr/>
          <a:lstStyle/>
          <a:p>
            <a:fld id="{FAA881AD-8AA0-46FF-B8E3-60C24F06225E}" type="slidenum">
              <a:rPr lang="en-US" altLang="ja-JP" smtClean="0"/>
              <a:pPr/>
              <a:t>3</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16"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ppt_y</p:attrName>
                                        </p:attrNameLst>
                                      </p:cBhvr>
                                      <p:tavLst>
                                        <p:tav tm="0">
                                          <p:val>
                                            <p:strVal val="#ppt_y+#ppt_h*1.125000"/>
                                          </p:val>
                                        </p:tav>
                                        <p:tav tm="100000">
                                          <p:val>
                                            <p:strVal val="#ppt_y"/>
                                          </p:val>
                                        </p:tav>
                                      </p:tavLst>
                                    </p:anim>
                                    <p:animEffect transition="in" filter="wipe(up)">
                                      <p:cBhvr>
                                        <p:cTn id="29" dur="500"/>
                                        <p:tgtEl>
                                          <p:spTgt spid="11"/>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ppt_y</p:attrName>
                                        </p:attrNameLst>
                                      </p:cBhvr>
                                      <p:tavLst>
                                        <p:tav tm="0">
                                          <p:val>
                                            <p:strVal val="#ppt_y+#ppt_h*1.125000"/>
                                          </p:val>
                                        </p:tav>
                                        <p:tav tm="100000">
                                          <p:val>
                                            <p:strVal val="#ppt_y"/>
                                          </p:val>
                                        </p:tav>
                                      </p:tavLst>
                                    </p:anim>
                                    <p:animEffect transition="in" filter="wipe(up)">
                                      <p:cBhvr>
                                        <p:cTn id="33" dur="500"/>
                                        <p:tgtEl>
                                          <p:spTgt spid="12"/>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p:tgtEl>
                                          <p:spTgt spid="13"/>
                                        </p:tgtEl>
                                        <p:attrNameLst>
                                          <p:attrName>ppt_y</p:attrName>
                                        </p:attrNameLst>
                                      </p:cBhvr>
                                      <p:tavLst>
                                        <p:tav tm="0">
                                          <p:val>
                                            <p:strVal val="#ppt_y+#ppt_h*1.125000"/>
                                          </p:val>
                                        </p:tav>
                                        <p:tav tm="100000">
                                          <p:val>
                                            <p:strVal val="#ppt_y"/>
                                          </p:val>
                                        </p:tav>
                                      </p:tavLst>
                                    </p:anim>
                                    <p:animEffect transition="in" filter="wipe(up)">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タイトル 1"/>
          <p:cNvSpPr>
            <a:spLocks noGrp="1"/>
          </p:cNvSpPr>
          <p:nvPr>
            <p:ph type="title"/>
          </p:nvPr>
        </p:nvSpPr>
        <p:spPr/>
        <p:txBody>
          <a:bodyPr/>
          <a:lstStyle/>
          <a:p>
            <a:r>
              <a:rPr lang="ja-JP" altLang="en-US" sz="3200" dirty="0" smtClean="0"/>
              <a:t>学習指導要領における教育の情報化</a:t>
            </a:r>
          </a:p>
        </p:txBody>
      </p:sp>
      <p:sp>
        <p:nvSpPr>
          <p:cNvPr id="16386" name="コンテンツ プレースホルダー 2"/>
          <p:cNvSpPr>
            <a:spLocks noGrp="1"/>
          </p:cNvSpPr>
          <p:nvPr>
            <p:ph idx="1"/>
          </p:nvPr>
        </p:nvSpPr>
        <p:spPr/>
        <p:txBody>
          <a:bodyPr/>
          <a:lstStyle/>
          <a:p>
            <a:pPr>
              <a:lnSpc>
                <a:spcPct val="140000"/>
              </a:lnSpc>
            </a:pPr>
            <a:r>
              <a:rPr lang="ja-JP" altLang="en-US" dirty="0" smtClean="0"/>
              <a:t>学習指導要領　総則</a:t>
            </a:r>
            <a:endParaRPr lang="en-US" altLang="ja-JP" dirty="0" smtClean="0"/>
          </a:p>
          <a:p>
            <a:pPr>
              <a:lnSpc>
                <a:spcPct val="140000"/>
              </a:lnSpc>
            </a:pPr>
            <a:r>
              <a:rPr lang="ja-JP" altLang="en-US" dirty="0" smtClean="0"/>
              <a:t>国語　社会　算数　理科　図画工作　道徳　外国語活動　総合的な学習</a:t>
            </a:r>
            <a:endParaRPr lang="en-US" altLang="ja-JP" dirty="0" smtClean="0"/>
          </a:p>
          <a:p>
            <a:pPr>
              <a:lnSpc>
                <a:spcPct val="140000"/>
              </a:lnSpc>
            </a:pPr>
            <a:r>
              <a:rPr lang="ja-JP" altLang="en-US" smtClean="0"/>
              <a:t>教科等で</a:t>
            </a:r>
            <a:r>
              <a:rPr lang="ja-JP" altLang="en-US" dirty="0" smtClean="0"/>
              <a:t>の有効な活用と情報モラル</a:t>
            </a:r>
          </a:p>
        </p:txBody>
      </p:sp>
      <p:sp>
        <p:nvSpPr>
          <p:cNvPr id="16387" name="Text Box 4"/>
          <p:cNvSpPr txBox="1">
            <a:spLocks noChangeArrowheads="1"/>
          </p:cNvSpPr>
          <p:nvPr/>
        </p:nvSpPr>
        <p:spPr bwMode="auto">
          <a:xfrm>
            <a:off x="7467600" y="0"/>
            <a:ext cx="1676400" cy="396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r">
              <a:spcBef>
                <a:spcPct val="50000"/>
              </a:spcBef>
            </a:pPr>
            <a:r>
              <a:rPr lang="ja-JP" altLang="en-US" sz="2000" dirty="0"/>
              <a:t>テキスト</a:t>
            </a:r>
            <a:r>
              <a:rPr lang="ja-JP" altLang="en-US" sz="2000" dirty="0" smtClean="0"/>
              <a:t>Ｐ２４</a:t>
            </a:r>
            <a:endParaRPr lang="ja-JP" altLang="en-US" sz="2000" dirty="0"/>
          </a:p>
        </p:txBody>
      </p:sp>
      <p:sp>
        <p:nvSpPr>
          <p:cNvPr id="3" name="スライド番号プレースホルダー 2"/>
          <p:cNvSpPr>
            <a:spLocks noGrp="1"/>
          </p:cNvSpPr>
          <p:nvPr>
            <p:ph type="sldNum" sz="quarter" idx="12"/>
          </p:nvPr>
        </p:nvSpPr>
        <p:spPr/>
        <p:txBody>
          <a:bodyPr/>
          <a:lstStyle/>
          <a:p>
            <a:fld id="{1C4A1A9F-F95E-43C5-BFAE-F1195C656AF2}" type="slidenum">
              <a:rPr lang="en-US" altLang="ja-JP" smtClean="0"/>
              <a:pPr/>
              <a:t>4</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4"/>
          <p:cNvSpPr>
            <a:spLocks noGrp="1" noChangeArrowheads="1"/>
          </p:cNvSpPr>
          <p:nvPr>
            <p:ph type="title"/>
          </p:nvPr>
        </p:nvSpPr>
        <p:spPr>
          <a:xfrm>
            <a:off x="457200" y="0"/>
            <a:ext cx="8229600" cy="1143000"/>
          </a:xfrm>
        </p:spPr>
        <p:txBody>
          <a:bodyPr/>
          <a:lstStyle/>
          <a:p>
            <a:pPr eaLnBrk="1" hangingPunct="1"/>
            <a:r>
              <a:rPr lang="ja-JP" altLang="en-US" smtClean="0"/>
              <a:t>情報教育について</a:t>
            </a:r>
          </a:p>
        </p:txBody>
      </p:sp>
      <p:sp>
        <p:nvSpPr>
          <p:cNvPr id="6147" name="Rectangle 5"/>
          <p:cNvSpPr>
            <a:spLocks noGrp="1" noChangeArrowheads="1"/>
          </p:cNvSpPr>
          <p:nvPr>
            <p:ph type="body" idx="1"/>
          </p:nvPr>
        </p:nvSpPr>
        <p:spPr>
          <a:xfrm>
            <a:off x="457200" y="2789238"/>
            <a:ext cx="8229600" cy="4068762"/>
          </a:xfrm>
        </p:spPr>
        <p:txBody>
          <a:bodyPr/>
          <a:lstStyle/>
          <a:p>
            <a:pPr>
              <a:buFontTx/>
              <a:buNone/>
            </a:pPr>
            <a:r>
              <a:rPr lang="ja-JP" altLang="en-US" sz="2000" b="1" dirty="0" smtClean="0">
                <a:solidFill>
                  <a:srgbClr val="FF0000"/>
                </a:solidFill>
              </a:rPr>
              <a:t>情報活用の実践力 </a:t>
            </a:r>
          </a:p>
          <a:p>
            <a:pPr>
              <a:buFontTx/>
              <a:buNone/>
            </a:pPr>
            <a:r>
              <a:rPr lang="ja-JP" altLang="en-US" sz="2000" dirty="0" smtClean="0"/>
              <a:t>　　　課題や目的に応じて情報手段を適切に活用することを含めて，必要な情報を主体的に収集・判断・表現・処理・創造し，受け手の状況などを踏まえて発信・伝達できる能力 </a:t>
            </a:r>
          </a:p>
          <a:p>
            <a:pPr>
              <a:buFontTx/>
              <a:buNone/>
            </a:pPr>
            <a:r>
              <a:rPr lang="ja-JP" altLang="en-US" sz="2000" b="1" dirty="0" smtClean="0">
                <a:solidFill>
                  <a:srgbClr val="FF0000"/>
                </a:solidFill>
              </a:rPr>
              <a:t>情報の科学的な理解 </a:t>
            </a:r>
          </a:p>
          <a:p>
            <a:pPr>
              <a:buFontTx/>
              <a:buNone/>
            </a:pPr>
            <a:r>
              <a:rPr lang="ja-JP" altLang="en-US" sz="2000" dirty="0" smtClean="0"/>
              <a:t>　　　情報活用の基礎となる情報手段の特性の理解と，情報を適切に扱ったり，自らの情報活用を評価・改善するための基礎的な理論や方法の理解 </a:t>
            </a:r>
          </a:p>
          <a:p>
            <a:pPr>
              <a:buFontTx/>
              <a:buNone/>
            </a:pPr>
            <a:r>
              <a:rPr lang="ja-JP" altLang="en-US" sz="2000" b="1" dirty="0" smtClean="0">
                <a:solidFill>
                  <a:srgbClr val="FF0000"/>
                </a:solidFill>
              </a:rPr>
              <a:t>情報社会に参画する態度 </a:t>
            </a:r>
          </a:p>
          <a:p>
            <a:pPr>
              <a:buFontTx/>
              <a:buNone/>
            </a:pPr>
            <a:r>
              <a:rPr lang="ja-JP" altLang="en-US" sz="2000" dirty="0" smtClean="0"/>
              <a:t>　　　社会生活の中で情報や情報技術が果たしている役割や及ぼしている影響を理解し，情報モラルの必要性や情報に対する責任について考え，望ましい情報社会の創造に参画しようとする態度 </a:t>
            </a:r>
            <a:endParaRPr lang="en-US" altLang="ja-JP" sz="2000" dirty="0" smtClean="0"/>
          </a:p>
          <a:p>
            <a:pPr eaLnBrk="1" hangingPunct="1">
              <a:buFontTx/>
              <a:buNone/>
            </a:pPr>
            <a:endParaRPr lang="ja-JP" altLang="en-US" dirty="0" smtClean="0"/>
          </a:p>
        </p:txBody>
      </p:sp>
      <p:sp>
        <p:nvSpPr>
          <p:cNvPr id="4" name="正方形/長方形 3"/>
          <p:cNvSpPr/>
          <p:nvPr/>
        </p:nvSpPr>
        <p:spPr>
          <a:xfrm>
            <a:off x="228600" y="990600"/>
            <a:ext cx="5143500" cy="584200"/>
          </a:xfrm>
          <a:prstGeom prst="rect">
            <a:avLst/>
          </a:prstGeom>
        </p:spPr>
        <p:txBody>
          <a:bodyPr>
            <a:spAutoFit/>
          </a:bodyPr>
          <a:lstStyle/>
          <a:p>
            <a:pPr marL="342900" indent="-342900">
              <a:spcBef>
                <a:spcPct val="20000"/>
              </a:spcBef>
              <a:defRPr/>
            </a:pPr>
            <a:r>
              <a:rPr lang="ja-JP" altLang="en-US" sz="3200" kern="0" dirty="0">
                <a:solidFill>
                  <a:srgbClr val="000000"/>
                </a:solidFill>
                <a:latin typeface="Arial"/>
                <a:ea typeface="ＭＳ Ｐゴシック"/>
              </a:rPr>
              <a:t>「情報教育」とは何でしょう？</a:t>
            </a:r>
          </a:p>
        </p:txBody>
      </p:sp>
      <p:sp>
        <p:nvSpPr>
          <p:cNvPr id="5" name="正方形/長方形 4"/>
          <p:cNvSpPr>
            <a:spLocks noChangeArrowheads="1"/>
          </p:cNvSpPr>
          <p:nvPr/>
        </p:nvSpPr>
        <p:spPr bwMode="auto">
          <a:xfrm>
            <a:off x="304800" y="2281238"/>
            <a:ext cx="40354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r>
              <a:rPr lang="ja-JP" altLang="en-US"/>
              <a:t>情報教育の目標の</a:t>
            </a:r>
            <a:r>
              <a:rPr lang="en-US" altLang="ja-JP"/>
              <a:t>3</a:t>
            </a:r>
            <a:r>
              <a:rPr lang="ja-JP" altLang="en-US"/>
              <a:t>つの観点</a:t>
            </a:r>
          </a:p>
        </p:txBody>
      </p:sp>
      <p:sp>
        <p:nvSpPr>
          <p:cNvPr id="6" name="正方形/長方形 5"/>
          <p:cNvSpPr>
            <a:spLocks noChangeArrowheads="1"/>
          </p:cNvSpPr>
          <p:nvPr/>
        </p:nvSpPr>
        <p:spPr bwMode="auto">
          <a:xfrm>
            <a:off x="914400" y="1671638"/>
            <a:ext cx="46672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r>
              <a:rPr lang="ja-JP" altLang="en-US"/>
              <a:t>児童に情報活用能力をつける教育</a:t>
            </a:r>
          </a:p>
        </p:txBody>
      </p:sp>
      <p:cxnSp>
        <p:nvCxnSpPr>
          <p:cNvPr id="3" name="直線コネクタ 2"/>
          <p:cNvCxnSpPr/>
          <p:nvPr/>
        </p:nvCxnSpPr>
        <p:spPr>
          <a:xfrm>
            <a:off x="1066800" y="3505200"/>
            <a:ext cx="45720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9" name="直線コネクタ 8"/>
          <p:cNvCxnSpPr/>
          <p:nvPr/>
        </p:nvCxnSpPr>
        <p:spPr>
          <a:xfrm>
            <a:off x="1143000" y="3810000"/>
            <a:ext cx="70104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1" name="直線コネクタ 10"/>
          <p:cNvCxnSpPr/>
          <p:nvPr/>
        </p:nvCxnSpPr>
        <p:spPr>
          <a:xfrm>
            <a:off x="914400" y="4114800"/>
            <a:ext cx="34290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3" name="直線コネクタ 12"/>
          <p:cNvCxnSpPr/>
          <p:nvPr/>
        </p:nvCxnSpPr>
        <p:spPr>
          <a:xfrm>
            <a:off x="4648200" y="4843407"/>
            <a:ext cx="14478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5" name="直線コネクタ 14"/>
          <p:cNvCxnSpPr/>
          <p:nvPr/>
        </p:nvCxnSpPr>
        <p:spPr>
          <a:xfrm>
            <a:off x="2667000" y="6477000"/>
            <a:ext cx="12192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
        <p:nvSpPr>
          <p:cNvPr id="17" name="Text Box 4"/>
          <p:cNvSpPr txBox="1">
            <a:spLocks noChangeArrowheads="1"/>
          </p:cNvSpPr>
          <p:nvPr/>
        </p:nvSpPr>
        <p:spPr bwMode="auto">
          <a:xfrm>
            <a:off x="7467600" y="0"/>
            <a:ext cx="1676400" cy="396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r">
              <a:spcBef>
                <a:spcPct val="50000"/>
              </a:spcBef>
            </a:pPr>
            <a:r>
              <a:rPr lang="ja-JP" altLang="en-US" sz="2000" dirty="0"/>
              <a:t>テキスト</a:t>
            </a:r>
            <a:r>
              <a:rPr lang="ja-JP" altLang="en-US" sz="2000" dirty="0" smtClean="0"/>
              <a:t>Ｐ５２</a:t>
            </a:r>
            <a:endParaRPr lang="ja-JP" altLang="en-US" sz="2000" dirty="0"/>
          </a:p>
        </p:txBody>
      </p:sp>
      <p:sp>
        <p:nvSpPr>
          <p:cNvPr id="7" name="スライド番号プレースホルダー 6"/>
          <p:cNvSpPr>
            <a:spLocks noGrp="1"/>
          </p:cNvSpPr>
          <p:nvPr>
            <p:ph type="sldNum" sz="quarter" idx="12"/>
          </p:nvPr>
        </p:nvSpPr>
        <p:spPr/>
        <p:txBody>
          <a:bodyPr/>
          <a:lstStyle/>
          <a:p>
            <a:fld id="{1C4A1A9F-F95E-43C5-BFAE-F1195C656AF2}" type="slidenum">
              <a:rPr lang="en-US" altLang="ja-JP" smtClean="0"/>
              <a:pPr/>
              <a:t>5</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Right)">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6147">
                                            <p:txEl>
                                              <p:pRg st="0" end="0"/>
                                            </p:txEl>
                                          </p:spTgt>
                                        </p:tgtEl>
                                        <p:attrNameLst>
                                          <p:attrName>style.visibility</p:attrName>
                                        </p:attrNameLst>
                                      </p:cBhvr>
                                      <p:to>
                                        <p:strVal val="visible"/>
                                      </p:to>
                                    </p:set>
                                    <p:animEffect transition="in" filter="strips(downRight)">
                                      <p:cBhvr>
                                        <p:cTn id="17" dur="500"/>
                                        <p:tgtEl>
                                          <p:spTgt spid="6147">
                                            <p:txEl>
                                              <p:pRg st="0" end="0"/>
                                            </p:txEl>
                                          </p:spTgt>
                                        </p:tgtEl>
                                      </p:cBhvr>
                                    </p:animEffect>
                                  </p:childTnLst>
                                </p:cTn>
                              </p:par>
                            </p:childTnLst>
                          </p:cTn>
                        </p:par>
                        <p:par>
                          <p:cTn id="18" fill="hold" nodeType="afterGroup">
                            <p:stCondLst>
                              <p:cond delay="500"/>
                            </p:stCondLst>
                            <p:childTnLst>
                              <p:par>
                                <p:cTn id="19" presetID="18" presetClass="entr" presetSubtype="6" fill="hold" grpId="0" nodeType="afterEffect">
                                  <p:stCondLst>
                                    <p:cond delay="0"/>
                                  </p:stCondLst>
                                  <p:childTnLst>
                                    <p:set>
                                      <p:cBhvr>
                                        <p:cTn id="20" dur="1" fill="hold">
                                          <p:stCondLst>
                                            <p:cond delay="0"/>
                                          </p:stCondLst>
                                        </p:cTn>
                                        <p:tgtEl>
                                          <p:spTgt spid="6147">
                                            <p:txEl>
                                              <p:pRg st="1" end="1"/>
                                            </p:txEl>
                                          </p:spTgt>
                                        </p:tgtEl>
                                        <p:attrNameLst>
                                          <p:attrName>style.visibility</p:attrName>
                                        </p:attrNameLst>
                                      </p:cBhvr>
                                      <p:to>
                                        <p:strVal val="visible"/>
                                      </p:to>
                                    </p:set>
                                    <p:animEffect transition="in" filter="strips(downRight)">
                                      <p:cBhvr>
                                        <p:cTn id="21" dur="500"/>
                                        <p:tgtEl>
                                          <p:spTgt spid="6147">
                                            <p:txEl>
                                              <p:pRg st="1" end="1"/>
                                            </p:txEl>
                                          </p:spTgt>
                                        </p:tgtEl>
                                      </p:cBhvr>
                                    </p:animEffect>
                                  </p:childTnLst>
                                </p:cTn>
                              </p:par>
                            </p:childTnLst>
                          </p:cTn>
                        </p:par>
                        <p:par>
                          <p:cTn id="22" fill="hold" nodeType="afterGroup">
                            <p:stCondLst>
                              <p:cond delay="1000"/>
                            </p:stCondLst>
                            <p:childTnLst>
                              <p:par>
                                <p:cTn id="23" presetID="18" presetClass="entr" presetSubtype="6" fill="hold" grpId="0" nodeType="afterEffect">
                                  <p:stCondLst>
                                    <p:cond delay="0"/>
                                  </p:stCondLst>
                                  <p:childTnLst>
                                    <p:set>
                                      <p:cBhvr>
                                        <p:cTn id="24" dur="1" fill="hold">
                                          <p:stCondLst>
                                            <p:cond delay="0"/>
                                          </p:stCondLst>
                                        </p:cTn>
                                        <p:tgtEl>
                                          <p:spTgt spid="6147">
                                            <p:txEl>
                                              <p:pRg st="2" end="2"/>
                                            </p:txEl>
                                          </p:spTgt>
                                        </p:tgtEl>
                                        <p:attrNameLst>
                                          <p:attrName>style.visibility</p:attrName>
                                        </p:attrNameLst>
                                      </p:cBhvr>
                                      <p:to>
                                        <p:strVal val="visible"/>
                                      </p:to>
                                    </p:set>
                                    <p:animEffect transition="in" filter="strips(downRight)">
                                      <p:cBhvr>
                                        <p:cTn id="25" dur="500"/>
                                        <p:tgtEl>
                                          <p:spTgt spid="6147">
                                            <p:txEl>
                                              <p:pRg st="2" end="2"/>
                                            </p:txEl>
                                          </p:spTgt>
                                        </p:tgtEl>
                                      </p:cBhvr>
                                    </p:animEffect>
                                  </p:childTnLst>
                                </p:cTn>
                              </p:par>
                            </p:childTnLst>
                          </p:cTn>
                        </p:par>
                        <p:par>
                          <p:cTn id="26" fill="hold" nodeType="afterGroup">
                            <p:stCondLst>
                              <p:cond delay="1500"/>
                            </p:stCondLst>
                            <p:childTnLst>
                              <p:par>
                                <p:cTn id="27" presetID="18" presetClass="entr" presetSubtype="6" fill="hold" grpId="0" nodeType="afterEffect">
                                  <p:stCondLst>
                                    <p:cond delay="0"/>
                                  </p:stCondLst>
                                  <p:childTnLst>
                                    <p:set>
                                      <p:cBhvr>
                                        <p:cTn id="28" dur="1" fill="hold">
                                          <p:stCondLst>
                                            <p:cond delay="0"/>
                                          </p:stCondLst>
                                        </p:cTn>
                                        <p:tgtEl>
                                          <p:spTgt spid="6147">
                                            <p:txEl>
                                              <p:pRg st="3" end="3"/>
                                            </p:txEl>
                                          </p:spTgt>
                                        </p:tgtEl>
                                        <p:attrNameLst>
                                          <p:attrName>style.visibility</p:attrName>
                                        </p:attrNameLst>
                                      </p:cBhvr>
                                      <p:to>
                                        <p:strVal val="visible"/>
                                      </p:to>
                                    </p:set>
                                    <p:animEffect transition="in" filter="strips(downRight)">
                                      <p:cBhvr>
                                        <p:cTn id="29" dur="500"/>
                                        <p:tgtEl>
                                          <p:spTgt spid="6147">
                                            <p:txEl>
                                              <p:pRg st="3" end="3"/>
                                            </p:txEl>
                                          </p:spTgt>
                                        </p:tgtEl>
                                      </p:cBhvr>
                                    </p:animEffect>
                                  </p:childTnLst>
                                </p:cTn>
                              </p:par>
                            </p:childTnLst>
                          </p:cTn>
                        </p:par>
                        <p:par>
                          <p:cTn id="30" fill="hold" nodeType="afterGroup">
                            <p:stCondLst>
                              <p:cond delay="2000"/>
                            </p:stCondLst>
                            <p:childTnLst>
                              <p:par>
                                <p:cTn id="31" presetID="18" presetClass="entr" presetSubtype="6" fill="hold" grpId="0" nodeType="afterEffect">
                                  <p:stCondLst>
                                    <p:cond delay="0"/>
                                  </p:stCondLst>
                                  <p:childTnLst>
                                    <p:set>
                                      <p:cBhvr>
                                        <p:cTn id="32" dur="1" fill="hold">
                                          <p:stCondLst>
                                            <p:cond delay="0"/>
                                          </p:stCondLst>
                                        </p:cTn>
                                        <p:tgtEl>
                                          <p:spTgt spid="6147">
                                            <p:txEl>
                                              <p:pRg st="4" end="4"/>
                                            </p:txEl>
                                          </p:spTgt>
                                        </p:tgtEl>
                                        <p:attrNameLst>
                                          <p:attrName>style.visibility</p:attrName>
                                        </p:attrNameLst>
                                      </p:cBhvr>
                                      <p:to>
                                        <p:strVal val="visible"/>
                                      </p:to>
                                    </p:set>
                                    <p:animEffect transition="in" filter="strips(downRight)">
                                      <p:cBhvr>
                                        <p:cTn id="33" dur="500"/>
                                        <p:tgtEl>
                                          <p:spTgt spid="6147">
                                            <p:txEl>
                                              <p:pRg st="4" end="4"/>
                                            </p:txEl>
                                          </p:spTgt>
                                        </p:tgtEl>
                                      </p:cBhvr>
                                    </p:animEffect>
                                  </p:childTnLst>
                                </p:cTn>
                              </p:par>
                            </p:childTnLst>
                          </p:cTn>
                        </p:par>
                        <p:par>
                          <p:cTn id="34" fill="hold" nodeType="afterGroup">
                            <p:stCondLst>
                              <p:cond delay="2500"/>
                            </p:stCondLst>
                            <p:childTnLst>
                              <p:par>
                                <p:cTn id="35" presetID="18" presetClass="entr" presetSubtype="6" fill="hold" grpId="0" nodeType="afterEffect">
                                  <p:stCondLst>
                                    <p:cond delay="0"/>
                                  </p:stCondLst>
                                  <p:childTnLst>
                                    <p:set>
                                      <p:cBhvr>
                                        <p:cTn id="36" dur="1" fill="hold">
                                          <p:stCondLst>
                                            <p:cond delay="0"/>
                                          </p:stCondLst>
                                        </p:cTn>
                                        <p:tgtEl>
                                          <p:spTgt spid="6147">
                                            <p:txEl>
                                              <p:pRg st="5" end="5"/>
                                            </p:txEl>
                                          </p:spTgt>
                                        </p:tgtEl>
                                        <p:attrNameLst>
                                          <p:attrName>style.visibility</p:attrName>
                                        </p:attrNameLst>
                                      </p:cBhvr>
                                      <p:to>
                                        <p:strVal val="visible"/>
                                      </p:to>
                                    </p:set>
                                    <p:animEffect transition="in" filter="strips(downRight)">
                                      <p:cBhvr>
                                        <p:cTn id="37" dur="500"/>
                                        <p:tgtEl>
                                          <p:spTgt spid="6147">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6" fill="hold"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strips(downRight)">
                                      <p:cBhvr>
                                        <p:cTn id="42" dur="500"/>
                                        <p:tgtEl>
                                          <p:spTgt spid="3"/>
                                        </p:tgtEl>
                                      </p:cBhvr>
                                    </p:animEffect>
                                  </p:childTnLst>
                                </p:cTn>
                              </p:par>
                              <p:par>
                                <p:cTn id="43" presetID="18" presetClass="entr" presetSubtype="6"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strips(downRight)">
                                      <p:cBhvr>
                                        <p:cTn id="45" dur="500"/>
                                        <p:tgtEl>
                                          <p:spTgt spid="9"/>
                                        </p:tgtEl>
                                      </p:cBhvr>
                                    </p:animEffect>
                                  </p:childTnLst>
                                </p:cTn>
                              </p:par>
                              <p:par>
                                <p:cTn id="46" presetID="18" presetClass="entr" presetSubtype="6" fill="hold"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strips(downRight)">
                                      <p:cBhvr>
                                        <p:cTn id="48" dur="500"/>
                                        <p:tgtEl>
                                          <p:spTgt spid="11"/>
                                        </p:tgtEl>
                                      </p:cBhvr>
                                    </p:animEffect>
                                  </p:childTnLst>
                                </p:cTn>
                              </p:par>
                            </p:childTnLst>
                          </p:cTn>
                        </p:par>
                      </p:childTnLst>
                    </p:cTn>
                  </p:par>
                  <p:par>
                    <p:cTn id="49" fill="hold">
                      <p:stCondLst>
                        <p:cond delay="indefinite"/>
                      </p:stCondLst>
                      <p:childTnLst>
                        <p:par>
                          <p:cTn id="50" fill="hold">
                            <p:stCondLst>
                              <p:cond delay="0"/>
                            </p:stCondLst>
                            <p:childTnLst>
                              <p:par>
                                <p:cTn id="51" presetID="18" presetClass="entr" presetSubtype="6" fill="hold"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strips(downRight)">
                                      <p:cBhvr>
                                        <p:cTn id="53" dur="500"/>
                                        <p:tgtEl>
                                          <p:spTgt spid="13"/>
                                        </p:tgtEl>
                                      </p:cBhvr>
                                    </p:animEffect>
                                  </p:childTnLst>
                                </p:cTn>
                              </p:par>
                            </p:childTnLst>
                          </p:cTn>
                        </p:par>
                      </p:childTnLst>
                    </p:cTn>
                  </p:par>
                  <p:par>
                    <p:cTn id="54" fill="hold">
                      <p:stCondLst>
                        <p:cond delay="indefinite"/>
                      </p:stCondLst>
                      <p:childTnLst>
                        <p:par>
                          <p:cTn id="55" fill="hold">
                            <p:stCondLst>
                              <p:cond delay="0"/>
                            </p:stCondLst>
                            <p:childTnLst>
                              <p:par>
                                <p:cTn id="56" presetID="18" presetClass="entr" presetSubtype="6" fill="hold" nodeType="click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strips(downRight)">
                                      <p:cBhvr>
                                        <p:cTn id="5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395288" y="404813"/>
            <a:ext cx="7543800" cy="796925"/>
          </a:xfrm>
        </p:spPr>
        <p:txBody>
          <a:bodyPr/>
          <a:lstStyle/>
          <a:p>
            <a:pPr eaLnBrk="1" hangingPunct="1"/>
            <a:r>
              <a:rPr lang="ja-JP" altLang="en-US" sz="3300" smtClean="0"/>
              <a:t>「情報教育」と「</a:t>
            </a:r>
            <a:r>
              <a:rPr lang="en-US" altLang="ja-JP" sz="3300" smtClean="0"/>
              <a:t>ICT</a:t>
            </a:r>
            <a:r>
              <a:rPr lang="ja-JP" altLang="en-US" sz="3300" smtClean="0"/>
              <a:t>の活用」との関係</a:t>
            </a:r>
          </a:p>
        </p:txBody>
      </p:sp>
      <p:sp>
        <p:nvSpPr>
          <p:cNvPr id="9219" name="Text Box 3"/>
          <p:cNvSpPr txBox="1">
            <a:spLocks noChangeArrowheads="1"/>
          </p:cNvSpPr>
          <p:nvPr/>
        </p:nvSpPr>
        <p:spPr bwMode="auto">
          <a:xfrm>
            <a:off x="2771775" y="1846263"/>
            <a:ext cx="3025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b="1"/>
              <a:t>情報教育の概念図</a:t>
            </a:r>
          </a:p>
        </p:txBody>
      </p:sp>
      <p:grpSp>
        <p:nvGrpSpPr>
          <p:cNvPr id="2" name="Group 4"/>
          <p:cNvGrpSpPr>
            <a:grpSpLocks/>
          </p:cNvGrpSpPr>
          <p:nvPr/>
        </p:nvGrpSpPr>
        <p:grpSpPr bwMode="auto">
          <a:xfrm>
            <a:off x="179388" y="2349500"/>
            <a:ext cx="5400675" cy="3024188"/>
            <a:chOff x="113" y="1480"/>
            <a:chExt cx="3402" cy="1905"/>
          </a:xfrm>
        </p:grpSpPr>
        <p:sp>
          <p:nvSpPr>
            <p:cNvPr id="18449" name="Text Box 5"/>
            <p:cNvSpPr txBox="1">
              <a:spLocks noChangeArrowheads="1"/>
            </p:cNvSpPr>
            <p:nvPr/>
          </p:nvSpPr>
          <p:spPr bwMode="auto">
            <a:xfrm>
              <a:off x="249" y="1599"/>
              <a:ext cx="9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b="1"/>
                <a:t>（学習内容）</a:t>
              </a:r>
            </a:p>
          </p:txBody>
        </p:sp>
        <p:sp>
          <p:nvSpPr>
            <p:cNvPr id="18450" name="Oval 6"/>
            <p:cNvSpPr>
              <a:spLocks noChangeArrowheads="1"/>
            </p:cNvSpPr>
            <p:nvPr/>
          </p:nvSpPr>
          <p:spPr bwMode="auto">
            <a:xfrm>
              <a:off x="1519" y="1480"/>
              <a:ext cx="1996" cy="1905"/>
            </a:xfrm>
            <a:prstGeom prst="ellipse">
              <a:avLst/>
            </a:prstGeom>
            <a:solidFill>
              <a:srgbClr val="FF3300">
                <a:alpha val="20000"/>
              </a:srgbClr>
            </a:solidFill>
            <a:ln w="38100">
              <a:solidFill>
                <a:srgbClr val="FF0000"/>
              </a:solidFill>
              <a:round/>
              <a:headEnd/>
              <a:tailEnd/>
            </a:ln>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18451" name="Text Box 7"/>
            <p:cNvSpPr txBox="1">
              <a:spLocks noChangeArrowheads="1"/>
            </p:cNvSpPr>
            <p:nvPr/>
          </p:nvSpPr>
          <p:spPr bwMode="auto">
            <a:xfrm>
              <a:off x="113" y="1888"/>
              <a:ext cx="1180" cy="947"/>
            </a:xfrm>
            <a:prstGeom prst="rect">
              <a:avLst/>
            </a:prstGeom>
            <a:solidFill>
              <a:srgbClr val="FF3300">
                <a:alpha val="30196"/>
              </a:srgbClr>
            </a:solidFill>
            <a:ln w="38100">
              <a:solidFill>
                <a:srgbClr val="FF0000"/>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「情報教育」</a:t>
              </a:r>
              <a:br>
                <a:rPr lang="ja-JP" altLang="en-US" sz="1800"/>
              </a:br>
              <a:r>
                <a:rPr lang="ja-JP" altLang="en-US" sz="1800"/>
                <a:t>∥</a:t>
              </a:r>
              <a:br>
                <a:rPr lang="ja-JP" altLang="en-US" sz="1800"/>
              </a:br>
              <a:r>
                <a:rPr lang="ja-JP" altLang="en-US" sz="1800"/>
                <a:t>子どもたちの</a:t>
              </a:r>
              <a:br>
                <a:rPr lang="ja-JP" altLang="en-US" sz="1800"/>
              </a:br>
              <a:r>
                <a:rPr lang="ja-JP" altLang="en-US" sz="1800"/>
                <a:t>情報活用能力の育成</a:t>
              </a:r>
            </a:p>
          </p:txBody>
        </p:sp>
        <p:sp>
          <p:nvSpPr>
            <p:cNvPr id="18452" name="Line 8"/>
            <p:cNvSpPr>
              <a:spLocks noChangeShapeType="1"/>
            </p:cNvSpPr>
            <p:nvPr/>
          </p:nvSpPr>
          <p:spPr bwMode="auto">
            <a:xfrm flipV="1">
              <a:off x="1292" y="1979"/>
              <a:ext cx="318" cy="45"/>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grpSp>
      <p:grpSp>
        <p:nvGrpSpPr>
          <p:cNvPr id="3" name="Group 9"/>
          <p:cNvGrpSpPr>
            <a:grpSpLocks/>
          </p:cNvGrpSpPr>
          <p:nvPr/>
        </p:nvGrpSpPr>
        <p:grpSpPr bwMode="auto">
          <a:xfrm>
            <a:off x="3708400" y="2349500"/>
            <a:ext cx="5113338" cy="3024188"/>
            <a:chOff x="2336" y="1480"/>
            <a:chExt cx="3221" cy="1905"/>
          </a:xfrm>
        </p:grpSpPr>
        <p:sp>
          <p:nvSpPr>
            <p:cNvPr id="18445" name="Line 10"/>
            <p:cNvSpPr>
              <a:spLocks noChangeShapeType="1"/>
            </p:cNvSpPr>
            <p:nvPr/>
          </p:nvSpPr>
          <p:spPr bwMode="auto">
            <a:xfrm flipH="1" flipV="1">
              <a:off x="4241" y="2024"/>
              <a:ext cx="317" cy="91"/>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8446" name="Text Box 11"/>
            <p:cNvSpPr txBox="1">
              <a:spLocks noChangeArrowheads="1"/>
            </p:cNvSpPr>
            <p:nvPr/>
          </p:nvSpPr>
          <p:spPr bwMode="auto">
            <a:xfrm>
              <a:off x="4604" y="1616"/>
              <a:ext cx="9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b="1"/>
                <a:t>（学習手段）</a:t>
              </a:r>
            </a:p>
          </p:txBody>
        </p:sp>
        <p:sp>
          <p:nvSpPr>
            <p:cNvPr id="18447" name="Oval 12"/>
            <p:cNvSpPr>
              <a:spLocks noChangeArrowheads="1"/>
            </p:cNvSpPr>
            <p:nvPr/>
          </p:nvSpPr>
          <p:spPr bwMode="auto">
            <a:xfrm>
              <a:off x="2336" y="1480"/>
              <a:ext cx="1996" cy="1905"/>
            </a:xfrm>
            <a:prstGeom prst="ellipse">
              <a:avLst/>
            </a:prstGeom>
            <a:solidFill>
              <a:srgbClr val="33CCCC">
                <a:alpha val="20000"/>
              </a:srgbClr>
            </a:solidFill>
            <a:ln w="28575">
              <a:solidFill>
                <a:srgbClr val="0000FF"/>
              </a:solidFill>
              <a:round/>
              <a:headEnd/>
              <a:tailEnd/>
            </a:ln>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18448" name="Text Box 13"/>
            <p:cNvSpPr txBox="1">
              <a:spLocks noChangeArrowheads="1"/>
            </p:cNvSpPr>
            <p:nvPr/>
          </p:nvSpPr>
          <p:spPr bwMode="auto">
            <a:xfrm>
              <a:off x="4559" y="1888"/>
              <a:ext cx="998" cy="941"/>
            </a:xfrm>
            <a:prstGeom prst="rect">
              <a:avLst/>
            </a:prstGeom>
            <a:solidFill>
              <a:schemeClr val="hlink">
                <a:alpha val="30196"/>
              </a:schemeClr>
            </a:solidFill>
            <a:ln w="28575">
              <a:solidFill>
                <a:srgbClr val="0000FF"/>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各教科等において，先生や子どもたちが</a:t>
              </a:r>
              <a:r>
                <a:rPr lang="en-US" altLang="ja-JP" sz="1800"/>
                <a:t>ICT</a:t>
              </a:r>
              <a:r>
                <a:rPr lang="ja-JP" altLang="en-US" sz="1800"/>
                <a:t>を活用すること</a:t>
              </a:r>
            </a:p>
          </p:txBody>
        </p:sp>
      </p:grpSp>
      <p:sp>
        <p:nvSpPr>
          <p:cNvPr id="9230" name="Text Box 14"/>
          <p:cNvSpPr txBox="1">
            <a:spLocks noChangeArrowheads="1"/>
          </p:cNvSpPr>
          <p:nvPr/>
        </p:nvSpPr>
        <p:spPr bwMode="auto">
          <a:xfrm>
            <a:off x="6011863" y="3690938"/>
            <a:ext cx="433387" cy="457200"/>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C</a:t>
            </a:r>
          </a:p>
        </p:txBody>
      </p:sp>
      <p:grpSp>
        <p:nvGrpSpPr>
          <p:cNvPr id="4" name="Group 15"/>
          <p:cNvGrpSpPr>
            <a:grpSpLocks/>
          </p:cNvGrpSpPr>
          <p:nvPr/>
        </p:nvGrpSpPr>
        <p:grpSpPr bwMode="auto">
          <a:xfrm>
            <a:off x="3132138" y="3690938"/>
            <a:ext cx="2808287" cy="2293937"/>
            <a:chOff x="1973" y="2325"/>
            <a:chExt cx="1769" cy="1445"/>
          </a:xfrm>
        </p:grpSpPr>
        <p:sp>
          <p:nvSpPr>
            <p:cNvPr id="18441" name="Text Box 16"/>
            <p:cNvSpPr txBox="1">
              <a:spLocks noChangeArrowheads="1"/>
            </p:cNvSpPr>
            <p:nvPr/>
          </p:nvSpPr>
          <p:spPr bwMode="auto">
            <a:xfrm>
              <a:off x="2789" y="2325"/>
              <a:ext cx="273" cy="2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A</a:t>
              </a:r>
            </a:p>
          </p:txBody>
        </p:sp>
        <p:grpSp>
          <p:nvGrpSpPr>
            <p:cNvPr id="18442" name="Group 17"/>
            <p:cNvGrpSpPr>
              <a:grpSpLocks/>
            </p:cNvGrpSpPr>
            <p:nvPr/>
          </p:nvGrpSpPr>
          <p:grpSpPr bwMode="auto">
            <a:xfrm>
              <a:off x="1973" y="2750"/>
              <a:ext cx="1769" cy="1020"/>
              <a:chOff x="1973" y="2750"/>
              <a:chExt cx="1769" cy="1020"/>
            </a:xfrm>
          </p:grpSpPr>
          <p:sp>
            <p:nvSpPr>
              <p:cNvPr id="18443" name="Text Box 18"/>
              <p:cNvSpPr txBox="1">
                <a:spLocks noChangeArrowheads="1"/>
              </p:cNvSpPr>
              <p:nvPr/>
            </p:nvSpPr>
            <p:spPr bwMode="auto">
              <a:xfrm>
                <a:off x="1973" y="3521"/>
                <a:ext cx="1769" cy="249"/>
              </a:xfrm>
              <a:prstGeom prst="rect">
                <a:avLst/>
              </a:prstGeom>
              <a:solidFill>
                <a:srgbClr val="FFFF00">
                  <a:alpha val="30196"/>
                </a:srgbClr>
              </a:solidFill>
              <a:ln w="28575">
                <a:solidFill>
                  <a:srgbClr val="FFFF00"/>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ＩＣＴを活用した情報教育</a:t>
                </a:r>
              </a:p>
            </p:txBody>
          </p:sp>
          <p:sp>
            <p:nvSpPr>
              <p:cNvPr id="18444" name="Line 19"/>
              <p:cNvSpPr>
                <a:spLocks noChangeShapeType="1"/>
              </p:cNvSpPr>
              <p:nvPr/>
            </p:nvSpPr>
            <p:spPr bwMode="auto">
              <a:xfrm flipH="1" flipV="1">
                <a:off x="2925" y="2750"/>
                <a:ext cx="0" cy="725"/>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grpSp>
      </p:grpSp>
      <p:sp>
        <p:nvSpPr>
          <p:cNvPr id="9236" name="Text Box 20"/>
          <p:cNvSpPr txBox="1">
            <a:spLocks noChangeArrowheads="1"/>
          </p:cNvSpPr>
          <p:nvPr/>
        </p:nvSpPr>
        <p:spPr bwMode="auto">
          <a:xfrm>
            <a:off x="2987675" y="3690938"/>
            <a:ext cx="433388"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B</a:t>
            </a:r>
          </a:p>
        </p:txBody>
      </p:sp>
      <p:sp>
        <p:nvSpPr>
          <p:cNvPr id="18440" name="Text Box 4"/>
          <p:cNvSpPr txBox="1">
            <a:spLocks noChangeArrowheads="1"/>
          </p:cNvSpPr>
          <p:nvPr/>
        </p:nvSpPr>
        <p:spPr bwMode="auto">
          <a:xfrm>
            <a:off x="7467600" y="0"/>
            <a:ext cx="1676400" cy="396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r">
              <a:spcBef>
                <a:spcPct val="50000"/>
              </a:spcBef>
            </a:pPr>
            <a:r>
              <a:rPr lang="ja-JP" altLang="en-US" sz="2000" dirty="0"/>
              <a:t>テキスト</a:t>
            </a:r>
            <a:r>
              <a:rPr lang="ja-JP" altLang="en-US" sz="2000" dirty="0" smtClean="0"/>
              <a:t>Ｐ５３</a:t>
            </a:r>
            <a:endParaRPr lang="ja-JP" altLang="en-US" sz="2000" dirty="0"/>
          </a:p>
        </p:txBody>
      </p:sp>
      <p:sp>
        <p:nvSpPr>
          <p:cNvPr id="6" name="スライド番号プレースホルダー 5"/>
          <p:cNvSpPr>
            <a:spLocks noGrp="1"/>
          </p:cNvSpPr>
          <p:nvPr>
            <p:ph type="sldNum" sz="quarter" idx="12"/>
          </p:nvPr>
        </p:nvSpPr>
        <p:spPr/>
        <p:txBody>
          <a:bodyPr/>
          <a:lstStyle/>
          <a:p>
            <a:fld id="{FAA881AD-8AA0-46FF-B8E3-60C24F06225E}" type="slidenum">
              <a:rPr lang="en-US" altLang="ja-JP" smtClean="0"/>
              <a:pPr/>
              <a:t>6</a:t>
            </a:fld>
            <a:endParaRPr lang="en-US" altLang="ja-JP"/>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dissolve">
                                      <p:cBhvr>
                                        <p:cTn id="7" dur="500"/>
                                        <p:tgtEl>
                                          <p:spTgt spid="9219"/>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dissolve">
                                      <p:cBhvr>
                                        <p:cTn id="16" dur="500"/>
                                        <p:tgtEl>
                                          <p:spTgt spid="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9"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dissolve">
                                      <p:cBhvr>
                                        <p:cTn id="21" dur="500"/>
                                        <p:tgtEl>
                                          <p:spTgt spid="4"/>
                                        </p:tgtEl>
                                      </p:cBhvr>
                                    </p:animEffect>
                                  </p:childTnLst>
                                </p:cTn>
                              </p:par>
                            </p:childTnLst>
                          </p:cTn>
                        </p:par>
                        <p:par>
                          <p:cTn id="22" fill="hold" nodeType="afterGroup">
                            <p:stCondLst>
                              <p:cond delay="500"/>
                            </p:stCondLst>
                            <p:childTnLst>
                              <p:par>
                                <p:cTn id="23" presetID="53" presetClass="entr" presetSubtype="0" fill="hold" grpId="0" nodeType="afterEffect">
                                  <p:stCondLst>
                                    <p:cond delay="0"/>
                                  </p:stCondLst>
                                  <p:childTnLst>
                                    <p:set>
                                      <p:cBhvr>
                                        <p:cTn id="24" dur="1" fill="hold">
                                          <p:stCondLst>
                                            <p:cond delay="0"/>
                                          </p:stCondLst>
                                        </p:cTn>
                                        <p:tgtEl>
                                          <p:spTgt spid="9236"/>
                                        </p:tgtEl>
                                        <p:attrNameLst>
                                          <p:attrName>style.visibility</p:attrName>
                                        </p:attrNameLst>
                                      </p:cBhvr>
                                      <p:to>
                                        <p:strVal val="visible"/>
                                      </p:to>
                                    </p:set>
                                    <p:anim calcmode="lin" valueType="num">
                                      <p:cBhvr>
                                        <p:cTn id="25" dur="500" fill="hold"/>
                                        <p:tgtEl>
                                          <p:spTgt spid="9236"/>
                                        </p:tgtEl>
                                        <p:attrNameLst>
                                          <p:attrName>ppt_w</p:attrName>
                                        </p:attrNameLst>
                                      </p:cBhvr>
                                      <p:tavLst>
                                        <p:tav tm="0">
                                          <p:val>
                                            <p:fltVal val="0"/>
                                          </p:val>
                                        </p:tav>
                                        <p:tav tm="100000">
                                          <p:val>
                                            <p:strVal val="#ppt_w"/>
                                          </p:val>
                                        </p:tav>
                                      </p:tavLst>
                                    </p:anim>
                                    <p:anim calcmode="lin" valueType="num">
                                      <p:cBhvr>
                                        <p:cTn id="26" dur="500" fill="hold"/>
                                        <p:tgtEl>
                                          <p:spTgt spid="9236"/>
                                        </p:tgtEl>
                                        <p:attrNameLst>
                                          <p:attrName>ppt_h</p:attrName>
                                        </p:attrNameLst>
                                      </p:cBhvr>
                                      <p:tavLst>
                                        <p:tav tm="0">
                                          <p:val>
                                            <p:fltVal val="0"/>
                                          </p:val>
                                        </p:tav>
                                        <p:tav tm="100000">
                                          <p:val>
                                            <p:strVal val="#ppt_h"/>
                                          </p:val>
                                        </p:tav>
                                      </p:tavLst>
                                    </p:anim>
                                    <p:animEffect transition="in" filter="fade">
                                      <p:cBhvr>
                                        <p:cTn id="27" dur="500"/>
                                        <p:tgtEl>
                                          <p:spTgt spid="9236"/>
                                        </p:tgtEl>
                                      </p:cBhvr>
                                    </p:animEffect>
                                  </p:childTnLst>
                                </p:cTn>
                              </p:par>
                            </p:childTnLst>
                          </p:cTn>
                        </p:par>
                        <p:par>
                          <p:cTn id="28" fill="hold" nodeType="afterGroup">
                            <p:stCondLst>
                              <p:cond delay="1000"/>
                            </p:stCondLst>
                            <p:childTnLst>
                              <p:par>
                                <p:cTn id="29" presetID="53" presetClass="entr" presetSubtype="0" fill="hold" grpId="0" nodeType="afterEffect">
                                  <p:stCondLst>
                                    <p:cond delay="0"/>
                                  </p:stCondLst>
                                  <p:childTnLst>
                                    <p:set>
                                      <p:cBhvr>
                                        <p:cTn id="30" dur="1" fill="hold">
                                          <p:stCondLst>
                                            <p:cond delay="0"/>
                                          </p:stCondLst>
                                        </p:cTn>
                                        <p:tgtEl>
                                          <p:spTgt spid="9230"/>
                                        </p:tgtEl>
                                        <p:attrNameLst>
                                          <p:attrName>style.visibility</p:attrName>
                                        </p:attrNameLst>
                                      </p:cBhvr>
                                      <p:to>
                                        <p:strVal val="visible"/>
                                      </p:to>
                                    </p:set>
                                    <p:anim calcmode="lin" valueType="num">
                                      <p:cBhvr>
                                        <p:cTn id="31" dur="500" fill="hold"/>
                                        <p:tgtEl>
                                          <p:spTgt spid="9230"/>
                                        </p:tgtEl>
                                        <p:attrNameLst>
                                          <p:attrName>ppt_w</p:attrName>
                                        </p:attrNameLst>
                                      </p:cBhvr>
                                      <p:tavLst>
                                        <p:tav tm="0">
                                          <p:val>
                                            <p:fltVal val="0"/>
                                          </p:val>
                                        </p:tav>
                                        <p:tav tm="100000">
                                          <p:val>
                                            <p:strVal val="#ppt_w"/>
                                          </p:val>
                                        </p:tav>
                                      </p:tavLst>
                                    </p:anim>
                                    <p:anim calcmode="lin" valueType="num">
                                      <p:cBhvr>
                                        <p:cTn id="32" dur="500" fill="hold"/>
                                        <p:tgtEl>
                                          <p:spTgt spid="9230"/>
                                        </p:tgtEl>
                                        <p:attrNameLst>
                                          <p:attrName>ppt_h</p:attrName>
                                        </p:attrNameLst>
                                      </p:cBhvr>
                                      <p:tavLst>
                                        <p:tav tm="0">
                                          <p:val>
                                            <p:fltVal val="0"/>
                                          </p:val>
                                        </p:tav>
                                        <p:tav tm="100000">
                                          <p:val>
                                            <p:strVal val="#ppt_h"/>
                                          </p:val>
                                        </p:tav>
                                      </p:tavLst>
                                    </p:anim>
                                    <p:animEffect transition="in" filter="fade">
                                      <p:cBhvr>
                                        <p:cTn id="33" dur="500"/>
                                        <p:tgtEl>
                                          <p:spTgt spid="9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9230" grpId="0" animBg="1"/>
      <p:bldP spid="92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395288" y="404813"/>
            <a:ext cx="7543800" cy="796925"/>
          </a:xfrm>
        </p:spPr>
        <p:txBody>
          <a:bodyPr/>
          <a:lstStyle/>
          <a:p>
            <a:pPr eaLnBrk="1" hangingPunct="1"/>
            <a:r>
              <a:rPr lang="ja-JP" altLang="en-US" sz="3300" smtClean="0"/>
              <a:t>「教育の情報化」と「情報教育」との関係</a:t>
            </a:r>
          </a:p>
        </p:txBody>
      </p:sp>
      <p:grpSp>
        <p:nvGrpSpPr>
          <p:cNvPr id="2" name="Group 3"/>
          <p:cNvGrpSpPr>
            <a:grpSpLocks/>
          </p:cNvGrpSpPr>
          <p:nvPr/>
        </p:nvGrpSpPr>
        <p:grpSpPr bwMode="auto">
          <a:xfrm>
            <a:off x="179388" y="1846263"/>
            <a:ext cx="8642350" cy="3527425"/>
            <a:chOff x="113" y="1163"/>
            <a:chExt cx="5444" cy="2222"/>
          </a:xfrm>
        </p:grpSpPr>
        <p:sp>
          <p:nvSpPr>
            <p:cNvPr id="19462" name="Oval 4"/>
            <p:cNvSpPr>
              <a:spLocks noChangeArrowheads="1"/>
            </p:cNvSpPr>
            <p:nvPr/>
          </p:nvSpPr>
          <p:spPr bwMode="auto">
            <a:xfrm>
              <a:off x="1519" y="1480"/>
              <a:ext cx="1996" cy="1905"/>
            </a:xfrm>
            <a:prstGeom prst="ellipse">
              <a:avLst/>
            </a:prstGeom>
            <a:solidFill>
              <a:srgbClr val="FF3300">
                <a:alpha val="20000"/>
              </a:srgbClr>
            </a:solidFill>
            <a:ln w="38100">
              <a:solidFill>
                <a:srgbClr val="FF0000"/>
              </a:solidFill>
              <a:round/>
              <a:headEnd/>
              <a:tailEnd/>
            </a:ln>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19463" name="Oval 5"/>
            <p:cNvSpPr>
              <a:spLocks noChangeArrowheads="1"/>
            </p:cNvSpPr>
            <p:nvPr/>
          </p:nvSpPr>
          <p:spPr bwMode="auto">
            <a:xfrm>
              <a:off x="2336" y="1480"/>
              <a:ext cx="1996" cy="1905"/>
            </a:xfrm>
            <a:prstGeom prst="ellipse">
              <a:avLst/>
            </a:prstGeom>
            <a:solidFill>
              <a:srgbClr val="33CCCC">
                <a:alpha val="20000"/>
              </a:srgbClr>
            </a:solidFill>
            <a:ln w="28575">
              <a:solidFill>
                <a:srgbClr val="0000FF"/>
              </a:solidFill>
              <a:round/>
              <a:headEnd/>
              <a:tailEnd/>
            </a:ln>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19464" name="Text Box 6"/>
            <p:cNvSpPr txBox="1">
              <a:spLocks noChangeArrowheads="1"/>
            </p:cNvSpPr>
            <p:nvPr/>
          </p:nvSpPr>
          <p:spPr bwMode="auto">
            <a:xfrm>
              <a:off x="1746" y="1163"/>
              <a:ext cx="190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b="1"/>
                <a:t>情報教育の概念図</a:t>
              </a:r>
            </a:p>
          </p:txBody>
        </p:sp>
        <p:sp>
          <p:nvSpPr>
            <p:cNvPr id="19465" name="Text Box 7"/>
            <p:cNvSpPr txBox="1">
              <a:spLocks noChangeArrowheads="1"/>
            </p:cNvSpPr>
            <p:nvPr/>
          </p:nvSpPr>
          <p:spPr bwMode="auto">
            <a:xfrm>
              <a:off x="113" y="1888"/>
              <a:ext cx="1180" cy="947"/>
            </a:xfrm>
            <a:prstGeom prst="rect">
              <a:avLst/>
            </a:prstGeom>
            <a:solidFill>
              <a:srgbClr val="FF3300">
                <a:alpha val="30196"/>
              </a:srgbClr>
            </a:solidFill>
            <a:ln w="38100">
              <a:solidFill>
                <a:srgbClr val="FF0000"/>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「情報教育」</a:t>
              </a:r>
              <a:br>
                <a:rPr lang="ja-JP" altLang="en-US" sz="1800"/>
              </a:br>
              <a:r>
                <a:rPr lang="ja-JP" altLang="en-US" sz="1800"/>
                <a:t>∥</a:t>
              </a:r>
              <a:br>
                <a:rPr lang="ja-JP" altLang="en-US" sz="1800"/>
              </a:br>
              <a:r>
                <a:rPr lang="ja-JP" altLang="en-US" sz="1800"/>
                <a:t>子どもたちの</a:t>
              </a:r>
              <a:br>
                <a:rPr lang="ja-JP" altLang="en-US" sz="1800"/>
              </a:br>
              <a:r>
                <a:rPr lang="ja-JP" altLang="en-US" sz="1800"/>
                <a:t>情報活用能力の育成</a:t>
              </a:r>
            </a:p>
          </p:txBody>
        </p:sp>
        <p:sp>
          <p:nvSpPr>
            <p:cNvPr id="19466" name="Text Box 8"/>
            <p:cNvSpPr txBox="1">
              <a:spLocks noChangeArrowheads="1"/>
            </p:cNvSpPr>
            <p:nvPr/>
          </p:nvSpPr>
          <p:spPr bwMode="auto">
            <a:xfrm>
              <a:off x="249" y="1599"/>
              <a:ext cx="9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b="1"/>
                <a:t>（学習内容）</a:t>
              </a:r>
            </a:p>
          </p:txBody>
        </p:sp>
        <p:sp>
          <p:nvSpPr>
            <p:cNvPr id="19467" name="Text Box 9"/>
            <p:cNvSpPr txBox="1">
              <a:spLocks noChangeArrowheads="1"/>
            </p:cNvSpPr>
            <p:nvPr/>
          </p:nvSpPr>
          <p:spPr bwMode="auto">
            <a:xfrm>
              <a:off x="4559" y="1888"/>
              <a:ext cx="998" cy="941"/>
            </a:xfrm>
            <a:prstGeom prst="rect">
              <a:avLst/>
            </a:prstGeom>
            <a:solidFill>
              <a:schemeClr val="hlink">
                <a:alpha val="30196"/>
              </a:schemeClr>
            </a:solidFill>
            <a:ln w="28575">
              <a:solidFill>
                <a:srgbClr val="0000FF"/>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各教科等において，先生や子どもたちが</a:t>
              </a:r>
              <a:r>
                <a:rPr lang="en-US" altLang="ja-JP" sz="1800"/>
                <a:t>ICT</a:t>
              </a:r>
              <a:r>
                <a:rPr lang="ja-JP" altLang="en-US" sz="1800"/>
                <a:t>を活用すること</a:t>
              </a:r>
            </a:p>
          </p:txBody>
        </p:sp>
        <p:sp>
          <p:nvSpPr>
            <p:cNvPr id="19468" name="Text Box 10"/>
            <p:cNvSpPr txBox="1">
              <a:spLocks noChangeArrowheads="1"/>
            </p:cNvSpPr>
            <p:nvPr/>
          </p:nvSpPr>
          <p:spPr bwMode="auto">
            <a:xfrm>
              <a:off x="4604" y="1616"/>
              <a:ext cx="9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b="1"/>
                <a:t>（学習手段）</a:t>
              </a:r>
            </a:p>
          </p:txBody>
        </p:sp>
        <p:sp>
          <p:nvSpPr>
            <p:cNvPr id="19469" name="Text Box 11"/>
            <p:cNvSpPr txBox="1">
              <a:spLocks noChangeArrowheads="1"/>
            </p:cNvSpPr>
            <p:nvPr/>
          </p:nvSpPr>
          <p:spPr bwMode="auto">
            <a:xfrm>
              <a:off x="1882" y="2325"/>
              <a:ext cx="273" cy="28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B</a:t>
              </a:r>
            </a:p>
          </p:txBody>
        </p:sp>
        <p:sp>
          <p:nvSpPr>
            <p:cNvPr id="19470" name="Line 12"/>
            <p:cNvSpPr>
              <a:spLocks noChangeShapeType="1"/>
            </p:cNvSpPr>
            <p:nvPr/>
          </p:nvSpPr>
          <p:spPr bwMode="auto">
            <a:xfrm flipV="1">
              <a:off x="1292" y="1979"/>
              <a:ext cx="318" cy="45"/>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9471" name="Line 13"/>
            <p:cNvSpPr>
              <a:spLocks noChangeShapeType="1"/>
            </p:cNvSpPr>
            <p:nvPr/>
          </p:nvSpPr>
          <p:spPr bwMode="auto">
            <a:xfrm flipH="1" flipV="1">
              <a:off x="4241" y="2024"/>
              <a:ext cx="317" cy="91"/>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9472" name="Text Box 14"/>
            <p:cNvSpPr txBox="1">
              <a:spLocks noChangeArrowheads="1"/>
            </p:cNvSpPr>
            <p:nvPr/>
          </p:nvSpPr>
          <p:spPr bwMode="auto">
            <a:xfrm>
              <a:off x="2789" y="2325"/>
              <a:ext cx="273" cy="2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A</a:t>
              </a:r>
            </a:p>
          </p:txBody>
        </p:sp>
        <p:sp>
          <p:nvSpPr>
            <p:cNvPr id="19473" name="Text Box 15"/>
            <p:cNvSpPr txBox="1">
              <a:spLocks noChangeArrowheads="1"/>
            </p:cNvSpPr>
            <p:nvPr/>
          </p:nvSpPr>
          <p:spPr bwMode="auto">
            <a:xfrm>
              <a:off x="3787" y="2325"/>
              <a:ext cx="273" cy="28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C</a:t>
              </a:r>
            </a:p>
          </p:txBody>
        </p:sp>
      </p:grpSp>
      <p:sp>
        <p:nvSpPr>
          <p:cNvPr id="10256" name="Text Box 16"/>
          <p:cNvSpPr txBox="1">
            <a:spLocks noChangeArrowheads="1"/>
          </p:cNvSpPr>
          <p:nvPr/>
        </p:nvSpPr>
        <p:spPr bwMode="auto">
          <a:xfrm>
            <a:off x="3132138" y="5589588"/>
            <a:ext cx="2808287" cy="395287"/>
          </a:xfrm>
          <a:prstGeom prst="rect">
            <a:avLst/>
          </a:prstGeom>
          <a:solidFill>
            <a:srgbClr val="FFFF00">
              <a:alpha val="30196"/>
            </a:srgbClr>
          </a:solidFill>
          <a:ln w="28575">
            <a:solidFill>
              <a:srgbClr val="FFFF00"/>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ＩＣＴを活用した情報教育</a:t>
            </a:r>
          </a:p>
        </p:txBody>
      </p:sp>
      <p:sp>
        <p:nvSpPr>
          <p:cNvPr id="10257" name="Line 17"/>
          <p:cNvSpPr>
            <a:spLocks noChangeShapeType="1"/>
          </p:cNvSpPr>
          <p:nvPr/>
        </p:nvSpPr>
        <p:spPr bwMode="auto">
          <a:xfrm flipH="1" flipV="1">
            <a:off x="4643438" y="4365625"/>
            <a:ext cx="0" cy="1150938"/>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0" name="Text Box 4"/>
          <p:cNvSpPr txBox="1">
            <a:spLocks noChangeArrowheads="1"/>
          </p:cNvSpPr>
          <p:nvPr/>
        </p:nvSpPr>
        <p:spPr bwMode="auto">
          <a:xfrm>
            <a:off x="7467600" y="0"/>
            <a:ext cx="1676400" cy="396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r">
              <a:spcBef>
                <a:spcPct val="50000"/>
              </a:spcBef>
            </a:pPr>
            <a:r>
              <a:rPr lang="ja-JP" altLang="en-US" sz="2000" dirty="0"/>
              <a:t>テキスト</a:t>
            </a:r>
            <a:r>
              <a:rPr lang="ja-JP" altLang="en-US" sz="2000" dirty="0" smtClean="0"/>
              <a:t>Ｐ５３</a:t>
            </a:r>
            <a:endParaRPr lang="ja-JP" altLang="en-US" sz="2000" dirty="0"/>
          </a:p>
        </p:txBody>
      </p:sp>
      <p:sp>
        <p:nvSpPr>
          <p:cNvPr id="5" name="スライド番号プレースホルダー 4"/>
          <p:cNvSpPr>
            <a:spLocks noGrp="1"/>
          </p:cNvSpPr>
          <p:nvPr>
            <p:ph type="sldNum" sz="quarter" idx="12"/>
          </p:nvPr>
        </p:nvSpPr>
        <p:spPr/>
        <p:txBody>
          <a:bodyPr/>
          <a:lstStyle/>
          <a:p>
            <a:fld id="{FAA881AD-8AA0-46FF-B8E3-60C24F06225E}" type="slidenum">
              <a:rPr lang="en-US" altLang="ja-JP" smtClean="0"/>
              <a:pPr/>
              <a:t>7</a:t>
            </a:fld>
            <a:endParaRPr lang="en-US" altLang="ja-JP"/>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4" presetClass="path" presetSubtype="0" accel="50000" decel="50000" fill="hold" nodeType="withEffect">
                                  <p:stCondLst>
                                    <p:cond delay="0"/>
                                  </p:stCondLst>
                                  <p:childTnLst>
                                    <p:animMotion origin="layout" path="M 2.5E-6 -3.46821E-7 L 2.5E-6 -0.26751 " pathEditMode="relative" rAng="0" ptsTypes="AA">
                                      <p:cBhvr>
                                        <p:cTn id="6" dur="2000" fill="hold"/>
                                        <p:tgtEl>
                                          <p:spTgt spid="2"/>
                                        </p:tgtEl>
                                        <p:attrNameLst>
                                          <p:attrName>ppt_x</p:attrName>
                                          <p:attrName>ppt_y</p:attrName>
                                        </p:attrNameLst>
                                      </p:cBhvr>
                                      <p:rCtr x="0" y="-13387"/>
                                    </p:animMotion>
                                  </p:childTnLst>
                                </p:cTn>
                              </p:par>
                              <p:par>
                                <p:cTn id="7" presetID="10" presetClass="exit" presetSubtype="0" fill="hold" grpId="0" nodeType="withEffect">
                                  <p:stCondLst>
                                    <p:cond delay="0"/>
                                  </p:stCondLst>
                                  <p:childTnLst>
                                    <p:animEffect transition="out" filter="fade">
                                      <p:cBhvr>
                                        <p:cTn id="8" dur="2000"/>
                                        <p:tgtEl>
                                          <p:spTgt spid="3"/>
                                        </p:tgtEl>
                                      </p:cBhvr>
                                    </p:animEffect>
                                    <p:set>
                                      <p:cBhvr>
                                        <p:cTn id="9" dur="1" fill="hold">
                                          <p:stCondLst>
                                            <p:cond delay="1999"/>
                                          </p:stCondLst>
                                        </p:cTn>
                                        <p:tgtEl>
                                          <p:spTgt spid="3"/>
                                        </p:tgtEl>
                                        <p:attrNameLst>
                                          <p:attrName>style.visibility</p:attrName>
                                        </p:attrNameLst>
                                      </p:cBhvr>
                                      <p:to>
                                        <p:strVal val="hidden"/>
                                      </p:to>
                                    </p:set>
                                  </p:childTnLst>
                                </p:cTn>
                              </p:par>
                              <p:par>
                                <p:cTn id="10" presetID="1" presetClass="exit" presetSubtype="0" fill="hold" grpId="0" nodeType="withEffect">
                                  <p:stCondLst>
                                    <p:cond delay="0"/>
                                  </p:stCondLst>
                                  <p:childTnLst>
                                    <p:set>
                                      <p:cBhvr>
                                        <p:cTn id="11" dur="1" fill="hold">
                                          <p:stCondLst>
                                            <p:cond delay="0"/>
                                          </p:stCondLst>
                                        </p:cTn>
                                        <p:tgtEl>
                                          <p:spTgt spid="10257"/>
                                        </p:tgtEl>
                                        <p:attrNameLst>
                                          <p:attrName>style.visibility</p:attrName>
                                        </p:attrNameLst>
                                      </p:cBhvr>
                                      <p:to>
                                        <p:strVal val="hidden"/>
                                      </p:to>
                                    </p:set>
                                  </p:childTnLst>
                                </p:cTn>
                              </p:par>
                              <p:par>
                                <p:cTn id="12" presetID="64" presetClass="path" presetSubtype="0" accel="50000" decel="50000" fill="hold" grpId="0" nodeType="withEffect">
                                  <p:stCondLst>
                                    <p:cond delay="0"/>
                                  </p:stCondLst>
                                  <p:childTnLst>
                                    <p:animMotion origin="layout" path="M 2.5E-6 8.67052E-7 L 2.5E-6 -0.61873 " pathEditMode="fixed" rAng="0" ptsTypes="AA">
                                      <p:cBhvr>
                                        <p:cTn id="13" dur="2000" fill="hold"/>
                                        <p:tgtEl>
                                          <p:spTgt spid="10256"/>
                                        </p:tgtEl>
                                        <p:attrNameLst>
                                          <p:attrName>ppt_x</p:attrName>
                                          <p:attrName>ppt_y</p:attrName>
                                        </p:attrNameLst>
                                      </p:cBhvr>
                                      <p:rCtr x="0" y="-309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256" grpId="0" animBg="1"/>
      <p:bldP spid="1025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ChangeArrowheads="1"/>
          </p:cNvSpPr>
          <p:nvPr/>
        </p:nvSpPr>
        <p:spPr bwMode="auto">
          <a:xfrm>
            <a:off x="827088" y="3644900"/>
            <a:ext cx="2592387" cy="503238"/>
          </a:xfrm>
          <a:prstGeom prst="roundRect">
            <a:avLst>
              <a:gd name="adj" fmla="val 16667"/>
            </a:avLst>
          </a:prstGeom>
          <a:solidFill>
            <a:srgbClr val="FF3300">
              <a:alpha val="20000"/>
            </a:srgbClr>
          </a:solidFill>
          <a:ln w="19050">
            <a:solidFill>
              <a:srgbClr val="FF00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児童が図鑑や辞典を使って意味を調べる</a:t>
            </a:r>
          </a:p>
        </p:txBody>
      </p:sp>
      <p:sp>
        <p:nvSpPr>
          <p:cNvPr id="13315" name="Text Box 3"/>
          <p:cNvSpPr txBox="1">
            <a:spLocks noChangeArrowheads="1"/>
          </p:cNvSpPr>
          <p:nvPr/>
        </p:nvSpPr>
        <p:spPr bwMode="auto">
          <a:xfrm>
            <a:off x="250825" y="3789363"/>
            <a:ext cx="4286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sz="1600"/>
              <a:t>調　べ　る</a:t>
            </a:r>
          </a:p>
        </p:txBody>
      </p:sp>
      <p:sp>
        <p:nvSpPr>
          <p:cNvPr id="13316" name="AutoShape 4"/>
          <p:cNvSpPr>
            <a:spLocks noChangeArrowheads="1"/>
          </p:cNvSpPr>
          <p:nvPr/>
        </p:nvSpPr>
        <p:spPr bwMode="auto">
          <a:xfrm>
            <a:off x="3563938" y="3644900"/>
            <a:ext cx="2592387" cy="503238"/>
          </a:xfrm>
          <a:prstGeom prst="roundRect">
            <a:avLst>
              <a:gd name="adj" fmla="val 16667"/>
            </a:avLst>
          </a:prstGeom>
          <a:solidFill>
            <a:srgbClr val="FFFF00">
              <a:alpha val="50195"/>
            </a:srgbClr>
          </a:solidFill>
          <a:ln w="19050">
            <a:solidFill>
              <a:srgbClr val="FFFF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児童がインターネットを使って意味を調べる</a:t>
            </a:r>
          </a:p>
        </p:txBody>
      </p:sp>
      <p:sp>
        <p:nvSpPr>
          <p:cNvPr id="13317" name="AutoShape 5"/>
          <p:cNvSpPr>
            <a:spLocks noChangeArrowheads="1"/>
          </p:cNvSpPr>
          <p:nvPr/>
        </p:nvSpPr>
        <p:spPr bwMode="auto">
          <a:xfrm>
            <a:off x="6300788" y="3644900"/>
            <a:ext cx="2592387" cy="503238"/>
          </a:xfrm>
          <a:prstGeom prst="roundRect">
            <a:avLst>
              <a:gd name="adj" fmla="val 16667"/>
            </a:avLst>
          </a:prstGeom>
          <a:solidFill>
            <a:srgbClr val="0000FF">
              <a:alpha val="20000"/>
            </a:srgbClr>
          </a:solidFill>
          <a:ln w="19050">
            <a:solidFill>
              <a:srgbClr val="0000FF"/>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ＣＤの伴奏で合唱の練習をする</a:t>
            </a:r>
          </a:p>
        </p:txBody>
      </p:sp>
      <p:grpSp>
        <p:nvGrpSpPr>
          <p:cNvPr id="21510" name="Group 6"/>
          <p:cNvGrpSpPr>
            <a:grpSpLocks/>
          </p:cNvGrpSpPr>
          <p:nvPr/>
        </p:nvGrpSpPr>
        <p:grpSpPr bwMode="auto">
          <a:xfrm>
            <a:off x="179388" y="0"/>
            <a:ext cx="8642350" cy="3527425"/>
            <a:chOff x="113" y="0"/>
            <a:chExt cx="5444" cy="2222"/>
          </a:xfrm>
        </p:grpSpPr>
        <p:sp>
          <p:nvSpPr>
            <p:cNvPr id="21526" name="Oval 7"/>
            <p:cNvSpPr>
              <a:spLocks noChangeArrowheads="1"/>
            </p:cNvSpPr>
            <p:nvPr/>
          </p:nvSpPr>
          <p:spPr bwMode="auto">
            <a:xfrm>
              <a:off x="1519" y="317"/>
              <a:ext cx="1996" cy="1905"/>
            </a:xfrm>
            <a:prstGeom prst="ellipse">
              <a:avLst/>
            </a:prstGeom>
            <a:solidFill>
              <a:srgbClr val="FF3300">
                <a:alpha val="20000"/>
              </a:srgbClr>
            </a:solidFill>
            <a:ln w="38100">
              <a:solidFill>
                <a:srgbClr val="FF0000"/>
              </a:solidFill>
              <a:round/>
              <a:headEnd/>
              <a:tailEnd/>
            </a:ln>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21527" name="Oval 8"/>
            <p:cNvSpPr>
              <a:spLocks noChangeArrowheads="1"/>
            </p:cNvSpPr>
            <p:nvPr/>
          </p:nvSpPr>
          <p:spPr bwMode="auto">
            <a:xfrm>
              <a:off x="2336" y="317"/>
              <a:ext cx="1996" cy="1905"/>
            </a:xfrm>
            <a:prstGeom prst="ellipse">
              <a:avLst/>
            </a:prstGeom>
            <a:solidFill>
              <a:srgbClr val="33CCCC">
                <a:alpha val="20000"/>
              </a:srgbClr>
            </a:solidFill>
            <a:ln w="28575">
              <a:solidFill>
                <a:srgbClr val="0000FF"/>
              </a:solidFill>
              <a:round/>
              <a:headEnd/>
              <a:tailEnd/>
            </a:ln>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21528" name="Text Box 9"/>
            <p:cNvSpPr txBox="1">
              <a:spLocks noChangeArrowheads="1"/>
            </p:cNvSpPr>
            <p:nvPr/>
          </p:nvSpPr>
          <p:spPr bwMode="auto">
            <a:xfrm>
              <a:off x="1746" y="0"/>
              <a:ext cx="190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b="1"/>
                <a:t>情報教育の概念図</a:t>
              </a:r>
            </a:p>
          </p:txBody>
        </p:sp>
        <p:sp>
          <p:nvSpPr>
            <p:cNvPr id="21529" name="Text Box 10"/>
            <p:cNvSpPr txBox="1">
              <a:spLocks noChangeArrowheads="1"/>
            </p:cNvSpPr>
            <p:nvPr/>
          </p:nvSpPr>
          <p:spPr bwMode="auto">
            <a:xfrm>
              <a:off x="113" y="725"/>
              <a:ext cx="1180" cy="947"/>
            </a:xfrm>
            <a:prstGeom prst="rect">
              <a:avLst/>
            </a:prstGeom>
            <a:solidFill>
              <a:srgbClr val="FF3300">
                <a:alpha val="30196"/>
              </a:srgbClr>
            </a:solidFill>
            <a:ln w="38100">
              <a:solidFill>
                <a:srgbClr val="FF0000"/>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「情報教育」</a:t>
              </a:r>
              <a:br>
                <a:rPr lang="ja-JP" altLang="en-US" sz="1800"/>
              </a:br>
              <a:r>
                <a:rPr lang="ja-JP" altLang="en-US" sz="1800"/>
                <a:t>∥</a:t>
              </a:r>
              <a:br>
                <a:rPr lang="ja-JP" altLang="en-US" sz="1800"/>
              </a:br>
              <a:r>
                <a:rPr lang="ja-JP" altLang="en-US" sz="1800"/>
                <a:t>子どもたちの</a:t>
              </a:r>
              <a:br>
                <a:rPr lang="ja-JP" altLang="en-US" sz="1800"/>
              </a:br>
              <a:r>
                <a:rPr lang="ja-JP" altLang="en-US" sz="1800"/>
                <a:t>情報活用能力の育成</a:t>
              </a:r>
            </a:p>
          </p:txBody>
        </p:sp>
        <p:sp>
          <p:nvSpPr>
            <p:cNvPr id="21530" name="Text Box 11"/>
            <p:cNvSpPr txBox="1">
              <a:spLocks noChangeArrowheads="1"/>
            </p:cNvSpPr>
            <p:nvPr/>
          </p:nvSpPr>
          <p:spPr bwMode="auto">
            <a:xfrm>
              <a:off x="249" y="436"/>
              <a:ext cx="9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b="1"/>
                <a:t>（学習内容）</a:t>
              </a:r>
            </a:p>
          </p:txBody>
        </p:sp>
        <p:sp>
          <p:nvSpPr>
            <p:cNvPr id="21531" name="Text Box 12"/>
            <p:cNvSpPr txBox="1">
              <a:spLocks noChangeArrowheads="1"/>
            </p:cNvSpPr>
            <p:nvPr/>
          </p:nvSpPr>
          <p:spPr bwMode="auto">
            <a:xfrm>
              <a:off x="4559" y="725"/>
              <a:ext cx="998" cy="941"/>
            </a:xfrm>
            <a:prstGeom prst="rect">
              <a:avLst/>
            </a:prstGeom>
            <a:solidFill>
              <a:schemeClr val="hlink">
                <a:alpha val="30196"/>
              </a:schemeClr>
            </a:solidFill>
            <a:ln w="28575">
              <a:solidFill>
                <a:srgbClr val="0000FF"/>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各教科等において，先生や子どもたちが</a:t>
              </a:r>
              <a:r>
                <a:rPr lang="en-US" altLang="ja-JP" sz="1800"/>
                <a:t>ICT</a:t>
              </a:r>
              <a:r>
                <a:rPr lang="ja-JP" altLang="en-US" sz="1800"/>
                <a:t>を活用すること</a:t>
              </a:r>
            </a:p>
          </p:txBody>
        </p:sp>
        <p:sp>
          <p:nvSpPr>
            <p:cNvPr id="21532" name="Text Box 13"/>
            <p:cNvSpPr txBox="1">
              <a:spLocks noChangeArrowheads="1"/>
            </p:cNvSpPr>
            <p:nvPr/>
          </p:nvSpPr>
          <p:spPr bwMode="auto">
            <a:xfrm>
              <a:off x="4604" y="453"/>
              <a:ext cx="9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b="1"/>
                <a:t>（学習手段）</a:t>
              </a:r>
            </a:p>
          </p:txBody>
        </p:sp>
        <p:sp>
          <p:nvSpPr>
            <p:cNvPr id="21533" name="Text Box 14"/>
            <p:cNvSpPr txBox="1">
              <a:spLocks noChangeArrowheads="1"/>
            </p:cNvSpPr>
            <p:nvPr/>
          </p:nvSpPr>
          <p:spPr bwMode="auto">
            <a:xfrm>
              <a:off x="1882" y="1162"/>
              <a:ext cx="273" cy="28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B</a:t>
              </a:r>
            </a:p>
          </p:txBody>
        </p:sp>
        <p:sp>
          <p:nvSpPr>
            <p:cNvPr id="21534" name="Line 15"/>
            <p:cNvSpPr>
              <a:spLocks noChangeShapeType="1"/>
            </p:cNvSpPr>
            <p:nvPr/>
          </p:nvSpPr>
          <p:spPr bwMode="auto">
            <a:xfrm flipV="1">
              <a:off x="1292" y="816"/>
              <a:ext cx="318" cy="45"/>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1535" name="Line 16"/>
            <p:cNvSpPr>
              <a:spLocks noChangeShapeType="1"/>
            </p:cNvSpPr>
            <p:nvPr/>
          </p:nvSpPr>
          <p:spPr bwMode="auto">
            <a:xfrm flipH="1" flipV="1">
              <a:off x="4241" y="861"/>
              <a:ext cx="317" cy="91"/>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1536" name="Text Box 17"/>
            <p:cNvSpPr txBox="1">
              <a:spLocks noChangeArrowheads="1"/>
            </p:cNvSpPr>
            <p:nvPr/>
          </p:nvSpPr>
          <p:spPr bwMode="auto">
            <a:xfrm>
              <a:off x="2789" y="1162"/>
              <a:ext cx="273" cy="2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A</a:t>
              </a:r>
            </a:p>
          </p:txBody>
        </p:sp>
        <p:sp>
          <p:nvSpPr>
            <p:cNvPr id="21537" name="Text Box 18"/>
            <p:cNvSpPr txBox="1">
              <a:spLocks noChangeArrowheads="1"/>
            </p:cNvSpPr>
            <p:nvPr/>
          </p:nvSpPr>
          <p:spPr bwMode="auto">
            <a:xfrm>
              <a:off x="3787" y="1162"/>
              <a:ext cx="273" cy="28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C</a:t>
              </a:r>
            </a:p>
          </p:txBody>
        </p:sp>
      </p:grpSp>
      <p:sp>
        <p:nvSpPr>
          <p:cNvPr id="13331" name="AutoShape 19"/>
          <p:cNvSpPr>
            <a:spLocks noChangeArrowheads="1"/>
          </p:cNvSpPr>
          <p:nvPr/>
        </p:nvSpPr>
        <p:spPr bwMode="auto">
          <a:xfrm>
            <a:off x="827088" y="4292600"/>
            <a:ext cx="2592387" cy="574675"/>
          </a:xfrm>
          <a:prstGeom prst="roundRect">
            <a:avLst>
              <a:gd name="adj" fmla="val 16667"/>
            </a:avLst>
          </a:prstGeom>
          <a:solidFill>
            <a:srgbClr val="FF3300">
              <a:alpha val="20000"/>
            </a:srgbClr>
          </a:solidFill>
          <a:ln w="19050">
            <a:solidFill>
              <a:srgbClr val="FF00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インタビューをしてメモを取る</a:t>
            </a:r>
          </a:p>
        </p:txBody>
      </p:sp>
      <p:sp>
        <p:nvSpPr>
          <p:cNvPr id="13332" name="AutoShape 20"/>
          <p:cNvSpPr>
            <a:spLocks noChangeArrowheads="1"/>
          </p:cNvSpPr>
          <p:nvPr/>
        </p:nvSpPr>
        <p:spPr bwMode="auto">
          <a:xfrm>
            <a:off x="827088" y="5013325"/>
            <a:ext cx="2592387" cy="792163"/>
          </a:xfrm>
          <a:prstGeom prst="roundRect">
            <a:avLst>
              <a:gd name="adj" fmla="val 16667"/>
            </a:avLst>
          </a:prstGeom>
          <a:solidFill>
            <a:srgbClr val="FF3300">
              <a:alpha val="20000"/>
            </a:srgbClr>
          </a:solidFill>
          <a:ln w="19050">
            <a:solidFill>
              <a:srgbClr val="FF00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構成メモから説明の文章を考える</a:t>
            </a:r>
          </a:p>
        </p:txBody>
      </p:sp>
      <p:sp>
        <p:nvSpPr>
          <p:cNvPr id="13333" name="AutoShape 21"/>
          <p:cNvSpPr>
            <a:spLocks noChangeArrowheads="1"/>
          </p:cNvSpPr>
          <p:nvPr/>
        </p:nvSpPr>
        <p:spPr bwMode="auto">
          <a:xfrm>
            <a:off x="3563938" y="4292600"/>
            <a:ext cx="2592387" cy="574675"/>
          </a:xfrm>
          <a:prstGeom prst="roundRect">
            <a:avLst>
              <a:gd name="adj" fmla="val 16667"/>
            </a:avLst>
          </a:prstGeom>
          <a:solidFill>
            <a:srgbClr val="FFFF00">
              <a:alpha val="50195"/>
            </a:srgbClr>
          </a:solidFill>
          <a:ln w="19050">
            <a:solidFill>
              <a:srgbClr val="FFFF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ＤＶカメラやＩＣレコーダーを使ってインタビューをする</a:t>
            </a:r>
          </a:p>
        </p:txBody>
      </p:sp>
      <p:sp>
        <p:nvSpPr>
          <p:cNvPr id="13334" name="AutoShape 22"/>
          <p:cNvSpPr>
            <a:spLocks noChangeArrowheads="1"/>
          </p:cNvSpPr>
          <p:nvPr/>
        </p:nvSpPr>
        <p:spPr bwMode="auto">
          <a:xfrm>
            <a:off x="6300788" y="4292600"/>
            <a:ext cx="2592387" cy="574675"/>
          </a:xfrm>
          <a:prstGeom prst="roundRect">
            <a:avLst>
              <a:gd name="adj" fmla="val 16667"/>
            </a:avLst>
          </a:prstGeom>
          <a:solidFill>
            <a:srgbClr val="0000FF">
              <a:alpha val="20000"/>
            </a:srgbClr>
          </a:solidFill>
          <a:ln w="19050">
            <a:solidFill>
              <a:srgbClr val="0000FF"/>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ＮＨＫ学校放送をみて社会の学習をする</a:t>
            </a:r>
          </a:p>
        </p:txBody>
      </p:sp>
      <p:sp>
        <p:nvSpPr>
          <p:cNvPr id="13335" name="AutoShape 23"/>
          <p:cNvSpPr>
            <a:spLocks noChangeArrowheads="1"/>
          </p:cNvSpPr>
          <p:nvPr/>
        </p:nvSpPr>
        <p:spPr bwMode="auto">
          <a:xfrm>
            <a:off x="3563938" y="5013325"/>
            <a:ext cx="2592387" cy="792163"/>
          </a:xfrm>
          <a:prstGeom prst="roundRect">
            <a:avLst>
              <a:gd name="adj" fmla="val 16667"/>
            </a:avLst>
          </a:prstGeom>
          <a:solidFill>
            <a:srgbClr val="FFFF00">
              <a:alpha val="50195"/>
            </a:srgbClr>
          </a:solidFill>
          <a:ln w="19050">
            <a:solidFill>
              <a:srgbClr val="FFFF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コンピュータを使って写真を張り付け言葉を入力してパンフレットを作る</a:t>
            </a:r>
          </a:p>
        </p:txBody>
      </p:sp>
      <p:sp>
        <p:nvSpPr>
          <p:cNvPr id="13336" name="AutoShape 24"/>
          <p:cNvSpPr>
            <a:spLocks noChangeArrowheads="1"/>
          </p:cNvSpPr>
          <p:nvPr/>
        </p:nvSpPr>
        <p:spPr bwMode="auto">
          <a:xfrm>
            <a:off x="6300788" y="5013325"/>
            <a:ext cx="2592387" cy="792163"/>
          </a:xfrm>
          <a:prstGeom prst="roundRect">
            <a:avLst>
              <a:gd name="adj" fmla="val 16667"/>
            </a:avLst>
          </a:prstGeom>
          <a:solidFill>
            <a:srgbClr val="0000FF">
              <a:alpha val="20000"/>
            </a:srgbClr>
          </a:solidFill>
          <a:ln w="19050">
            <a:solidFill>
              <a:srgbClr val="0000FF"/>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教師がコンピュータを使って学級通信を作る</a:t>
            </a:r>
          </a:p>
        </p:txBody>
      </p:sp>
      <p:sp>
        <p:nvSpPr>
          <p:cNvPr id="13337" name="AutoShape 25"/>
          <p:cNvSpPr>
            <a:spLocks noChangeArrowheads="1"/>
          </p:cNvSpPr>
          <p:nvPr/>
        </p:nvSpPr>
        <p:spPr bwMode="auto">
          <a:xfrm>
            <a:off x="6300788" y="5949950"/>
            <a:ext cx="2592387" cy="574675"/>
          </a:xfrm>
          <a:prstGeom prst="roundRect">
            <a:avLst>
              <a:gd name="adj" fmla="val 16667"/>
            </a:avLst>
          </a:prstGeom>
          <a:solidFill>
            <a:srgbClr val="0000FF">
              <a:alpha val="20000"/>
            </a:srgbClr>
          </a:solidFill>
          <a:ln w="19050">
            <a:solidFill>
              <a:srgbClr val="0000FF"/>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算数の問題をプロジェクターで大きく提示して説明</a:t>
            </a:r>
          </a:p>
        </p:txBody>
      </p:sp>
      <p:sp>
        <p:nvSpPr>
          <p:cNvPr id="13338" name="AutoShape 26"/>
          <p:cNvSpPr>
            <a:spLocks noChangeArrowheads="1"/>
          </p:cNvSpPr>
          <p:nvPr/>
        </p:nvSpPr>
        <p:spPr bwMode="auto">
          <a:xfrm>
            <a:off x="3563938" y="5949950"/>
            <a:ext cx="2592387" cy="574675"/>
          </a:xfrm>
          <a:prstGeom prst="roundRect">
            <a:avLst>
              <a:gd name="adj" fmla="val 16667"/>
            </a:avLst>
          </a:prstGeom>
          <a:solidFill>
            <a:srgbClr val="FFFF00">
              <a:alpha val="50195"/>
            </a:srgbClr>
          </a:solidFill>
          <a:ln w="19050">
            <a:solidFill>
              <a:srgbClr val="FFFF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コンピュータで資料を見せてプレゼンテーションする</a:t>
            </a:r>
          </a:p>
        </p:txBody>
      </p:sp>
      <p:sp>
        <p:nvSpPr>
          <p:cNvPr id="13339" name="AutoShape 27"/>
          <p:cNvSpPr>
            <a:spLocks noChangeArrowheads="1"/>
          </p:cNvSpPr>
          <p:nvPr/>
        </p:nvSpPr>
        <p:spPr bwMode="auto">
          <a:xfrm>
            <a:off x="827088" y="5949950"/>
            <a:ext cx="2592387" cy="574675"/>
          </a:xfrm>
          <a:prstGeom prst="roundRect">
            <a:avLst>
              <a:gd name="adj" fmla="val 16667"/>
            </a:avLst>
          </a:prstGeom>
          <a:solidFill>
            <a:srgbClr val="FF3300">
              <a:alpha val="20000"/>
            </a:srgbClr>
          </a:solidFill>
          <a:ln w="19050">
            <a:solidFill>
              <a:srgbClr val="FF00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紙に書いた資料をもとにわかりやすく伝える</a:t>
            </a:r>
          </a:p>
        </p:txBody>
      </p:sp>
      <p:sp>
        <p:nvSpPr>
          <p:cNvPr id="13340" name="Text Box 28"/>
          <p:cNvSpPr txBox="1">
            <a:spLocks noChangeArrowheads="1"/>
          </p:cNvSpPr>
          <p:nvPr/>
        </p:nvSpPr>
        <p:spPr bwMode="auto">
          <a:xfrm>
            <a:off x="250825" y="4941888"/>
            <a:ext cx="42862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sz="1600"/>
              <a:t>まとめる</a:t>
            </a:r>
          </a:p>
        </p:txBody>
      </p:sp>
      <p:sp>
        <p:nvSpPr>
          <p:cNvPr id="13341" name="Text Box 29"/>
          <p:cNvSpPr txBox="1">
            <a:spLocks noChangeArrowheads="1"/>
          </p:cNvSpPr>
          <p:nvPr/>
        </p:nvSpPr>
        <p:spPr bwMode="auto">
          <a:xfrm>
            <a:off x="250825" y="5921375"/>
            <a:ext cx="428625"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sz="1600"/>
              <a:t>伝える</a:t>
            </a:r>
          </a:p>
        </p:txBody>
      </p:sp>
      <p:sp>
        <p:nvSpPr>
          <p:cNvPr id="21522" name="Text Box 30"/>
          <p:cNvSpPr txBox="1">
            <a:spLocks noChangeArrowheads="1"/>
          </p:cNvSpPr>
          <p:nvPr/>
        </p:nvSpPr>
        <p:spPr bwMode="auto">
          <a:xfrm>
            <a:off x="3132138" y="1341438"/>
            <a:ext cx="2808287" cy="395287"/>
          </a:xfrm>
          <a:prstGeom prst="rect">
            <a:avLst/>
          </a:prstGeom>
          <a:solidFill>
            <a:srgbClr val="FFFF00">
              <a:alpha val="30196"/>
            </a:srgbClr>
          </a:solidFill>
          <a:ln w="28575">
            <a:solidFill>
              <a:srgbClr val="FFFF00"/>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ＩＣＴを活用した情報教育</a:t>
            </a:r>
          </a:p>
        </p:txBody>
      </p:sp>
      <p:sp>
        <p:nvSpPr>
          <p:cNvPr id="13343" name="Line 31"/>
          <p:cNvSpPr>
            <a:spLocks noChangeShapeType="1"/>
          </p:cNvSpPr>
          <p:nvPr/>
        </p:nvSpPr>
        <p:spPr bwMode="auto">
          <a:xfrm flipH="1">
            <a:off x="2195513" y="2349500"/>
            <a:ext cx="1008062" cy="1150938"/>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3344" name="Line 32"/>
          <p:cNvSpPr>
            <a:spLocks noChangeShapeType="1"/>
          </p:cNvSpPr>
          <p:nvPr/>
        </p:nvSpPr>
        <p:spPr bwMode="auto">
          <a:xfrm>
            <a:off x="6227763" y="2349500"/>
            <a:ext cx="1081087" cy="1150938"/>
          </a:xfrm>
          <a:prstGeom prst="line">
            <a:avLst/>
          </a:prstGeom>
          <a:noFill/>
          <a:ln w="762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3345" name="Line 33"/>
          <p:cNvSpPr>
            <a:spLocks noChangeShapeType="1"/>
          </p:cNvSpPr>
          <p:nvPr/>
        </p:nvSpPr>
        <p:spPr bwMode="auto">
          <a:xfrm>
            <a:off x="4643438" y="2349500"/>
            <a:ext cx="0" cy="1223963"/>
          </a:xfrm>
          <a:prstGeom prst="line">
            <a:avLst/>
          </a:prstGeom>
          <a:noFill/>
          <a:ln w="76200">
            <a:solidFill>
              <a:srgbClr val="FFFF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36" name="Text Box 4"/>
          <p:cNvSpPr txBox="1">
            <a:spLocks noChangeArrowheads="1"/>
          </p:cNvSpPr>
          <p:nvPr/>
        </p:nvSpPr>
        <p:spPr bwMode="auto">
          <a:xfrm>
            <a:off x="7467600" y="0"/>
            <a:ext cx="1676400" cy="396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r">
              <a:spcBef>
                <a:spcPct val="50000"/>
              </a:spcBef>
            </a:pPr>
            <a:r>
              <a:rPr lang="ja-JP" altLang="en-US" sz="2000" dirty="0"/>
              <a:t>テキスト</a:t>
            </a:r>
            <a:r>
              <a:rPr lang="ja-JP" altLang="en-US" sz="2000" dirty="0" smtClean="0"/>
              <a:t>Ｐ５３</a:t>
            </a:r>
            <a:endParaRPr lang="ja-JP" altLang="en-US" sz="2000" dirty="0"/>
          </a:p>
        </p:txBody>
      </p:sp>
      <p:sp>
        <p:nvSpPr>
          <p:cNvPr id="3" name="スライド番号プレースホルダー 2"/>
          <p:cNvSpPr>
            <a:spLocks noGrp="1"/>
          </p:cNvSpPr>
          <p:nvPr>
            <p:ph type="sldNum" sz="quarter" idx="12"/>
          </p:nvPr>
        </p:nvSpPr>
        <p:spPr/>
        <p:txBody>
          <a:bodyPr/>
          <a:lstStyle/>
          <a:p>
            <a:fld id="{3512D4D0-39CA-4FCB-A6C6-44542F26B679}" type="slidenum">
              <a:rPr lang="en-US" altLang="ja-JP" smtClean="0"/>
              <a:pPr/>
              <a:t>8</a:t>
            </a:fld>
            <a:endParaRPr lang="en-US" altLang="ja-JP"/>
          </a:p>
        </p:txBody>
      </p:sp>
    </p:spTree>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13343"/>
                                        </p:tgtEl>
                                        <p:attrNameLst>
                                          <p:attrName>style.visibility</p:attrName>
                                        </p:attrNameLst>
                                      </p:cBhvr>
                                      <p:to>
                                        <p:strVal val="visible"/>
                                      </p:to>
                                    </p:set>
                                    <p:animEffect transition="in" filter="strips(downLeft)">
                                      <p:cBhvr>
                                        <p:cTn id="7" dur="500"/>
                                        <p:tgtEl>
                                          <p:spTgt spid="13343"/>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3315"/>
                                        </p:tgtEl>
                                        <p:attrNameLst>
                                          <p:attrName>style.visibility</p:attrName>
                                        </p:attrNameLst>
                                      </p:cBhvr>
                                      <p:to>
                                        <p:strVal val="visible"/>
                                      </p:to>
                                    </p:set>
                                    <p:animEffect transition="in" filter="dissolve">
                                      <p:cBhvr>
                                        <p:cTn id="11" dur="500"/>
                                        <p:tgtEl>
                                          <p:spTgt spid="13315"/>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13340"/>
                                        </p:tgtEl>
                                        <p:attrNameLst>
                                          <p:attrName>style.visibility</p:attrName>
                                        </p:attrNameLst>
                                      </p:cBhvr>
                                      <p:to>
                                        <p:strVal val="visible"/>
                                      </p:to>
                                    </p:set>
                                    <p:animEffect transition="in" filter="dissolve">
                                      <p:cBhvr>
                                        <p:cTn id="14" dur="500"/>
                                        <p:tgtEl>
                                          <p:spTgt spid="13340"/>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13341"/>
                                        </p:tgtEl>
                                        <p:attrNameLst>
                                          <p:attrName>style.visibility</p:attrName>
                                        </p:attrNameLst>
                                      </p:cBhvr>
                                      <p:to>
                                        <p:strVal val="visible"/>
                                      </p:to>
                                    </p:set>
                                    <p:animEffect transition="in" filter="dissolve">
                                      <p:cBhvr>
                                        <p:cTn id="17" dur="500"/>
                                        <p:tgtEl>
                                          <p:spTgt spid="13341"/>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3314"/>
                                        </p:tgtEl>
                                        <p:attrNameLst>
                                          <p:attrName>style.visibility</p:attrName>
                                        </p:attrNameLst>
                                      </p:cBhvr>
                                      <p:to>
                                        <p:strVal val="visible"/>
                                      </p:to>
                                    </p:set>
                                    <p:animEffect transition="in" filter="dissolve">
                                      <p:cBhvr>
                                        <p:cTn id="20" dur="500"/>
                                        <p:tgtEl>
                                          <p:spTgt spid="13314"/>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3331"/>
                                        </p:tgtEl>
                                        <p:attrNameLst>
                                          <p:attrName>style.visibility</p:attrName>
                                        </p:attrNameLst>
                                      </p:cBhvr>
                                      <p:to>
                                        <p:strVal val="visible"/>
                                      </p:to>
                                    </p:set>
                                    <p:animEffect transition="in" filter="dissolve">
                                      <p:cBhvr>
                                        <p:cTn id="23" dur="500"/>
                                        <p:tgtEl>
                                          <p:spTgt spid="13331"/>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3332"/>
                                        </p:tgtEl>
                                        <p:attrNameLst>
                                          <p:attrName>style.visibility</p:attrName>
                                        </p:attrNameLst>
                                      </p:cBhvr>
                                      <p:to>
                                        <p:strVal val="visible"/>
                                      </p:to>
                                    </p:set>
                                    <p:animEffect transition="in" filter="dissolve">
                                      <p:cBhvr>
                                        <p:cTn id="26" dur="500"/>
                                        <p:tgtEl>
                                          <p:spTgt spid="13332"/>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3339"/>
                                        </p:tgtEl>
                                        <p:attrNameLst>
                                          <p:attrName>style.visibility</p:attrName>
                                        </p:attrNameLst>
                                      </p:cBhvr>
                                      <p:to>
                                        <p:strVal val="visible"/>
                                      </p:to>
                                    </p:set>
                                    <p:animEffect transition="in" filter="dissolve">
                                      <p:cBhvr>
                                        <p:cTn id="29" dur="500"/>
                                        <p:tgtEl>
                                          <p:spTgt spid="1333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8" presetClass="entr" presetSubtype="6" fill="hold" grpId="0" nodeType="clickEffect">
                                  <p:stCondLst>
                                    <p:cond delay="0"/>
                                  </p:stCondLst>
                                  <p:childTnLst>
                                    <p:set>
                                      <p:cBhvr>
                                        <p:cTn id="33" dur="1" fill="hold">
                                          <p:stCondLst>
                                            <p:cond delay="0"/>
                                          </p:stCondLst>
                                        </p:cTn>
                                        <p:tgtEl>
                                          <p:spTgt spid="13344"/>
                                        </p:tgtEl>
                                        <p:attrNameLst>
                                          <p:attrName>style.visibility</p:attrName>
                                        </p:attrNameLst>
                                      </p:cBhvr>
                                      <p:to>
                                        <p:strVal val="visible"/>
                                      </p:to>
                                    </p:set>
                                    <p:animEffect transition="in" filter="strips(downRight)">
                                      <p:cBhvr>
                                        <p:cTn id="34" dur="500"/>
                                        <p:tgtEl>
                                          <p:spTgt spid="13344"/>
                                        </p:tgtEl>
                                      </p:cBhvr>
                                    </p:animEffect>
                                  </p:childTnLst>
                                </p:cTn>
                              </p:par>
                            </p:childTnLst>
                          </p:cTn>
                        </p:par>
                        <p:par>
                          <p:cTn id="35" fill="hold" nodeType="afterGroup">
                            <p:stCondLst>
                              <p:cond delay="500"/>
                            </p:stCondLst>
                            <p:childTnLst>
                              <p:par>
                                <p:cTn id="36" presetID="9" presetClass="entr" presetSubtype="0" fill="hold" grpId="0" nodeType="afterEffect">
                                  <p:stCondLst>
                                    <p:cond delay="0"/>
                                  </p:stCondLst>
                                  <p:childTnLst>
                                    <p:set>
                                      <p:cBhvr>
                                        <p:cTn id="37" dur="1" fill="hold">
                                          <p:stCondLst>
                                            <p:cond delay="0"/>
                                          </p:stCondLst>
                                        </p:cTn>
                                        <p:tgtEl>
                                          <p:spTgt spid="13317"/>
                                        </p:tgtEl>
                                        <p:attrNameLst>
                                          <p:attrName>style.visibility</p:attrName>
                                        </p:attrNameLst>
                                      </p:cBhvr>
                                      <p:to>
                                        <p:strVal val="visible"/>
                                      </p:to>
                                    </p:set>
                                    <p:animEffect transition="in" filter="dissolve">
                                      <p:cBhvr>
                                        <p:cTn id="38" dur="500"/>
                                        <p:tgtEl>
                                          <p:spTgt spid="13317"/>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3334"/>
                                        </p:tgtEl>
                                        <p:attrNameLst>
                                          <p:attrName>style.visibility</p:attrName>
                                        </p:attrNameLst>
                                      </p:cBhvr>
                                      <p:to>
                                        <p:strVal val="visible"/>
                                      </p:to>
                                    </p:set>
                                    <p:animEffect transition="in" filter="dissolve">
                                      <p:cBhvr>
                                        <p:cTn id="41" dur="500"/>
                                        <p:tgtEl>
                                          <p:spTgt spid="13334"/>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3336"/>
                                        </p:tgtEl>
                                        <p:attrNameLst>
                                          <p:attrName>style.visibility</p:attrName>
                                        </p:attrNameLst>
                                      </p:cBhvr>
                                      <p:to>
                                        <p:strVal val="visible"/>
                                      </p:to>
                                    </p:set>
                                    <p:animEffect transition="in" filter="dissolve">
                                      <p:cBhvr>
                                        <p:cTn id="44" dur="500"/>
                                        <p:tgtEl>
                                          <p:spTgt spid="13336"/>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3337"/>
                                        </p:tgtEl>
                                        <p:attrNameLst>
                                          <p:attrName>style.visibility</p:attrName>
                                        </p:attrNameLst>
                                      </p:cBhvr>
                                      <p:to>
                                        <p:strVal val="visible"/>
                                      </p:to>
                                    </p:set>
                                    <p:animEffect transition="in" filter="dissolve">
                                      <p:cBhvr>
                                        <p:cTn id="47" dur="500"/>
                                        <p:tgtEl>
                                          <p:spTgt spid="1333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8" presetClass="entr" presetSubtype="6" fill="hold" grpId="0" nodeType="clickEffect">
                                  <p:stCondLst>
                                    <p:cond delay="0"/>
                                  </p:stCondLst>
                                  <p:childTnLst>
                                    <p:set>
                                      <p:cBhvr>
                                        <p:cTn id="51" dur="1" fill="hold">
                                          <p:stCondLst>
                                            <p:cond delay="0"/>
                                          </p:stCondLst>
                                        </p:cTn>
                                        <p:tgtEl>
                                          <p:spTgt spid="13345"/>
                                        </p:tgtEl>
                                        <p:attrNameLst>
                                          <p:attrName>style.visibility</p:attrName>
                                        </p:attrNameLst>
                                      </p:cBhvr>
                                      <p:to>
                                        <p:strVal val="visible"/>
                                      </p:to>
                                    </p:set>
                                    <p:animEffect transition="in" filter="strips(downRight)">
                                      <p:cBhvr>
                                        <p:cTn id="52" dur="500"/>
                                        <p:tgtEl>
                                          <p:spTgt spid="13345"/>
                                        </p:tgtEl>
                                      </p:cBhvr>
                                    </p:animEffect>
                                  </p:childTnLst>
                                </p:cTn>
                              </p:par>
                            </p:childTnLst>
                          </p:cTn>
                        </p:par>
                        <p:par>
                          <p:cTn id="53" fill="hold" nodeType="afterGroup">
                            <p:stCondLst>
                              <p:cond delay="500"/>
                            </p:stCondLst>
                            <p:childTnLst>
                              <p:par>
                                <p:cTn id="54" presetID="9" presetClass="entr" presetSubtype="0" fill="hold" grpId="0" nodeType="afterEffect">
                                  <p:stCondLst>
                                    <p:cond delay="0"/>
                                  </p:stCondLst>
                                  <p:childTnLst>
                                    <p:set>
                                      <p:cBhvr>
                                        <p:cTn id="55" dur="1" fill="hold">
                                          <p:stCondLst>
                                            <p:cond delay="0"/>
                                          </p:stCondLst>
                                        </p:cTn>
                                        <p:tgtEl>
                                          <p:spTgt spid="13316"/>
                                        </p:tgtEl>
                                        <p:attrNameLst>
                                          <p:attrName>style.visibility</p:attrName>
                                        </p:attrNameLst>
                                      </p:cBhvr>
                                      <p:to>
                                        <p:strVal val="visible"/>
                                      </p:to>
                                    </p:set>
                                    <p:animEffect transition="in" filter="dissolve">
                                      <p:cBhvr>
                                        <p:cTn id="56" dur="500"/>
                                        <p:tgtEl>
                                          <p:spTgt spid="13316"/>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13333"/>
                                        </p:tgtEl>
                                        <p:attrNameLst>
                                          <p:attrName>style.visibility</p:attrName>
                                        </p:attrNameLst>
                                      </p:cBhvr>
                                      <p:to>
                                        <p:strVal val="visible"/>
                                      </p:to>
                                    </p:set>
                                    <p:animEffect transition="in" filter="dissolve">
                                      <p:cBhvr>
                                        <p:cTn id="59" dur="500"/>
                                        <p:tgtEl>
                                          <p:spTgt spid="13333"/>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13335"/>
                                        </p:tgtEl>
                                        <p:attrNameLst>
                                          <p:attrName>style.visibility</p:attrName>
                                        </p:attrNameLst>
                                      </p:cBhvr>
                                      <p:to>
                                        <p:strVal val="visible"/>
                                      </p:to>
                                    </p:set>
                                    <p:animEffect transition="in" filter="dissolve">
                                      <p:cBhvr>
                                        <p:cTn id="62" dur="500"/>
                                        <p:tgtEl>
                                          <p:spTgt spid="13335"/>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13338"/>
                                        </p:tgtEl>
                                        <p:attrNameLst>
                                          <p:attrName>style.visibility</p:attrName>
                                        </p:attrNameLst>
                                      </p:cBhvr>
                                      <p:to>
                                        <p:strVal val="visible"/>
                                      </p:to>
                                    </p:set>
                                    <p:animEffect transition="in" filter="dissolve">
                                      <p:cBhvr>
                                        <p:cTn id="65" dur="500"/>
                                        <p:tgtEl>
                                          <p:spTgt spid="13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p:bldP spid="13316" grpId="0" animBg="1"/>
      <p:bldP spid="13317" grpId="0" animBg="1"/>
      <p:bldP spid="13331" grpId="0" animBg="1"/>
      <p:bldP spid="13332" grpId="0" animBg="1"/>
      <p:bldP spid="13333" grpId="0" animBg="1"/>
      <p:bldP spid="13334" grpId="0" animBg="1"/>
      <p:bldP spid="13335" grpId="0" animBg="1"/>
      <p:bldP spid="13336" grpId="0" animBg="1"/>
      <p:bldP spid="13337" grpId="0" animBg="1"/>
      <p:bldP spid="13338" grpId="0" animBg="1"/>
      <p:bldP spid="13339" grpId="0" animBg="1"/>
      <p:bldP spid="13340" grpId="0"/>
      <p:bldP spid="13341" grpId="0"/>
      <p:bldP spid="13343" grpId="0" animBg="1"/>
      <p:bldP spid="13344" grpId="0" animBg="1"/>
      <p:bldP spid="1334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2"/>
          <p:cNvGrpSpPr>
            <a:grpSpLocks/>
          </p:cNvGrpSpPr>
          <p:nvPr/>
        </p:nvGrpSpPr>
        <p:grpSpPr bwMode="auto">
          <a:xfrm>
            <a:off x="827088" y="3644900"/>
            <a:ext cx="8066087" cy="2879725"/>
            <a:chOff x="521" y="2296"/>
            <a:chExt cx="5081" cy="1814"/>
          </a:xfrm>
        </p:grpSpPr>
        <p:sp>
          <p:nvSpPr>
            <p:cNvPr id="22557" name="AutoShape 3"/>
            <p:cNvSpPr>
              <a:spLocks noChangeArrowheads="1"/>
            </p:cNvSpPr>
            <p:nvPr/>
          </p:nvSpPr>
          <p:spPr bwMode="auto">
            <a:xfrm>
              <a:off x="521" y="2296"/>
              <a:ext cx="1633" cy="317"/>
            </a:xfrm>
            <a:prstGeom prst="roundRect">
              <a:avLst>
                <a:gd name="adj" fmla="val 16667"/>
              </a:avLst>
            </a:prstGeom>
            <a:solidFill>
              <a:srgbClr val="FF3300">
                <a:alpha val="20000"/>
              </a:srgbClr>
            </a:solidFill>
            <a:ln w="19050">
              <a:solidFill>
                <a:srgbClr val="FF00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児童が図鑑や辞典を使って意味を調べる</a:t>
              </a:r>
            </a:p>
          </p:txBody>
        </p:sp>
        <p:sp>
          <p:nvSpPr>
            <p:cNvPr id="22558" name="AutoShape 4"/>
            <p:cNvSpPr>
              <a:spLocks noChangeArrowheads="1"/>
            </p:cNvSpPr>
            <p:nvPr/>
          </p:nvSpPr>
          <p:spPr bwMode="auto">
            <a:xfrm>
              <a:off x="2245" y="2296"/>
              <a:ext cx="1633" cy="317"/>
            </a:xfrm>
            <a:prstGeom prst="roundRect">
              <a:avLst>
                <a:gd name="adj" fmla="val 16667"/>
              </a:avLst>
            </a:prstGeom>
            <a:solidFill>
              <a:srgbClr val="FFFF00">
                <a:alpha val="50195"/>
              </a:srgbClr>
            </a:solidFill>
            <a:ln w="19050">
              <a:solidFill>
                <a:srgbClr val="FFFF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児童がインターネットを使って意味を調べる</a:t>
              </a:r>
            </a:p>
          </p:txBody>
        </p:sp>
        <p:sp>
          <p:nvSpPr>
            <p:cNvPr id="22559" name="AutoShape 5"/>
            <p:cNvSpPr>
              <a:spLocks noChangeArrowheads="1"/>
            </p:cNvSpPr>
            <p:nvPr/>
          </p:nvSpPr>
          <p:spPr bwMode="auto">
            <a:xfrm>
              <a:off x="3969" y="2296"/>
              <a:ext cx="1633" cy="317"/>
            </a:xfrm>
            <a:prstGeom prst="roundRect">
              <a:avLst>
                <a:gd name="adj" fmla="val 16667"/>
              </a:avLst>
            </a:prstGeom>
            <a:solidFill>
              <a:srgbClr val="0000FF">
                <a:alpha val="20000"/>
              </a:srgbClr>
            </a:solidFill>
            <a:ln w="19050">
              <a:solidFill>
                <a:srgbClr val="0000FF"/>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ＣＤの伴奏で合唱の練習をする</a:t>
              </a:r>
              <a:endParaRPr lang="ja-JP" altLang="en-US" sz="1400"/>
            </a:p>
          </p:txBody>
        </p:sp>
        <p:sp>
          <p:nvSpPr>
            <p:cNvPr id="22560" name="AutoShape 6"/>
            <p:cNvSpPr>
              <a:spLocks noChangeArrowheads="1"/>
            </p:cNvSpPr>
            <p:nvPr/>
          </p:nvSpPr>
          <p:spPr bwMode="auto">
            <a:xfrm>
              <a:off x="521" y="2704"/>
              <a:ext cx="1633" cy="362"/>
            </a:xfrm>
            <a:prstGeom prst="roundRect">
              <a:avLst>
                <a:gd name="adj" fmla="val 16667"/>
              </a:avLst>
            </a:prstGeom>
            <a:solidFill>
              <a:srgbClr val="FF3300">
                <a:alpha val="20000"/>
              </a:srgbClr>
            </a:solidFill>
            <a:ln w="19050">
              <a:solidFill>
                <a:srgbClr val="FF00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インタビューをしてメモを取る</a:t>
              </a:r>
            </a:p>
          </p:txBody>
        </p:sp>
        <p:sp>
          <p:nvSpPr>
            <p:cNvPr id="22561" name="AutoShape 7"/>
            <p:cNvSpPr>
              <a:spLocks noChangeArrowheads="1"/>
            </p:cNvSpPr>
            <p:nvPr/>
          </p:nvSpPr>
          <p:spPr bwMode="auto">
            <a:xfrm>
              <a:off x="521" y="3158"/>
              <a:ext cx="1633" cy="499"/>
            </a:xfrm>
            <a:prstGeom prst="roundRect">
              <a:avLst>
                <a:gd name="adj" fmla="val 16667"/>
              </a:avLst>
            </a:prstGeom>
            <a:solidFill>
              <a:srgbClr val="FF3300">
                <a:alpha val="20000"/>
              </a:srgbClr>
            </a:solidFill>
            <a:ln w="19050">
              <a:solidFill>
                <a:srgbClr val="FF00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構成メモから説明の文章を考える</a:t>
              </a:r>
            </a:p>
          </p:txBody>
        </p:sp>
        <p:sp>
          <p:nvSpPr>
            <p:cNvPr id="22562" name="AutoShape 8"/>
            <p:cNvSpPr>
              <a:spLocks noChangeArrowheads="1"/>
            </p:cNvSpPr>
            <p:nvPr/>
          </p:nvSpPr>
          <p:spPr bwMode="auto">
            <a:xfrm>
              <a:off x="2245" y="2704"/>
              <a:ext cx="1633" cy="362"/>
            </a:xfrm>
            <a:prstGeom prst="roundRect">
              <a:avLst>
                <a:gd name="adj" fmla="val 16667"/>
              </a:avLst>
            </a:prstGeom>
            <a:solidFill>
              <a:srgbClr val="FFFF00">
                <a:alpha val="50195"/>
              </a:srgbClr>
            </a:solidFill>
            <a:ln w="19050">
              <a:solidFill>
                <a:srgbClr val="FFFF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ＤＶカメラやＩＣレコーダーを使ってインタビューをする</a:t>
              </a:r>
            </a:p>
          </p:txBody>
        </p:sp>
        <p:sp>
          <p:nvSpPr>
            <p:cNvPr id="22563" name="AutoShape 9"/>
            <p:cNvSpPr>
              <a:spLocks noChangeArrowheads="1"/>
            </p:cNvSpPr>
            <p:nvPr/>
          </p:nvSpPr>
          <p:spPr bwMode="auto">
            <a:xfrm>
              <a:off x="3969" y="2704"/>
              <a:ext cx="1633" cy="362"/>
            </a:xfrm>
            <a:prstGeom prst="roundRect">
              <a:avLst>
                <a:gd name="adj" fmla="val 16667"/>
              </a:avLst>
            </a:prstGeom>
            <a:solidFill>
              <a:srgbClr val="0000FF">
                <a:alpha val="20000"/>
              </a:srgbClr>
            </a:solidFill>
            <a:ln w="19050">
              <a:solidFill>
                <a:srgbClr val="0000FF"/>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ＮＨＫ学校放送をみて社会の学習をする</a:t>
              </a:r>
            </a:p>
          </p:txBody>
        </p:sp>
        <p:sp>
          <p:nvSpPr>
            <p:cNvPr id="22564" name="AutoShape 10"/>
            <p:cNvSpPr>
              <a:spLocks noChangeArrowheads="1"/>
            </p:cNvSpPr>
            <p:nvPr/>
          </p:nvSpPr>
          <p:spPr bwMode="auto">
            <a:xfrm>
              <a:off x="2245" y="3158"/>
              <a:ext cx="1633" cy="499"/>
            </a:xfrm>
            <a:prstGeom prst="roundRect">
              <a:avLst>
                <a:gd name="adj" fmla="val 16667"/>
              </a:avLst>
            </a:prstGeom>
            <a:solidFill>
              <a:srgbClr val="FFFF00">
                <a:alpha val="50195"/>
              </a:srgbClr>
            </a:solidFill>
            <a:ln w="19050">
              <a:solidFill>
                <a:srgbClr val="FFFF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コンピュータを使って写真を張り付け言葉を入力してパンフレットを作る</a:t>
              </a:r>
            </a:p>
          </p:txBody>
        </p:sp>
        <p:sp>
          <p:nvSpPr>
            <p:cNvPr id="22565" name="AutoShape 11"/>
            <p:cNvSpPr>
              <a:spLocks noChangeArrowheads="1"/>
            </p:cNvSpPr>
            <p:nvPr/>
          </p:nvSpPr>
          <p:spPr bwMode="auto">
            <a:xfrm>
              <a:off x="3969" y="3158"/>
              <a:ext cx="1633" cy="499"/>
            </a:xfrm>
            <a:prstGeom prst="roundRect">
              <a:avLst>
                <a:gd name="adj" fmla="val 16667"/>
              </a:avLst>
            </a:prstGeom>
            <a:solidFill>
              <a:srgbClr val="0000FF">
                <a:alpha val="20000"/>
              </a:srgbClr>
            </a:solidFill>
            <a:ln w="19050">
              <a:solidFill>
                <a:srgbClr val="0000FF"/>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教師がコンピュータを使って学級通信を作る</a:t>
              </a:r>
            </a:p>
          </p:txBody>
        </p:sp>
        <p:sp>
          <p:nvSpPr>
            <p:cNvPr id="22566" name="AutoShape 12"/>
            <p:cNvSpPr>
              <a:spLocks noChangeArrowheads="1"/>
            </p:cNvSpPr>
            <p:nvPr/>
          </p:nvSpPr>
          <p:spPr bwMode="auto">
            <a:xfrm>
              <a:off x="3969" y="3748"/>
              <a:ext cx="1633" cy="362"/>
            </a:xfrm>
            <a:prstGeom prst="roundRect">
              <a:avLst>
                <a:gd name="adj" fmla="val 16667"/>
              </a:avLst>
            </a:prstGeom>
            <a:solidFill>
              <a:srgbClr val="0000FF">
                <a:alpha val="20000"/>
              </a:srgbClr>
            </a:solidFill>
            <a:ln w="19050">
              <a:solidFill>
                <a:srgbClr val="0000FF"/>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算数の問題をプロジェクターで大きく提示して説明</a:t>
              </a:r>
            </a:p>
          </p:txBody>
        </p:sp>
        <p:sp>
          <p:nvSpPr>
            <p:cNvPr id="22567" name="AutoShape 13"/>
            <p:cNvSpPr>
              <a:spLocks noChangeArrowheads="1"/>
            </p:cNvSpPr>
            <p:nvPr/>
          </p:nvSpPr>
          <p:spPr bwMode="auto">
            <a:xfrm>
              <a:off x="2245" y="3748"/>
              <a:ext cx="1633" cy="362"/>
            </a:xfrm>
            <a:prstGeom prst="roundRect">
              <a:avLst>
                <a:gd name="adj" fmla="val 16667"/>
              </a:avLst>
            </a:prstGeom>
            <a:solidFill>
              <a:srgbClr val="FFFF00">
                <a:alpha val="50195"/>
              </a:srgbClr>
            </a:solidFill>
            <a:ln w="19050">
              <a:solidFill>
                <a:srgbClr val="FFFF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コンピュータで資料を見せてプレゼンテーションする</a:t>
              </a:r>
            </a:p>
          </p:txBody>
        </p:sp>
        <p:sp>
          <p:nvSpPr>
            <p:cNvPr id="22568" name="AutoShape 14"/>
            <p:cNvSpPr>
              <a:spLocks noChangeArrowheads="1"/>
            </p:cNvSpPr>
            <p:nvPr/>
          </p:nvSpPr>
          <p:spPr bwMode="auto">
            <a:xfrm>
              <a:off x="521" y="3748"/>
              <a:ext cx="1633" cy="362"/>
            </a:xfrm>
            <a:prstGeom prst="roundRect">
              <a:avLst>
                <a:gd name="adj" fmla="val 16667"/>
              </a:avLst>
            </a:prstGeom>
            <a:solidFill>
              <a:srgbClr val="FF3300">
                <a:alpha val="20000"/>
              </a:srgbClr>
            </a:solidFill>
            <a:ln w="19050">
              <a:solidFill>
                <a:srgbClr val="FF0000"/>
              </a:solidFill>
              <a:round/>
              <a:headEnd/>
              <a:tailEnd/>
            </a:ln>
          </p:spPr>
          <p:txBody>
            <a:bodyPr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紙に書いた資料をもとにわかりやすく伝える</a:t>
              </a:r>
            </a:p>
          </p:txBody>
        </p:sp>
      </p:grpSp>
      <p:sp>
        <p:nvSpPr>
          <p:cNvPr id="22531" name="Text Box 15"/>
          <p:cNvSpPr txBox="1">
            <a:spLocks noChangeArrowheads="1"/>
          </p:cNvSpPr>
          <p:nvPr/>
        </p:nvSpPr>
        <p:spPr bwMode="auto">
          <a:xfrm>
            <a:off x="250825" y="3789363"/>
            <a:ext cx="4286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sz="1600"/>
              <a:t>調　べ　る</a:t>
            </a:r>
          </a:p>
        </p:txBody>
      </p:sp>
      <p:sp>
        <p:nvSpPr>
          <p:cNvPr id="22532" name="Text Box 16"/>
          <p:cNvSpPr txBox="1">
            <a:spLocks noChangeArrowheads="1"/>
          </p:cNvSpPr>
          <p:nvPr/>
        </p:nvSpPr>
        <p:spPr bwMode="auto">
          <a:xfrm>
            <a:off x="250825" y="4941888"/>
            <a:ext cx="42862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sz="1600"/>
              <a:t>まとめる</a:t>
            </a:r>
          </a:p>
        </p:txBody>
      </p:sp>
      <p:sp>
        <p:nvSpPr>
          <p:cNvPr id="22533" name="Text Box 17"/>
          <p:cNvSpPr txBox="1">
            <a:spLocks noChangeArrowheads="1"/>
          </p:cNvSpPr>
          <p:nvPr/>
        </p:nvSpPr>
        <p:spPr bwMode="auto">
          <a:xfrm>
            <a:off x="250825" y="5921375"/>
            <a:ext cx="428625"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sz="1600"/>
              <a:t>伝える</a:t>
            </a:r>
          </a:p>
        </p:txBody>
      </p:sp>
      <p:sp>
        <p:nvSpPr>
          <p:cNvPr id="14354" name="AutoShape 18"/>
          <p:cNvSpPr>
            <a:spLocks noChangeArrowheads="1"/>
          </p:cNvSpPr>
          <p:nvPr/>
        </p:nvSpPr>
        <p:spPr bwMode="auto">
          <a:xfrm>
            <a:off x="0" y="2636838"/>
            <a:ext cx="2987675" cy="863600"/>
          </a:xfrm>
          <a:prstGeom prst="wedgeRectCallout">
            <a:avLst>
              <a:gd name="adj1" fmla="val 87671"/>
              <a:gd name="adj2" fmla="val 45403"/>
            </a:avLst>
          </a:prstGeom>
          <a:solidFill>
            <a:srgbClr val="FFFF99"/>
          </a:solidFill>
          <a:ln w="9525">
            <a:solidFill>
              <a:schemeClr val="tx1"/>
            </a:solidFill>
            <a:miter lim="800000"/>
            <a:headEnd/>
            <a:tailEnd/>
          </a:ln>
        </p:spPr>
        <p:txBody>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機器やソフトの操作の仕方がわかる。</a:t>
            </a:r>
          </a:p>
          <a:p>
            <a:pPr algn="ctr"/>
            <a:r>
              <a:rPr lang="ja-JP" altLang="en-US" sz="1600" b="1">
                <a:solidFill>
                  <a:srgbClr val="FF3300"/>
                </a:solidFill>
              </a:rPr>
              <a:t>情報手段の基礎的な操作習得</a:t>
            </a:r>
          </a:p>
        </p:txBody>
      </p:sp>
      <p:sp>
        <p:nvSpPr>
          <p:cNvPr id="14355" name="AutoShape 19"/>
          <p:cNvSpPr>
            <a:spLocks noChangeArrowheads="1"/>
          </p:cNvSpPr>
          <p:nvPr/>
        </p:nvSpPr>
        <p:spPr bwMode="auto">
          <a:xfrm>
            <a:off x="6172200" y="1143000"/>
            <a:ext cx="2447925" cy="936625"/>
          </a:xfrm>
          <a:prstGeom prst="wedgeRectCallout">
            <a:avLst>
              <a:gd name="adj1" fmla="val -92264"/>
              <a:gd name="adj2" fmla="val 187620"/>
            </a:avLst>
          </a:prstGeom>
          <a:solidFill>
            <a:srgbClr val="FFFF99"/>
          </a:solidFill>
          <a:ln w="9525">
            <a:solidFill>
              <a:schemeClr val="tx1"/>
            </a:solidFill>
            <a:miter lim="800000"/>
            <a:headEnd/>
            <a:tailEnd/>
          </a:ln>
        </p:spPr>
        <p:txBody>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目的に応じてメディアを使い分ける</a:t>
            </a:r>
          </a:p>
          <a:p>
            <a:pPr algn="ctr"/>
            <a:r>
              <a:rPr lang="ja-JP" altLang="en-US" sz="1600" b="1">
                <a:solidFill>
                  <a:srgbClr val="FF3300"/>
                </a:solidFill>
              </a:rPr>
              <a:t>情報活用の実践力</a:t>
            </a:r>
          </a:p>
        </p:txBody>
      </p:sp>
      <p:sp>
        <p:nvSpPr>
          <p:cNvPr id="14356" name="AutoShape 20"/>
          <p:cNvSpPr>
            <a:spLocks noChangeArrowheads="1"/>
          </p:cNvSpPr>
          <p:nvPr/>
        </p:nvSpPr>
        <p:spPr bwMode="auto">
          <a:xfrm>
            <a:off x="539750" y="1196975"/>
            <a:ext cx="2447925" cy="935038"/>
          </a:xfrm>
          <a:prstGeom prst="wedgeRectCallout">
            <a:avLst>
              <a:gd name="adj1" fmla="val 110310"/>
              <a:gd name="adj2" fmla="val 190745"/>
            </a:avLst>
          </a:prstGeom>
          <a:solidFill>
            <a:srgbClr val="FFFF99"/>
          </a:solidFill>
          <a:ln w="9525">
            <a:solidFill>
              <a:schemeClr val="tx1"/>
            </a:solidFill>
            <a:miter lim="800000"/>
            <a:headEnd/>
            <a:tailEnd/>
          </a:ln>
        </p:spPr>
        <p:txBody>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それぞれのメディアの特性を理解する</a:t>
            </a:r>
          </a:p>
          <a:p>
            <a:pPr algn="ctr"/>
            <a:r>
              <a:rPr lang="ja-JP" altLang="en-US" sz="1600" b="1">
                <a:solidFill>
                  <a:srgbClr val="FF3300"/>
                </a:solidFill>
              </a:rPr>
              <a:t>情報の科学的な理解</a:t>
            </a:r>
          </a:p>
        </p:txBody>
      </p:sp>
      <p:sp>
        <p:nvSpPr>
          <p:cNvPr id="14357" name="AutoShape 21"/>
          <p:cNvSpPr>
            <a:spLocks noChangeArrowheads="1"/>
          </p:cNvSpPr>
          <p:nvPr/>
        </p:nvSpPr>
        <p:spPr bwMode="auto">
          <a:xfrm>
            <a:off x="6516688" y="2420938"/>
            <a:ext cx="2447925" cy="935037"/>
          </a:xfrm>
          <a:prstGeom prst="wedgeRectCallout">
            <a:avLst>
              <a:gd name="adj1" fmla="val -92931"/>
              <a:gd name="adj2" fmla="val 64940"/>
            </a:avLst>
          </a:prstGeom>
          <a:solidFill>
            <a:srgbClr val="FFFF99"/>
          </a:solidFill>
          <a:ln w="9525">
            <a:solidFill>
              <a:schemeClr val="tx1"/>
            </a:solidFill>
            <a:miter lim="800000"/>
            <a:headEnd/>
            <a:tailEnd/>
          </a:ln>
        </p:spPr>
        <p:txBody>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著作権や肖像権があることを知る</a:t>
            </a:r>
          </a:p>
          <a:p>
            <a:pPr algn="ctr"/>
            <a:r>
              <a:rPr lang="ja-JP" altLang="en-US" sz="1600" b="1">
                <a:solidFill>
                  <a:srgbClr val="FF3300"/>
                </a:solidFill>
              </a:rPr>
              <a:t>情報社会に参画する態度</a:t>
            </a:r>
          </a:p>
        </p:txBody>
      </p:sp>
      <p:grpSp>
        <p:nvGrpSpPr>
          <p:cNvPr id="3" name="Group 22"/>
          <p:cNvGrpSpPr>
            <a:grpSpLocks/>
          </p:cNvGrpSpPr>
          <p:nvPr/>
        </p:nvGrpSpPr>
        <p:grpSpPr bwMode="auto">
          <a:xfrm>
            <a:off x="179388" y="0"/>
            <a:ext cx="8642350" cy="3527425"/>
            <a:chOff x="113" y="0"/>
            <a:chExt cx="5444" cy="2222"/>
          </a:xfrm>
        </p:grpSpPr>
        <p:grpSp>
          <p:nvGrpSpPr>
            <p:cNvPr id="22543" name="Group 23"/>
            <p:cNvGrpSpPr>
              <a:grpSpLocks/>
            </p:cNvGrpSpPr>
            <p:nvPr/>
          </p:nvGrpSpPr>
          <p:grpSpPr bwMode="auto">
            <a:xfrm>
              <a:off x="113" y="0"/>
              <a:ext cx="5444" cy="2222"/>
              <a:chOff x="113" y="0"/>
              <a:chExt cx="5444" cy="2222"/>
            </a:xfrm>
          </p:grpSpPr>
          <p:sp>
            <p:nvSpPr>
              <p:cNvPr id="22545" name="Oval 24"/>
              <p:cNvSpPr>
                <a:spLocks noChangeArrowheads="1"/>
              </p:cNvSpPr>
              <p:nvPr/>
            </p:nvSpPr>
            <p:spPr bwMode="auto">
              <a:xfrm>
                <a:off x="1519" y="317"/>
                <a:ext cx="1996" cy="1905"/>
              </a:xfrm>
              <a:prstGeom prst="ellipse">
                <a:avLst/>
              </a:prstGeom>
              <a:solidFill>
                <a:srgbClr val="FF3300">
                  <a:alpha val="20000"/>
                </a:srgbClr>
              </a:solidFill>
              <a:ln w="38100">
                <a:solidFill>
                  <a:srgbClr val="FF0000"/>
                </a:solidFill>
                <a:round/>
                <a:headEnd/>
                <a:tailEnd/>
              </a:ln>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22546" name="Oval 25"/>
              <p:cNvSpPr>
                <a:spLocks noChangeArrowheads="1"/>
              </p:cNvSpPr>
              <p:nvPr/>
            </p:nvSpPr>
            <p:spPr bwMode="auto">
              <a:xfrm>
                <a:off x="2336" y="317"/>
                <a:ext cx="1996" cy="1905"/>
              </a:xfrm>
              <a:prstGeom prst="ellipse">
                <a:avLst/>
              </a:prstGeom>
              <a:solidFill>
                <a:srgbClr val="33CCCC">
                  <a:alpha val="20000"/>
                </a:srgbClr>
              </a:solidFill>
              <a:ln w="28575">
                <a:solidFill>
                  <a:srgbClr val="0000FF"/>
                </a:solidFill>
                <a:round/>
                <a:headEnd/>
                <a:tailEnd/>
              </a:ln>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endParaRPr lang="ja-JP" altLang="en-US" sz="1800"/>
              </a:p>
            </p:txBody>
          </p:sp>
          <p:sp>
            <p:nvSpPr>
              <p:cNvPr id="22547" name="Text Box 26"/>
              <p:cNvSpPr txBox="1">
                <a:spLocks noChangeArrowheads="1"/>
              </p:cNvSpPr>
              <p:nvPr/>
            </p:nvSpPr>
            <p:spPr bwMode="auto">
              <a:xfrm>
                <a:off x="1746" y="0"/>
                <a:ext cx="190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b="1"/>
                  <a:t>情報教育の概念図</a:t>
                </a:r>
              </a:p>
            </p:txBody>
          </p:sp>
          <p:sp>
            <p:nvSpPr>
              <p:cNvPr id="22548" name="Text Box 27"/>
              <p:cNvSpPr txBox="1">
                <a:spLocks noChangeArrowheads="1"/>
              </p:cNvSpPr>
              <p:nvPr/>
            </p:nvSpPr>
            <p:spPr bwMode="auto">
              <a:xfrm>
                <a:off x="113" y="725"/>
                <a:ext cx="1180" cy="947"/>
              </a:xfrm>
              <a:prstGeom prst="rect">
                <a:avLst/>
              </a:prstGeom>
              <a:solidFill>
                <a:srgbClr val="FF3300">
                  <a:alpha val="30196"/>
                </a:srgbClr>
              </a:solidFill>
              <a:ln w="38100">
                <a:solidFill>
                  <a:srgbClr val="FF0000"/>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「情報教育」</a:t>
                </a:r>
                <a:br>
                  <a:rPr lang="ja-JP" altLang="en-US" sz="1800"/>
                </a:br>
                <a:r>
                  <a:rPr lang="ja-JP" altLang="en-US" sz="1800"/>
                  <a:t>∥</a:t>
                </a:r>
                <a:br>
                  <a:rPr lang="ja-JP" altLang="en-US" sz="1800"/>
                </a:br>
                <a:r>
                  <a:rPr lang="ja-JP" altLang="en-US" sz="1800"/>
                  <a:t>子どもたちの</a:t>
                </a:r>
                <a:br>
                  <a:rPr lang="ja-JP" altLang="en-US" sz="1800"/>
                </a:br>
                <a:r>
                  <a:rPr lang="ja-JP" altLang="en-US" sz="1800"/>
                  <a:t>情報活用能力の育成</a:t>
                </a:r>
              </a:p>
            </p:txBody>
          </p:sp>
          <p:sp>
            <p:nvSpPr>
              <p:cNvPr id="22549" name="Text Box 28"/>
              <p:cNvSpPr txBox="1">
                <a:spLocks noChangeArrowheads="1"/>
              </p:cNvSpPr>
              <p:nvPr/>
            </p:nvSpPr>
            <p:spPr bwMode="auto">
              <a:xfrm>
                <a:off x="249" y="436"/>
                <a:ext cx="9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b="1"/>
                  <a:t>（学習内容）</a:t>
                </a:r>
              </a:p>
            </p:txBody>
          </p:sp>
          <p:sp>
            <p:nvSpPr>
              <p:cNvPr id="22550" name="Text Box 29"/>
              <p:cNvSpPr txBox="1">
                <a:spLocks noChangeArrowheads="1"/>
              </p:cNvSpPr>
              <p:nvPr/>
            </p:nvSpPr>
            <p:spPr bwMode="auto">
              <a:xfrm>
                <a:off x="4559" y="725"/>
                <a:ext cx="998" cy="941"/>
              </a:xfrm>
              <a:prstGeom prst="rect">
                <a:avLst/>
              </a:prstGeom>
              <a:solidFill>
                <a:schemeClr val="hlink">
                  <a:alpha val="30196"/>
                </a:schemeClr>
              </a:solidFill>
              <a:ln w="28575">
                <a:solidFill>
                  <a:srgbClr val="0000FF"/>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各教科等において，先生や子どもたちが</a:t>
                </a:r>
                <a:r>
                  <a:rPr lang="en-US" altLang="ja-JP" sz="1800"/>
                  <a:t>ICT</a:t>
                </a:r>
                <a:r>
                  <a:rPr lang="ja-JP" altLang="en-US" sz="1800"/>
                  <a:t>を活用すること</a:t>
                </a:r>
              </a:p>
            </p:txBody>
          </p:sp>
          <p:sp>
            <p:nvSpPr>
              <p:cNvPr id="22551" name="Text Box 30"/>
              <p:cNvSpPr txBox="1">
                <a:spLocks noChangeArrowheads="1"/>
              </p:cNvSpPr>
              <p:nvPr/>
            </p:nvSpPr>
            <p:spPr bwMode="auto">
              <a:xfrm>
                <a:off x="4604" y="453"/>
                <a:ext cx="9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b="1"/>
                  <a:t>（学習手段）</a:t>
                </a:r>
              </a:p>
            </p:txBody>
          </p:sp>
          <p:sp>
            <p:nvSpPr>
              <p:cNvPr id="22552" name="Text Box 31"/>
              <p:cNvSpPr txBox="1">
                <a:spLocks noChangeArrowheads="1"/>
              </p:cNvSpPr>
              <p:nvPr/>
            </p:nvSpPr>
            <p:spPr bwMode="auto">
              <a:xfrm>
                <a:off x="1882" y="1162"/>
                <a:ext cx="273" cy="29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B</a:t>
                </a:r>
              </a:p>
            </p:txBody>
          </p:sp>
          <p:sp>
            <p:nvSpPr>
              <p:cNvPr id="22553" name="Line 32"/>
              <p:cNvSpPr>
                <a:spLocks noChangeShapeType="1"/>
              </p:cNvSpPr>
              <p:nvPr/>
            </p:nvSpPr>
            <p:spPr bwMode="auto">
              <a:xfrm flipV="1">
                <a:off x="1292" y="816"/>
                <a:ext cx="318" cy="45"/>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2554" name="Line 33"/>
              <p:cNvSpPr>
                <a:spLocks noChangeShapeType="1"/>
              </p:cNvSpPr>
              <p:nvPr/>
            </p:nvSpPr>
            <p:spPr bwMode="auto">
              <a:xfrm flipH="1" flipV="1">
                <a:off x="4241" y="861"/>
                <a:ext cx="317" cy="91"/>
              </a:xfrm>
              <a:prstGeom prst="line">
                <a:avLst/>
              </a:prstGeom>
              <a:noFill/>
              <a:ln w="571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2555" name="Text Box 34"/>
              <p:cNvSpPr txBox="1">
                <a:spLocks noChangeArrowheads="1"/>
              </p:cNvSpPr>
              <p:nvPr/>
            </p:nvSpPr>
            <p:spPr bwMode="auto">
              <a:xfrm>
                <a:off x="2789" y="1162"/>
                <a:ext cx="273" cy="2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A</a:t>
                </a:r>
              </a:p>
            </p:txBody>
          </p:sp>
          <p:sp>
            <p:nvSpPr>
              <p:cNvPr id="22556" name="Text Box 35"/>
              <p:cNvSpPr txBox="1">
                <a:spLocks noChangeArrowheads="1"/>
              </p:cNvSpPr>
              <p:nvPr/>
            </p:nvSpPr>
            <p:spPr bwMode="auto">
              <a:xfrm>
                <a:off x="3787" y="1162"/>
                <a:ext cx="273" cy="28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en-US" altLang="ja-JP" b="1"/>
                  <a:t>C</a:t>
                </a:r>
              </a:p>
            </p:txBody>
          </p:sp>
        </p:grpSp>
        <p:sp>
          <p:nvSpPr>
            <p:cNvPr id="22544" name="Text Box 36"/>
            <p:cNvSpPr txBox="1">
              <a:spLocks noChangeArrowheads="1"/>
            </p:cNvSpPr>
            <p:nvPr/>
          </p:nvSpPr>
          <p:spPr bwMode="auto">
            <a:xfrm>
              <a:off x="1973" y="845"/>
              <a:ext cx="1769" cy="249"/>
            </a:xfrm>
            <a:prstGeom prst="rect">
              <a:avLst/>
            </a:prstGeom>
            <a:solidFill>
              <a:srgbClr val="FFFF00">
                <a:alpha val="30196"/>
              </a:srgbClr>
            </a:solidFill>
            <a:ln w="28575">
              <a:solidFill>
                <a:srgbClr val="FFFF00"/>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spcBef>
                  <a:spcPct val="50000"/>
                </a:spcBef>
              </a:pPr>
              <a:r>
                <a:rPr lang="ja-JP" altLang="en-US" sz="1800"/>
                <a:t>ＩＣＴを活用した情報教育</a:t>
              </a:r>
            </a:p>
          </p:txBody>
        </p:sp>
      </p:grpSp>
      <p:sp>
        <p:nvSpPr>
          <p:cNvPr id="14373" name="AutoShape 37"/>
          <p:cNvSpPr>
            <a:spLocks noChangeArrowheads="1"/>
          </p:cNvSpPr>
          <p:nvPr/>
        </p:nvSpPr>
        <p:spPr bwMode="auto">
          <a:xfrm>
            <a:off x="3276600" y="228600"/>
            <a:ext cx="3457575" cy="863600"/>
          </a:xfrm>
          <a:prstGeom prst="wedgeRectCallout">
            <a:avLst>
              <a:gd name="adj1" fmla="val -4787"/>
              <a:gd name="adj2" fmla="val 316361"/>
            </a:avLst>
          </a:prstGeom>
          <a:solidFill>
            <a:srgbClr val="FFFF99"/>
          </a:solidFill>
          <a:ln w="9525">
            <a:solidFill>
              <a:schemeClr val="tx1"/>
            </a:solidFill>
            <a:miter lim="800000"/>
            <a:headEnd/>
            <a:tailEnd/>
          </a:ln>
        </p:spPr>
        <p:txBody>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ctr"/>
            <a:r>
              <a:rPr lang="ja-JP" altLang="en-US" sz="1600"/>
              <a:t>情報には発信者の意図があり受け手が判断する必要があることを知る</a:t>
            </a:r>
          </a:p>
          <a:p>
            <a:pPr algn="ctr"/>
            <a:r>
              <a:rPr lang="ja-JP" altLang="en-US" sz="1600" b="1">
                <a:solidFill>
                  <a:srgbClr val="FF3300"/>
                </a:solidFill>
              </a:rPr>
              <a:t>情報の科学的な理解</a:t>
            </a:r>
          </a:p>
        </p:txBody>
      </p:sp>
      <p:sp>
        <p:nvSpPr>
          <p:cNvPr id="14374" name="AutoShape 38"/>
          <p:cNvSpPr>
            <a:spLocks noChangeArrowheads="1"/>
          </p:cNvSpPr>
          <p:nvPr/>
        </p:nvSpPr>
        <p:spPr bwMode="auto">
          <a:xfrm>
            <a:off x="3132138" y="1989138"/>
            <a:ext cx="3240087" cy="1152525"/>
          </a:xfrm>
          <a:prstGeom prst="roundRect">
            <a:avLst>
              <a:gd name="adj" fmla="val 16667"/>
            </a:avLst>
          </a:prstGeom>
          <a:solidFill>
            <a:srgbClr val="FFFF00"/>
          </a:solidFill>
          <a:ln w="9525">
            <a:solidFill>
              <a:schemeClr val="tx1"/>
            </a:solidFill>
            <a:round/>
            <a:headEnd/>
            <a:tailEnd/>
          </a:ln>
          <a:effectLst/>
        </p:spPr>
        <p:txBody>
          <a:bodyPr anchor="ctr"/>
          <a:lstStyle/>
          <a:p>
            <a:pPr algn="ctr">
              <a:defRPr/>
            </a:pPr>
            <a:r>
              <a:rPr lang="ja-JP" altLang="en-US" b="1" dirty="0">
                <a:solidFill>
                  <a:srgbClr val="FF0000"/>
                </a:solidFill>
                <a:effectLst>
                  <a:outerShdw blurRad="38100" dist="38100" dir="2700000" algn="tl">
                    <a:srgbClr val="000000"/>
                  </a:outerShdw>
                </a:effectLst>
                <a:latin typeface="Arial" charset="0"/>
                <a:ea typeface="ＭＳ Ｐゴシック" charset="-128"/>
              </a:rPr>
              <a:t>情報社会に生きる子供たちに必要な情報活用能力</a:t>
            </a:r>
          </a:p>
        </p:txBody>
      </p:sp>
      <p:sp>
        <p:nvSpPr>
          <p:cNvPr id="41" name="テキスト ボックス 40"/>
          <p:cNvSpPr txBox="1">
            <a:spLocks noChangeArrowheads="1"/>
          </p:cNvSpPr>
          <p:nvPr/>
        </p:nvSpPr>
        <p:spPr bwMode="auto">
          <a:xfrm>
            <a:off x="228600" y="228600"/>
            <a:ext cx="2743200" cy="646113"/>
          </a:xfrm>
          <a:prstGeom prst="rect">
            <a:avLst/>
          </a:prstGeom>
          <a:solidFill>
            <a:srgbClr val="FFFF00"/>
          </a:solidFill>
          <a:ln w="9525">
            <a:solidFill>
              <a:srgbClr val="FF0000"/>
            </a:solidFill>
            <a:miter lim="800000"/>
            <a:headEnd/>
            <a:tailEnd/>
          </a:ln>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r>
              <a:rPr lang="en-US" altLang="ja-JP" sz="1800"/>
              <a:t>ICT</a:t>
            </a:r>
            <a:r>
              <a:rPr lang="ja-JP" altLang="en-US" sz="1800"/>
              <a:t>を活用した情報教育</a:t>
            </a:r>
            <a:r>
              <a:rPr lang="en-US" altLang="ja-JP" sz="1800"/>
              <a:t/>
            </a:r>
            <a:br>
              <a:rPr lang="en-US" altLang="ja-JP" sz="1800"/>
            </a:br>
            <a:r>
              <a:rPr lang="ja-JP" altLang="en-US" sz="1800"/>
              <a:t>をするには</a:t>
            </a:r>
          </a:p>
        </p:txBody>
      </p:sp>
      <p:sp>
        <p:nvSpPr>
          <p:cNvPr id="42" name="角丸四角形 41"/>
          <p:cNvSpPr/>
          <p:nvPr/>
        </p:nvSpPr>
        <p:spPr>
          <a:xfrm>
            <a:off x="3429000" y="3429000"/>
            <a:ext cx="2895600" cy="3276600"/>
          </a:xfrm>
          <a:prstGeom prst="roundRect">
            <a:avLst>
              <a:gd name="adj" fmla="val 10133"/>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4" name="Text Box 4"/>
          <p:cNvSpPr txBox="1">
            <a:spLocks noChangeArrowheads="1"/>
          </p:cNvSpPr>
          <p:nvPr/>
        </p:nvSpPr>
        <p:spPr bwMode="auto">
          <a:xfrm>
            <a:off x="7467600" y="0"/>
            <a:ext cx="1676400" cy="396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algn="r">
              <a:spcBef>
                <a:spcPct val="50000"/>
              </a:spcBef>
            </a:pPr>
            <a:r>
              <a:rPr lang="ja-JP" altLang="en-US" sz="2000" dirty="0"/>
              <a:t>テキスト</a:t>
            </a:r>
            <a:r>
              <a:rPr lang="ja-JP" altLang="en-US" sz="2000" dirty="0" smtClean="0"/>
              <a:t>Ｐ５３</a:t>
            </a:r>
            <a:endParaRPr lang="ja-JP" altLang="en-US" sz="2000" dirty="0"/>
          </a:p>
        </p:txBody>
      </p:sp>
      <p:sp>
        <p:nvSpPr>
          <p:cNvPr id="4" name="スライド番号プレースホルダー 3"/>
          <p:cNvSpPr>
            <a:spLocks noGrp="1"/>
          </p:cNvSpPr>
          <p:nvPr>
            <p:ph type="sldNum" sz="quarter" idx="12"/>
          </p:nvPr>
        </p:nvSpPr>
        <p:spPr/>
        <p:txBody>
          <a:bodyPr/>
          <a:lstStyle/>
          <a:p>
            <a:fld id="{3512D4D0-39CA-4FCB-A6C6-44542F26B679}" type="slidenum">
              <a:rPr lang="en-US" altLang="ja-JP" smtClean="0"/>
              <a:pPr/>
              <a:t>9</a:t>
            </a:fld>
            <a:endParaRPr lang="en-US" altLang="ja-JP"/>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xit" presetSubtype="0" fill="hold" nodeType="with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nodeType="afterGroup">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strips(downRight)">
                                      <p:cBhvr>
                                        <p:cTn id="11" dur="500"/>
                                        <p:tgtEl>
                                          <p:spTgt spid="41"/>
                                        </p:tgtEl>
                                      </p:cBhvr>
                                    </p:animEffect>
                                  </p:childTnLst>
                                </p:cTn>
                              </p:par>
                              <p:par>
                                <p:cTn id="12" presetID="18" presetClass="entr" presetSubtype="6" fill="hold" grpId="0" nodeType="with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strips(downRight)">
                                      <p:cBhvr>
                                        <p:cTn id="14" dur="500"/>
                                        <p:tgtEl>
                                          <p:spTgt spid="42"/>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4354"/>
                                        </p:tgtEl>
                                        <p:attrNameLst>
                                          <p:attrName>style.visibility</p:attrName>
                                        </p:attrNameLst>
                                      </p:cBhvr>
                                      <p:to>
                                        <p:strVal val="visible"/>
                                      </p:to>
                                    </p:set>
                                    <p:animEffect transition="in" filter="dissolve">
                                      <p:cBhvr>
                                        <p:cTn id="19" dur="500"/>
                                        <p:tgtEl>
                                          <p:spTgt spid="14354"/>
                                        </p:tgtEl>
                                      </p:cBhvr>
                                    </p:animEffect>
                                  </p:childTnLst>
                                </p:cTn>
                              </p:par>
                            </p:childTnLst>
                          </p:cTn>
                        </p:par>
                        <p:par>
                          <p:cTn id="20" fill="hold" nodeType="afterGroup">
                            <p:stCondLst>
                              <p:cond delay="500"/>
                            </p:stCondLst>
                            <p:childTnLst>
                              <p:par>
                                <p:cTn id="21" presetID="9" presetClass="entr" presetSubtype="0" fill="hold" grpId="0" nodeType="afterEffect">
                                  <p:stCondLst>
                                    <p:cond delay="0"/>
                                  </p:stCondLst>
                                  <p:childTnLst>
                                    <p:set>
                                      <p:cBhvr>
                                        <p:cTn id="22" dur="1" fill="hold">
                                          <p:stCondLst>
                                            <p:cond delay="0"/>
                                          </p:stCondLst>
                                        </p:cTn>
                                        <p:tgtEl>
                                          <p:spTgt spid="14356"/>
                                        </p:tgtEl>
                                        <p:attrNameLst>
                                          <p:attrName>style.visibility</p:attrName>
                                        </p:attrNameLst>
                                      </p:cBhvr>
                                      <p:to>
                                        <p:strVal val="visible"/>
                                      </p:to>
                                    </p:set>
                                    <p:animEffect transition="in" filter="dissolve">
                                      <p:cBhvr>
                                        <p:cTn id="23" dur="1000"/>
                                        <p:tgtEl>
                                          <p:spTgt spid="14356"/>
                                        </p:tgtEl>
                                      </p:cBhvr>
                                    </p:animEffect>
                                  </p:childTnLst>
                                </p:cTn>
                              </p:par>
                            </p:childTnLst>
                          </p:cTn>
                        </p:par>
                        <p:par>
                          <p:cTn id="24" fill="hold" nodeType="afterGroup">
                            <p:stCondLst>
                              <p:cond delay="1500"/>
                            </p:stCondLst>
                            <p:childTnLst>
                              <p:par>
                                <p:cTn id="25" presetID="9" presetClass="entr" presetSubtype="0" fill="hold" grpId="0" nodeType="afterEffect">
                                  <p:stCondLst>
                                    <p:cond delay="0"/>
                                  </p:stCondLst>
                                  <p:childTnLst>
                                    <p:set>
                                      <p:cBhvr>
                                        <p:cTn id="26" dur="1" fill="hold">
                                          <p:stCondLst>
                                            <p:cond delay="0"/>
                                          </p:stCondLst>
                                        </p:cTn>
                                        <p:tgtEl>
                                          <p:spTgt spid="14373"/>
                                        </p:tgtEl>
                                        <p:attrNameLst>
                                          <p:attrName>style.visibility</p:attrName>
                                        </p:attrNameLst>
                                      </p:cBhvr>
                                      <p:to>
                                        <p:strVal val="visible"/>
                                      </p:to>
                                    </p:set>
                                    <p:animEffect transition="in" filter="dissolve">
                                      <p:cBhvr>
                                        <p:cTn id="27" dur="1000"/>
                                        <p:tgtEl>
                                          <p:spTgt spid="14373"/>
                                        </p:tgtEl>
                                      </p:cBhvr>
                                    </p:animEffect>
                                  </p:childTnLst>
                                </p:cTn>
                              </p:par>
                            </p:childTnLst>
                          </p:cTn>
                        </p:par>
                        <p:par>
                          <p:cTn id="28" fill="hold" nodeType="afterGroup">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4355"/>
                                        </p:tgtEl>
                                        <p:attrNameLst>
                                          <p:attrName>style.visibility</p:attrName>
                                        </p:attrNameLst>
                                      </p:cBhvr>
                                      <p:to>
                                        <p:strVal val="visible"/>
                                      </p:to>
                                    </p:set>
                                    <p:animEffect transition="in" filter="dissolve">
                                      <p:cBhvr>
                                        <p:cTn id="31" dur="1000"/>
                                        <p:tgtEl>
                                          <p:spTgt spid="14355"/>
                                        </p:tgtEl>
                                      </p:cBhvr>
                                    </p:animEffect>
                                  </p:childTnLst>
                                </p:cTn>
                              </p:par>
                            </p:childTnLst>
                          </p:cTn>
                        </p:par>
                        <p:par>
                          <p:cTn id="32" fill="hold" nodeType="afterGroup">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14357"/>
                                        </p:tgtEl>
                                        <p:attrNameLst>
                                          <p:attrName>style.visibility</p:attrName>
                                        </p:attrNameLst>
                                      </p:cBhvr>
                                      <p:to>
                                        <p:strVal val="visible"/>
                                      </p:to>
                                    </p:set>
                                    <p:animEffect transition="in" filter="dissolve">
                                      <p:cBhvr>
                                        <p:cTn id="35" dur="1000"/>
                                        <p:tgtEl>
                                          <p:spTgt spid="14357"/>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14374"/>
                                        </p:tgtEl>
                                        <p:attrNameLst>
                                          <p:attrName>style.visibility</p:attrName>
                                        </p:attrNameLst>
                                      </p:cBhvr>
                                      <p:to>
                                        <p:strVal val="visible"/>
                                      </p:to>
                                    </p:set>
                                    <p:anim calcmode="lin" valueType="num">
                                      <p:cBhvr>
                                        <p:cTn id="40" dur="500" fill="hold"/>
                                        <p:tgtEl>
                                          <p:spTgt spid="14374"/>
                                        </p:tgtEl>
                                        <p:attrNameLst>
                                          <p:attrName>ppt_w</p:attrName>
                                        </p:attrNameLst>
                                      </p:cBhvr>
                                      <p:tavLst>
                                        <p:tav tm="0">
                                          <p:val>
                                            <p:fltVal val="0"/>
                                          </p:val>
                                        </p:tav>
                                        <p:tav tm="100000">
                                          <p:val>
                                            <p:strVal val="#ppt_w"/>
                                          </p:val>
                                        </p:tav>
                                      </p:tavLst>
                                    </p:anim>
                                    <p:anim calcmode="lin" valueType="num">
                                      <p:cBhvr>
                                        <p:cTn id="41" dur="500" fill="hold"/>
                                        <p:tgtEl>
                                          <p:spTgt spid="14374"/>
                                        </p:tgtEl>
                                        <p:attrNameLst>
                                          <p:attrName>ppt_h</p:attrName>
                                        </p:attrNameLst>
                                      </p:cBhvr>
                                      <p:tavLst>
                                        <p:tav tm="0">
                                          <p:val>
                                            <p:fltVal val="0"/>
                                          </p:val>
                                        </p:tav>
                                        <p:tav tm="100000">
                                          <p:val>
                                            <p:strVal val="#ppt_h"/>
                                          </p:val>
                                        </p:tav>
                                      </p:tavLst>
                                    </p:anim>
                                    <p:animEffect transition="in" filter="fade">
                                      <p:cBhvr>
                                        <p:cTn id="42" dur="500"/>
                                        <p:tgtEl>
                                          <p:spTgt spid="143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4" grpId="0" animBg="1"/>
      <p:bldP spid="14355" grpId="0" animBg="1"/>
      <p:bldP spid="14356" grpId="0" animBg="1"/>
      <p:bldP spid="14357" grpId="0" animBg="1"/>
      <p:bldP spid="14373" grpId="0" animBg="1"/>
      <p:bldP spid="14374" grpId="0" animBg="1"/>
      <p:bldP spid="41" grpId="0" animBg="1"/>
      <p:bldP spid="42" grpId="0" animBg="1"/>
    </p:bld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2346</TotalTime>
  <Words>1052</Words>
  <Application>Microsoft Macintosh PowerPoint</Application>
  <PresentationFormat>画面に合わせる (4:3)</PresentationFormat>
  <Paragraphs>239</Paragraphs>
  <Slides>21</Slides>
  <Notes>7</Notes>
  <HiddenSlides>0</HiddenSlides>
  <MMClips>0</MMClips>
  <ScaleCrop>false</ScaleCrop>
  <HeadingPairs>
    <vt:vector size="4" baseType="variant">
      <vt:variant>
        <vt:lpstr>テーマ</vt:lpstr>
      </vt:variant>
      <vt:variant>
        <vt:i4>1</vt:i4>
      </vt:variant>
      <vt:variant>
        <vt:lpstr>スライド タイトル</vt:lpstr>
      </vt:variant>
      <vt:variant>
        <vt:i4>21</vt:i4>
      </vt:variant>
    </vt:vector>
  </HeadingPairs>
  <TitlesOfParts>
    <vt:vector size="22" baseType="lpstr">
      <vt:lpstr>標準デザイン</vt:lpstr>
      <vt:lpstr>◯◯研修会 「情報教育とプレゼンテーションの指導のポイント」</vt:lpstr>
      <vt:lpstr>本日の研修の目的・内容</vt:lpstr>
      <vt:lpstr>教育の情報化とは</vt:lpstr>
      <vt:lpstr>学習指導要領における教育の情報化</vt:lpstr>
      <vt:lpstr>情報教育について</vt:lpstr>
      <vt:lpstr>「情報教育」と「ICTの活用」との関係</vt:lpstr>
      <vt:lpstr>「教育の情報化」と「情報教育」との関係</vt:lpstr>
      <vt:lpstr>PowerPoint プレゼンテーション</vt:lpstr>
      <vt:lpstr>PowerPoint プレゼンテーション</vt:lpstr>
      <vt:lpstr>「情報教育」と「ICT活用」</vt:lpstr>
      <vt:lpstr>PowerPoint プレゼンテーション</vt:lpstr>
      <vt:lpstr>ペアグループで自己紹介のプレゼンテーションをします。 まずは，そのための自己紹介のプレゼン資料を作ります。  インターネットを使ってもかまいません。</vt:lpstr>
      <vt:lpstr>プレゼンテーションの指導のポイント</vt:lpstr>
      <vt:lpstr>プレゼンテーションの資料作りのポイント</vt:lpstr>
      <vt:lpstr>演習１で作ったプレゼン資料を修正します。 今お話した「指導のポイント」を意識して修正してください。  </vt:lpstr>
      <vt:lpstr>聞き手に伝わる話し方の指導のポイント</vt:lpstr>
      <vt:lpstr>発表時の操作のコツ</vt:lpstr>
      <vt:lpstr>相手を意識して自己紹介のプレゼンテーションをしてください。 （ペアで）  プレゼンテーションが終わったら，相互評価をしてください。 </vt:lpstr>
      <vt:lpstr>PowerPoint プレゼンテーション</vt:lpstr>
      <vt:lpstr>研修資料</vt:lpstr>
      <vt:lpstr>下京・東山支部情報教育主任研修会 「プレゼンテーションの指導のポイント」</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稲葉弘和</dc:creator>
  <cp:lastModifiedBy>稲葉 弘和</cp:lastModifiedBy>
  <cp:revision>98</cp:revision>
  <cp:lastPrinted>2015-10-05T04:15:13Z</cp:lastPrinted>
  <dcterms:created xsi:type="dcterms:W3CDTF">1601-01-01T00:00:00Z</dcterms:created>
  <dcterms:modified xsi:type="dcterms:W3CDTF">2016-01-31T04:47:39Z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