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75" r:id="rId2"/>
    <p:sldId id="276" r:id="rId3"/>
    <p:sldId id="277" r:id="rId4"/>
    <p:sldId id="278" r:id="rId5"/>
    <p:sldId id="27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F1BC"/>
    <a:srgbClr val="3494BA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タイトル スライド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7403" y="-340963"/>
            <a:ext cx="9966960" cy="2228956"/>
          </a:xfrm>
        </p:spPr>
        <p:txBody>
          <a:bodyPr anchor="b">
            <a:noAutofit/>
          </a:bodyPr>
          <a:lstStyle>
            <a:lvl1pPr algn="l">
              <a:lnSpc>
                <a:spcPct val="85000"/>
              </a:lnSpc>
              <a:defRPr sz="54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ja-JP" altLang="en-US" dirty="0" smtClean="0"/>
              <a:t>タイトル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60274" y="2771513"/>
            <a:ext cx="8295506" cy="2049462"/>
          </a:xfrm>
        </p:spPr>
        <p:txBody>
          <a:bodyPr>
            <a:noAutofit/>
          </a:bodyPr>
          <a:lstStyle>
            <a:lvl1pPr marL="0" indent="0" algn="l">
              <a:buNone/>
              <a:defRPr sz="5400">
                <a:solidFill>
                  <a:schemeClr val="tx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ja-JP" altLang="en-US" dirty="0" smtClean="0"/>
              <a:t>サブタイトル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0" name="図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090" t="41016" r="1223" b="32591"/>
          <a:stretch/>
        </p:blipFill>
        <p:spPr>
          <a:xfrm>
            <a:off x="305139" y="2782563"/>
            <a:ext cx="3355135" cy="2135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8983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248649"/>
            <a:ext cx="11700400" cy="1038730"/>
          </a:xfrm>
        </p:spPr>
        <p:txBody>
          <a:bodyPr>
            <a:noAutofit/>
          </a:bodyPr>
          <a:lstStyle>
            <a:lvl1pPr>
              <a:defRPr sz="54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128" y="1633347"/>
            <a:ext cx="10740616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34926" y="327257"/>
            <a:ext cx="11700400" cy="1038730"/>
          </a:xfrm>
        </p:spPr>
        <p:txBody>
          <a:bodyPr>
            <a:noAutofit/>
          </a:bodyPr>
          <a:lstStyle>
            <a:lvl1pPr algn="ctr">
              <a:defRPr sz="4000">
                <a:ln>
                  <a:noFill/>
                </a:ln>
              </a:defRPr>
            </a:lvl1pPr>
          </a:lstStyle>
          <a:p>
            <a:r>
              <a:rPr lang="ja-JP" altLang="en-US" dirty="0" smtClean="0"/>
              <a:t>テキスト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テキスト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128" y="1633347"/>
            <a:ext cx="10740616" cy="4886706"/>
          </a:xfrm>
        </p:spPr>
        <p:txBody>
          <a:bodyPr>
            <a:noAutofit/>
          </a:bodyPr>
          <a:lstStyle>
            <a:lvl1pPr>
              <a:defRPr sz="4400" i="0">
                <a:latin typeface="+mj-ea"/>
                <a:ea typeface="+mj-ea"/>
              </a:defRPr>
            </a:lvl1pPr>
          </a:lstStyle>
          <a:p>
            <a:pPr lvl="0"/>
            <a:r>
              <a:rPr lang="ja-JP" altLang="en-US" dirty="0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直線コネクタ 7"/>
          <p:cNvCxnSpPr/>
          <p:nvPr userDrawn="1"/>
        </p:nvCxnSpPr>
        <p:spPr>
          <a:xfrm flipV="1">
            <a:off x="234926" y="1453275"/>
            <a:ext cx="11700400" cy="14768"/>
          </a:xfrm>
          <a:prstGeom prst="line">
            <a:avLst/>
          </a:prstGeom>
          <a:ln w="63500" cap="sq">
            <a:solidFill>
              <a:schemeClr val="accent2"/>
            </a:solidFill>
            <a:miter lim="800000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24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97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b="0" dirty="0" smtClean="0"/>
              <a:t>第</a:t>
            </a:r>
            <a:r>
              <a:rPr lang="ja-JP" altLang="en-US" b="0" dirty="0"/>
              <a:t>１</a:t>
            </a:r>
            <a:r>
              <a:rPr kumimoji="1" lang="ja-JP" altLang="en-US" b="0" dirty="0" smtClean="0"/>
              <a:t>章　</a:t>
            </a:r>
            <a:r>
              <a:rPr lang="ja-JP" altLang="en-US" b="0" dirty="0" smtClean="0"/>
              <a:t>「学校教育の情報化」</a:t>
            </a:r>
            <a:r>
              <a:rPr lang="en-US" altLang="ja-JP" b="0" dirty="0" smtClean="0"/>
              <a:t/>
            </a:r>
            <a:br>
              <a:rPr lang="en-US" altLang="ja-JP" b="0" dirty="0" smtClean="0"/>
            </a:br>
            <a:r>
              <a:rPr lang="ja-JP" altLang="en-US" b="0" dirty="0" smtClean="0"/>
              <a:t>　　　　と学習指導要領</a:t>
            </a:r>
            <a:endParaRPr kumimoji="1" lang="ja-JP" altLang="en-US" b="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>
                <a:ln>
                  <a:solidFill>
                    <a:schemeClr val="tx1"/>
                  </a:solidFill>
                </a:ln>
                <a:solidFill>
                  <a:schemeClr val="accent2"/>
                </a:solidFill>
              </a:rPr>
              <a:t>１</a:t>
            </a:r>
            <a:r>
              <a:rPr kumimoji="1" lang="ja-JP" altLang="en-US" dirty="0" smtClean="0">
                <a:ln>
                  <a:solidFill>
                    <a:schemeClr val="tx1"/>
                  </a:solidFill>
                </a:ln>
                <a:solidFill>
                  <a:schemeClr val="accent2"/>
                </a:solidFill>
              </a:rPr>
              <a:t>．</a:t>
            </a:r>
            <a:r>
              <a:rPr kumimoji="1" lang="ja-JP" altLang="en-US" dirty="0" smtClean="0"/>
              <a:t>教育の情報化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334665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「教育の情報化」とは</a:t>
            </a:r>
            <a:endParaRPr kumimoji="1" lang="ja-JP" altLang="en-US" dirty="0"/>
          </a:p>
        </p:txBody>
      </p:sp>
      <p:sp>
        <p:nvSpPr>
          <p:cNvPr id="4" name="円/楕円 3"/>
          <p:cNvSpPr/>
          <p:nvPr/>
        </p:nvSpPr>
        <p:spPr>
          <a:xfrm>
            <a:off x="964504" y="1631678"/>
            <a:ext cx="3515095" cy="3515095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 w="6350">
            <a:noFill/>
          </a:ln>
          <a:effectLst>
            <a:outerShdw blurRad="1524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964504" y="2848597"/>
            <a:ext cx="34676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 smtClean="0">
                <a:latin typeface="+mj-ea"/>
                <a:ea typeface="+mj-ea"/>
              </a:rPr>
              <a:t>【</a:t>
            </a:r>
            <a:r>
              <a:rPr kumimoji="1" lang="ja-JP" altLang="en-US" sz="3200" dirty="0" smtClean="0">
                <a:latin typeface="+mj-ea"/>
                <a:ea typeface="+mj-ea"/>
              </a:rPr>
              <a:t>情報教育</a:t>
            </a:r>
            <a:r>
              <a:rPr kumimoji="1" lang="en-US" altLang="ja-JP" sz="3200" dirty="0" smtClean="0">
                <a:latin typeface="+mj-ea"/>
                <a:ea typeface="+mj-ea"/>
              </a:rPr>
              <a:t>】</a:t>
            </a:r>
          </a:p>
          <a:p>
            <a:pPr algn="ctr"/>
            <a:r>
              <a:rPr kumimoji="1" lang="ja-JP" altLang="en-US" sz="3200" dirty="0" smtClean="0">
                <a:latin typeface="+mj-ea"/>
                <a:ea typeface="+mj-ea"/>
              </a:rPr>
              <a:t>子ども達が変わる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4319386" y="1631678"/>
            <a:ext cx="3515095" cy="3515095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 w="6350">
            <a:noFill/>
          </a:ln>
          <a:effectLst>
            <a:outerShdw blurRad="1524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319386" y="2848597"/>
            <a:ext cx="34676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 smtClean="0">
                <a:latin typeface="+mj-ea"/>
                <a:ea typeface="+mj-ea"/>
              </a:rPr>
              <a:t>【</a:t>
            </a:r>
            <a:r>
              <a:rPr kumimoji="1" lang="ja-JP" altLang="en-US" sz="3200" dirty="0" smtClean="0">
                <a:latin typeface="+mj-ea"/>
                <a:ea typeface="+mj-ea"/>
              </a:rPr>
              <a:t>ＩＣＴの活用</a:t>
            </a:r>
            <a:r>
              <a:rPr kumimoji="1" lang="en-US" altLang="ja-JP" sz="3200" dirty="0" smtClean="0">
                <a:latin typeface="+mj-ea"/>
                <a:ea typeface="+mj-ea"/>
              </a:rPr>
              <a:t>】</a:t>
            </a:r>
          </a:p>
          <a:p>
            <a:pPr algn="ctr"/>
            <a:r>
              <a:rPr kumimoji="1" lang="ja-JP" altLang="en-US" sz="3200" dirty="0">
                <a:latin typeface="+mj-ea"/>
                <a:ea typeface="+mj-ea"/>
              </a:rPr>
              <a:t>授業</a:t>
            </a:r>
            <a:r>
              <a:rPr kumimoji="1" lang="ja-JP" altLang="en-US" sz="3200" dirty="0" smtClean="0">
                <a:latin typeface="+mj-ea"/>
                <a:ea typeface="+mj-ea"/>
              </a:rPr>
              <a:t>が</a:t>
            </a:r>
            <a:r>
              <a:rPr kumimoji="1" lang="ja-JP" altLang="en-US" sz="3200" dirty="0">
                <a:latin typeface="+mj-ea"/>
                <a:ea typeface="+mj-ea"/>
              </a:rPr>
              <a:t>変</a:t>
            </a:r>
            <a:r>
              <a:rPr kumimoji="1" lang="ja-JP" altLang="en-US" sz="3200" dirty="0" smtClean="0">
                <a:latin typeface="+mj-ea"/>
                <a:ea typeface="+mj-ea"/>
              </a:rPr>
              <a:t>わる</a:t>
            </a:r>
            <a:endParaRPr kumimoji="1" lang="en-US" altLang="ja-JP" sz="3200" dirty="0" smtClean="0">
              <a:latin typeface="+mj-ea"/>
              <a:ea typeface="+mj-ea"/>
            </a:endParaRPr>
          </a:p>
        </p:txBody>
      </p:sp>
      <p:sp>
        <p:nvSpPr>
          <p:cNvPr id="13" name="円/楕円 12"/>
          <p:cNvSpPr/>
          <p:nvPr/>
        </p:nvSpPr>
        <p:spPr>
          <a:xfrm>
            <a:off x="7676893" y="1631678"/>
            <a:ext cx="3515095" cy="3515095"/>
          </a:xfrm>
          <a:prstGeom prst="ellipse">
            <a:avLst/>
          </a:prstGeom>
          <a:solidFill>
            <a:schemeClr val="accent1">
              <a:lumMod val="40000"/>
              <a:lumOff val="60000"/>
              <a:alpha val="50000"/>
            </a:schemeClr>
          </a:solidFill>
          <a:ln w="6350">
            <a:noFill/>
          </a:ln>
          <a:effectLst>
            <a:outerShdw blurRad="152400" dir="5400000" sx="90000" sy="-19000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676893" y="2848597"/>
            <a:ext cx="346761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 smtClean="0">
                <a:latin typeface="+mj-ea"/>
                <a:ea typeface="+mj-ea"/>
              </a:rPr>
              <a:t>【</a:t>
            </a:r>
            <a:r>
              <a:rPr kumimoji="1" lang="ja-JP" altLang="en-US" sz="3200" dirty="0">
                <a:latin typeface="+mj-ea"/>
                <a:ea typeface="+mj-ea"/>
              </a:rPr>
              <a:t>校務</a:t>
            </a:r>
            <a:r>
              <a:rPr kumimoji="1" lang="ja-JP" altLang="en-US" sz="3200" dirty="0" smtClean="0">
                <a:latin typeface="+mj-ea"/>
                <a:ea typeface="+mj-ea"/>
              </a:rPr>
              <a:t>の</a:t>
            </a:r>
            <a:r>
              <a:rPr kumimoji="1" lang="ja-JP" altLang="en-US" sz="3200" dirty="0">
                <a:latin typeface="+mj-ea"/>
                <a:ea typeface="+mj-ea"/>
              </a:rPr>
              <a:t>情報化</a:t>
            </a:r>
            <a:r>
              <a:rPr kumimoji="1" lang="en-US" altLang="ja-JP" sz="3200" dirty="0" smtClean="0">
                <a:latin typeface="+mj-ea"/>
                <a:ea typeface="+mj-ea"/>
              </a:rPr>
              <a:t>】</a:t>
            </a:r>
          </a:p>
          <a:p>
            <a:pPr algn="ctr"/>
            <a:r>
              <a:rPr kumimoji="1" lang="ja-JP" altLang="en-US" sz="3200" dirty="0">
                <a:latin typeface="+mj-ea"/>
                <a:ea typeface="+mj-ea"/>
              </a:rPr>
              <a:t>学校</a:t>
            </a:r>
            <a:r>
              <a:rPr kumimoji="1" lang="ja-JP" altLang="en-US" sz="3200" dirty="0" smtClean="0">
                <a:latin typeface="+mj-ea"/>
                <a:ea typeface="+mj-ea"/>
              </a:rPr>
              <a:t>が変わる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15" name="四角形吹き出し 14"/>
          <p:cNvSpPr/>
          <p:nvPr/>
        </p:nvSpPr>
        <p:spPr>
          <a:xfrm>
            <a:off x="1077238" y="5661764"/>
            <a:ext cx="10114750" cy="751562"/>
          </a:xfrm>
          <a:prstGeom prst="wedgeRectCallout">
            <a:avLst>
              <a:gd name="adj1" fmla="val -15013"/>
              <a:gd name="adj2" fmla="val -105833"/>
            </a:avLst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latin typeface="+mj-ea"/>
                <a:ea typeface="+mj-ea"/>
              </a:rPr>
              <a:t>これらを通して「教員の質の向上」をめざします。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139433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教育の情報化政策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03265" y="1633347"/>
            <a:ext cx="8032061" cy="4886706"/>
          </a:xfrm>
        </p:spPr>
        <p:txBody>
          <a:bodyPr/>
          <a:lstStyle/>
          <a:p>
            <a:pPr marL="45720" indent="0">
              <a:buNone/>
            </a:pPr>
            <a:r>
              <a:rPr kumimoji="1" lang="ja-JP" altLang="en-US" sz="4000" dirty="0" smtClean="0"/>
              <a:t>内閣にＩＴ総合戦略本部を設置。</a:t>
            </a:r>
            <a:r>
              <a:rPr lang="ja-JP" altLang="en-US" sz="4000" dirty="0" smtClean="0"/>
              <a:t>教育分野を含め、情報通信技術に</a:t>
            </a:r>
            <a:r>
              <a:rPr kumimoji="1" lang="ja-JP" altLang="en-US" sz="4000" dirty="0" smtClean="0"/>
              <a:t>関する様々な国家戦略を策定。</a:t>
            </a:r>
            <a:endParaRPr kumimoji="1" lang="en-US" altLang="ja-JP" sz="4000" dirty="0" smtClean="0"/>
          </a:p>
          <a:p>
            <a:pPr marL="45720" indent="0">
              <a:buNone/>
            </a:pPr>
            <a:r>
              <a:rPr lang="ja-JP" altLang="en-US" sz="4000" dirty="0" smtClean="0">
                <a:solidFill>
                  <a:srgbClr val="FF0000"/>
                </a:solidFill>
              </a:rPr>
              <a:t>「世界最先端ＩＴ国家創造宣言」</a:t>
            </a:r>
            <a:r>
              <a:rPr lang="ja-JP" altLang="en-US" sz="4000" smtClean="0"/>
              <a:t>を策定。</a:t>
            </a:r>
            <a:endParaRPr kumimoji="1" lang="en-US" altLang="ja-JP" sz="4000" dirty="0" smtClean="0"/>
          </a:p>
        </p:txBody>
      </p:sp>
      <p:sp>
        <p:nvSpPr>
          <p:cNvPr id="4" name="ホームベース 3"/>
          <p:cNvSpPr/>
          <p:nvPr/>
        </p:nvSpPr>
        <p:spPr>
          <a:xfrm>
            <a:off x="400833" y="1633347"/>
            <a:ext cx="3319397" cy="739036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latin typeface="+mj-ea"/>
                <a:ea typeface="+mj-ea"/>
              </a:rPr>
              <a:t>平成１３年</a:t>
            </a:r>
            <a:r>
              <a:rPr kumimoji="1" lang="ja-JP" altLang="en-US" sz="3200" dirty="0">
                <a:latin typeface="+mj-ea"/>
                <a:ea typeface="+mj-ea"/>
              </a:rPr>
              <a:t>１</a:t>
            </a:r>
            <a:r>
              <a:rPr kumimoji="1" lang="ja-JP" altLang="en-US" sz="3200" dirty="0" smtClean="0">
                <a:latin typeface="+mj-ea"/>
                <a:ea typeface="+mj-ea"/>
              </a:rPr>
              <a:t>月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5" name="ホームベース 4"/>
          <p:cNvSpPr/>
          <p:nvPr/>
        </p:nvSpPr>
        <p:spPr>
          <a:xfrm>
            <a:off x="400833" y="3392732"/>
            <a:ext cx="3319397" cy="739036"/>
          </a:xfrm>
          <a:prstGeom prst="homePlat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latin typeface="+mj-ea"/>
                <a:ea typeface="+mj-ea"/>
              </a:rPr>
              <a:t>平成２５年６月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00833" y="4697260"/>
            <a:ext cx="11398685" cy="1822793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3200" dirty="0" smtClean="0">
                <a:latin typeface="+mj-ea"/>
                <a:ea typeface="+mj-ea"/>
              </a:rPr>
              <a:t>２０１</a:t>
            </a:r>
            <a:r>
              <a:rPr kumimoji="1" lang="ja-JP" altLang="en-US" sz="3200" dirty="0">
                <a:latin typeface="+mj-ea"/>
                <a:ea typeface="+mj-ea"/>
              </a:rPr>
              <a:t>０</a:t>
            </a:r>
            <a:r>
              <a:rPr kumimoji="1" lang="ja-JP" altLang="en-US" sz="3200" dirty="0" smtClean="0">
                <a:latin typeface="+mj-ea"/>
                <a:ea typeface="+mj-ea"/>
              </a:rPr>
              <a:t>年代中には、すべての小学校、中学校、高等学校、特別支援学校で教育環境のＩＣＴ化を実現するとともに、学校と家庭がシームレスでつながる教育・学習環境を構築。</a:t>
            </a:r>
            <a:endParaRPr kumimoji="1" lang="ja-JP" altLang="en-US" sz="32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35354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教育環境のＩＣＴ化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kumimoji="1" lang="ja-JP" altLang="en-US" dirty="0" smtClean="0">
                <a:solidFill>
                  <a:schemeClr val="accent2">
                    <a:lumMod val="75000"/>
                  </a:schemeClr>
                </a:solidFill>
              </a:rPr>
              <a:t>２０１０年代中までの達成目標</a:t>
            </a:r>
            <a:endParaRPr kumimoji="1" lang="en-US" altLang="ja-JP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45720" indent="0">
              <a:buNone/>
            </a:pPr>
            <a:r>
              <a:rPr lang="ja-JP" altLang="en-US" sz="3200" dirty="0"/>
              <a:t>初等</a:t>
            </a:r>
            <a:r>
              <a:rPr lang="ja-JP" altLang="en-US" sz="3200" dirty="0" smtClean="0"/>
              <a:t>教育段階から教育環境自体のＩＣＴ化を進め、</a:t>
            </a:r>
            <a:r>
              <a:rPr kumimoji="1" lang="ja-JP" altLang="en-US" sz="3200" dirty="0" smtClean="0"/>
              <a:t>学力の向上とＩＣＴリテラシーの向上を図る。</a:t>
            </a:r>
            <a:endParaRPr lang="en-US" altLang="ja-JP" sz="3200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3200" dirty="0" smtClean="0"/>
              <a:t>学校の高速ブローバンド接続</a:t>
            </a:r>
            <a:endParaRPr lang="en-US" altLang="ja-JP" dirty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3200" dirty="0" smtClean="0"/>
              <a:t>１人１台の情報端末配備</a:t>
            </a:r>
            <a:endParaRPr lang="en-US" altLang="ja-JP" sz="3200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3200" dirty="0" smtClean="0"/>
              <a:t>電子</a:t>
            </a:r>
            <a:r>
              <a:rPr lang="ja-JP" altLang="en-US" sz="3200" dirty="0"/>
              <a:t>黒板</a:t>
            </a:r>
            <a:r>
              <a:rPr lang="ja-JP" altLang="en-US" sz="3200" dirty="0" smtClean="0"/>
              <a:t>や無線ＬＡＮ環境の整備</a:t>
            </a:r>
            <a:endParaRPr lang="en-US" altLang="ja-JP" sz="3200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3200" dirty="0" smtClean="0"/>
              <a:t>デジタル教科書・教材の活用</a:t>
            </a:r>
            <a:endParaRPr lang="en-US" altLang="ja-JP" sz="3200" dirty="0" smtClean="0"/>
          </a:p>
        </p:txBody>
      </p:sp>
    </p:spTree>
    <p:extLst>
      <p:ext uri="{BB962C8B-B14F-4D97-AF65-F5344CB8AC3E}">
        <p14:creationId xmlns:p14="http://schemas.microsoft.com/office/powerpoint/2010/main" val="3542892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第２期教育振興基本計画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" indent="0">
              <a:buNone/>
            </a:pPr>
            <a:r>
              <a:rPr kumimoji="1" lang="ja-JP" altLang="en-US" dirty="0" smtClean="0"/>
              <a:t>ＩＣＴ活用による授業革新を推進</a:t>
            </a:r>
            <a:endParaRPr kumimoji="1" lang="en-US" altLang="ja-JP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3200" dirty="0" smtClean="0"/>
              <a:t>子ども</a:t>
            </a:r>
            <a:r>
              <a:rPr lang="ja-JP" altLang="en-US" sz="3200" dirty="0"/>
              <a:t>たちに、確かな学力を身につけさせるため、教育内容・方法の一層の充実を図る</a:t>
            </a:r>
            <a:r>
              <a:rPr lang="ja-JP" altLang="en-US" sz="3200" dirty="0" smtClean="0"/>
              <a:t>。</a:t>
            </a:r>
            <a:endParaRPr lang="en-US" altLang="ja-JP" sz="3200" dirty="0" smtClean="0"/>
          </a:p>
          <a:p>
            <a:pPr>
              <a:buFont typeface="Wingdings" panose="05000000000000000000" pitchFamily="2" charset="2"/>
              <a:buChar char="n"/>
            </a:pPr>
            <a:r>
              <a:rPr lang="ja-JP" altLang="en-US" sz="3200" dirty="0"/>
              <a:t>グループ学習や、ＩＣＴの活用等による協働型・双方向型の授業への革新を推進する。</a:t>
            </a:r>
          </a:p>
          <a:p>
            <a:pPr>
              <a:buFont typeface="Wingdings" panose="05000000000000000000" pitchFamily="2" charset="2"/>
              <a:buChar char="n"/>
            </a:pP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223062429"/>
      </p:ext>
    </p:extLst>
  </p:cSld>
  <p:clrMapOvr>
    <a:masterClrMapping/>
  </p:clrMapOvr>
</p:sld>
</file>

<file path=ppt/theme/theme1.xml><?xml version="1.0" encoding="utf-8"?>
<a:theme xmlns:a="http://schemas.openxmlformats.org/drawingml/2006/main" name="基礎">
  <a:themeElements>
    <a:clrScheme name="青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TM03457444[[fn=基礎]]</Template>
  <TotalTime>214</TotalTime>
  <Words>255</Words>
  <Application>Microsoft Office PowerPoint</Application>
  <PresentationFormat>ワイド画面</PresentationFormat>
  <Paragraphs>27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HGｺﾞｼｯｸE</vt:lpstr>
      <vt:lpstr>HG創英角ｺﾞｼｯｸUB</vt:lpstr>
      <vt:lpstr>Corbel</vt:lpstr>
      <vt:lpstr>Franklin Gothic Book</vt:lpstr>
      <vt:lpstr>Franklin Gothic Medium</vt:lpstr>
      <vt:lpstr>Wingdings</vt:lpstr>
      <vt:lpstr>基礎</vt:lpstr>
      <vt:lpstr>第１章　「学校教育の情報化」 　　　　と学習指導要領</vt:lpstr>
      <vt:lpstr>「教育の情報化」とは</vt:lpstr>
      <vt:lpstr>教育の情報化政策</vt:lpstr>
      <vt:lpstr>教育環境のＩＣＴ化</vt:lpstr>
      <vt:lpstr>第２期教育振興基本計画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森脇　大貴</dc:creator>
  <cp:lastModifiedBy>Takehiro FURUTA</cp:lastModifiedBy>
  <cp:revision>36</cp:revision>
  <dcterms:created xsi:type="dcterms:W3CDTF">2015-10-13T01:30:40Z</dcterms:created>
  <dcterms:modified xsi:type="dcterms:W3CDTF">2016-02-11T13:58:20Z</dcterms:modified>
</cp:coreProperties>
</file>