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5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1BC"/>
    <a:srgbClr val="3494B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7403" y="-340963"/>
            <a:ext cx="9966960" cy="2228956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54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0274" y="2771513"/>
            <a:ext cx="8295506" cy="2049462"/>
          </a:xfrm>
        </p:spPr>
        <p:txBody>
          <a:bodyPr>
            <a:noAutofit/>
          </a:bodyPr>
          <a:lstStyle>
            <a:lvl1pPr marL="0" indent="0" algn="l">
              <a:buNone/>
              <a:defRPr sz="54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 smtClean="0"/>
              <a:t>サブタイトル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0" t="41016" r="1223" b="32591"/>
          <a:stretch/>
        </p:blipFill>
        <p:spPr>
          <a:xfrm>
            <a:off x="305139" y="2782563"/>
            <a:ext cx="3355135" cy="2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9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248649"/>
            <a:ext cx="11700400" cy="1038730"/>
          </a:xfrm>
        </p:spPr>
        <p:txBody>
          <a:bodyPr>
            <a:noAutofit/>
          </a:bodyPr>
          <a:lstStyle>
            <a:lvl1pPr>
              <a:defRPr sz="54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327257"/>
            <a:ext cx="11700400" cy="1038730"/>
          </a:xfrm>
        </p:spPr>
        <p:txBody>
          <a:bodyPr>
            <a:noAutofit/>
          </a:bodyPr>
          <a:lstStyle>
            <a:lvl1pPr algn="ctr">
              <a:defRPr sz="40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234926" y="1453275"/>
            <a:ext cx="11700400" cy="14768"/>
          </a:xfrm>
          <a:prstGeom prst="line">
            <a:avLst/>
          </a:prstGeom>
          <a:ln w="63500" cap="sq">
            <a:solidFill>
              <a:schemeClr val="accent2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97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0" dirty="0" smtClean="0"/>
              <a:t>第</a:t>
            </a:r>
            <a:r>
              <a:rPr lang="ja-JP" altLang="en-US" b="0" dirty="0"/>
              <a:t>１</a:t>
            </a:r>
            <a:r>
              <a:rPr kumimoji="1" lang="ja-JP" altLang="en-US" b="0" dirty="0" smtClean="0"/>
              <a:t>章　</a:t>
            </a:r>
            <a:r>
              <a:rPr lang="ja-JP" altLang="en-US" b="0" dirty="0" smtClean="0"/>
              <a:t>「学校教育の情報化」</a:t>
            </a:r>
            <a:r>
              <a:rPr lang="en-US" altLang="ja-JP" b="0" dirty="0" smtClean="0"/>
              <a:t/>
            </a:r>
            <a:br>
              <a:rPr lang="en-US" altLang="ja-JP" b="0" dirty="0" smtClean="0"/>
            </a:br>
            <a:r>
              <a:rPr lang="ja-JP" altLang="en-US" b="0" dirty="0" smtClean="0"/>
              <a:t>　　　　と学習指導要領</a:t>
            </a:r>
            <a:endParaRPr kumimoji="1" lang="ja-JP" altLang="en-US" b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</a:rPr>
              <a:t>１</a:t>
            </a:r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</a:rPr>
              <a:t>．</a:t>
            </a:r>
            <a:r>
              <a:rPr kumimoji="1" lang="ja-JP" altLang="en-US" dirty="0" smtClean="0"/>
              <a:t>教育の情報化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3466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「教育の情報化」とは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964504" y="1631678"/>
            <a:ext cx="3515095" cy="351509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6350">
            <a:noFill/>
          </a:ln>
          <a:effectLst>
            <a:outerShdw blurRad="1524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64504" y="2848597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+mj-ea"/>
                <a:ea typeface="+mj-ea"/>
              </a:rPr>
              <a:t>【</a:t>
            </a:r>
            <a:r>
              <a:rPr kumimoji="1" lang="ja-JP" altLang="en-US" sz="3200" dirty="0" smtClean="0">
                <a:latin typeface="+mj-ea"/>
                <a:ea typeface="+mj-ea"/>
              </a:rPr>
              <a:t>情報教育</a:t>
            </a:r>
            <a:r>
              <a:rPr kumimoji="1" lang="en-US" altLang="ja-JP" sz="3200" dirty="0" smtClean="0">
                <a:latin typeface="+mj-ea"/>
                <a:ea typeface="+mj-ea"/>
              </a:rPr>
              <a:t>】</a:t>
            </a:r>
          </a:p>
          <a:p>
            <a:pPr algn="ctr"/>
            <a:r>
              <a:rPr kumimoji="1" lang="ja-JP" altLang="en-US" sz="3200" dirty="0" smtClean="0">
                <a:latin typeface="+mj-ea"/>
                <a:ea typeface="+mj-ea"/>
              </a:rPr>
              <a:t>子ども達が変わる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319386" y="1631678"/>
            <a:ext cx="3515095" cy="351509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6350">
            <a:noFill/>
          </a:ln>
          <a:effectLst>
            <a:outerShdw blurRad="1524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19386" y="2848597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+mj-ea"/>
                <a:ea typeface="+mj-ea"/>
              </a:rPr>
              <a:t>【</a:t>
            </a:r>
            <a:r>
              <a:rPr kumimoji="1" lang="ja-JP" altLang="en-US" sz="3200" dirty="0" smtClean="0">
                <a:latin typeface="+mj-ea"/>
                <a:ea typeface="+mj-ea"/>
              </a:rPr>
              <a:t>ＩＣＴの活用</a:t>
            </a:r>
            <a:r>
              <a:rPr kumimoji="1" lang="en-US" altLang="ja-JP" sz="3200" dirty="0" smtClean="0">
                <a:latin typeface="+mj-ea"/>
                <a:ea typeface="+mj-ea"/>
              </a:rPr>
              <a:t>】</a:t>
            </a:r>
          </a:p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授業</a:t>
            </a:r>
            <a:r>
              <a:rPr kumimoji="1" lang="ja-JP" altLang="en-US" sz="3200" dirty="0" smtClean="0">
                <a:latin typeface="+mj-ea"/>
                <a:ea typeface="+mj-ea"/>
              </a:rPr>
              <a:t>が</a:t>
            </a:r>
            <a:r>
              <a:rPr kumimoji="1" lang="ja-JP" altLang="en-US" sz="3200" dirty="0">
                <a:latin typeface="+mj-ea"/>
                <a:ea typeface="+mj-ea"/>
              </a:rPr>
              <a:t>変</a:t>
            </a:r>
            <a:r>
              <a:rPr kumimoji="1" lang="ja-JP" altLang="en-US" sz="3200" dirty="0" smtClean="0">
                <a:latin typeface="+mj-ea"/>
                <a:ea typeface="+mj-ea"/>
              </a:rPr>
              <a:t>わる</a:t>
            </a:r>
            <a:endParaRPr kumimoji="1" lang="en-US" altLang="ja-JP" sz="3200" dirty="0" smtClean="0">
              <a:latin typeface="+mj-ea"/>
              <a:ea typeface="+mj-ea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7676893" y="1631678"/>
            <a:ext cx="3515095" cy="351509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6350">
            <a:noFill/>
          </a:ln>
          <a:effectLst>
            <a:outerShdw blurRad="1524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676893" y="2848597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latin typeface="+mj-ea"/>
                <a:ea typeface="+mj-ea"/>
              </a:rPr>
              <a:t>【</a:t>
            </a:r>
            <a:r>
              <a:rPr kumimoji="1" lang="ja-JP" altLang="en-US" sz="3200" dirty="0">
                <a:latin typeface="+mj-ea"/>
                <a:ea typeface="+mj-ea"/>
              </a:rPr>
              <a:t>校務</a:t>
            </a:r>
            <a:r>
              <a:rPr kumimoji="1" lang="ja-JP" altLang="en-US" sz="3200" dirty="0" smtClean="0">
                <a:latin typeface="+mj-ea"/>
                <a:ea typeface="+mj-ea"/>
              </a:rPr>
              <a:t>の</a:t>
            </a:r>
            <a:r>
              <a:rPr kumimoji="1" lang="ja-JP" altLang="en-US" sz="3200" dirty="0">
                <a:latin typeface="+mj-ea"/>
                <a:ea typeface="+mj-ea"/>
              </a:rPr>
              <a:t>情報化</a:t>
            </a:r>
            <a:r>
              <a:rPr kumimoji="1" lang="en-US" altLang="ja-JP" sz="3200" dirty="0" smtClean="0">
                <a:latin typeface="+mj-ea"/>
                <a:ea typeface="+mj-ea"/>
              </a:rPr>
              <a:t>】</a:t>
            </a:r>
          </a:p>
          <a:p>
            <a:pPr algn="ctr"/>
            <a:r>
              <a:rPr kumimoji="1" lang="ja-JP" altLang="en-US" sz="3200" dirty="0">
                <a:latin typeface="+mj-ea"/>
                <a:ea typeface="+mj-ea"/>
              </a:rPr>
              <a:t>学校</a:t>
            </a:r>
            <a:r>
              <a:rPr kumimoji="1" lang="ja-JP" altLang="en-US" sz="3200" dirty="0" smtClean="0">
                <a:latin typeface="+mj-ea"/>
                <a:ea typeface="+mj-ea"/>
              </a:rPr>
              <a:t>が変わる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1077238" y="5661764"/>
            <a:ext cx="10114750" cy="751562"/>
          </a:xfrm>
          <a:prstGeom prst="wedgeRectCallout">
            <a:avLst>
              <a:gd name="adj1" fmla="val -15013"/>
              <a:gd name="adj2" fmla="val -10583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+mj-ea"/>
                <a:ea typeface="+mj-ea"/>
              </a:rPr>
              <a:t>これらを通して「教員の質の向上」をめざします。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394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教育の情報化政策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03265" y="1633347"/>
            <a:ext cx="8032061" cy="4886706"/>
          </a:xfrm>
        </p:spPr>
        <p:txBody>
          <a:bodyPr/>
          <a:lstStyle/>
          <a:p>
            <a:pPr marL="45720" indent="0">
              <a:buNone/>
            </a:pPr>
            <a:r>
              <a:rPr kumimoji="1" lang="ja-JP" altLang="en-US" sz="4000" dirty="0" smtClean="0"/>
              <a:t>内閣にＩＴ総合戦略本部を設置。</a:t>
            </a:r>
            <a:r>
              <a:rPr lang="ja-JP" altLang="en-US" sz="4000" dirty="0" smtClean="0"/>
              <a:t>教育分野を含め、情報通信技術に</a:t>
            </a:r>
            <a:r>
              <a:rPr kumimoji="1" lang="ja-JP" altLang="en-US" sz="4000" dirty="0" smtClean="0"/>
              <a:t>関する様々な国家戦略を策定。</a:t>
            </a:r>
            <a:endParaRPr kumimoji="1" lang="en-US" altLang="ja-JP" sz="4000" dirty="0" smtClean="0"/>
          </a:p>
          <a:p>
            <a:pPr marL="45720" indent="0">
              <a:buNone/>
            </a:pPr>
            <a:r>
              <a:rPr lang="ja-JP" altLang="en-US" sz="4000" dirty="0" smtClean="0">
                <a:solidFill>
                  <a:srgbClr val="FF0000"/>
                </a:solidFill>
              </a:rPr>
              <a:t>「世界最先端ＩＴ国家創造宣言」</a:t>
            </a:r>
            <a:r>
              <a:rPr lang="ja-JP" altLang="en-US" sz="4000" smtClean="0"/>
              <a:t>を策定。</a:t>
            </a:r>
            <a:endParaRPr kumimoji="1" lang="en-US" altLang="ja-JP" sz="4000" dirty="0" smtClean="0"/>
          </a:p>
        </p:txBody>
      </p:sp>
      <p:sp>
        <p:nvSpPr>
          <p:cNvPr id="4" name="ホームベース 3"/>
          <p:cNvSpPr/>
          <p:nvPr/>
        </p:nvSpPr>
        <p:spPr>
          <a:xfrm>
            <a:off x="400833" y="1633347"/>
            <a:ext cx="3319397" cy="739036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+mj-ea"/>
                <a:ea typeface="+mj-ea"/>
              </a:rPr>
              <a:t>平成１３年</a:t>
            </a:r>
            <a:r>
              <a:rPr kumimoji="1" lang="ja-JP" altLang="en-US" sz="3200" dirty="0">
                <a:latin typeface="+mj-ea"/>
                <a:ea typeface="+mj-ea"/>
              </a:rPr>
              <a:t>１</a:t>
            </a:r>
            <a:r>
              <a:rPr kumimoji="1" lang="ja-JP" altLang="en-US" sz="3200" dirty="0" smtClean="0">
                <a:latin typeface="+mj-ea"/>
                <a:ea typeface="+mj-ea"/>
              </a:rPr>
              <a:t>月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400833" y="3392732"/>
            <a:ext cx="3319397" cy="739036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+mj-ea"/>
                <a:ea typeface="+mj-ea"/>
              </a:rPr>
              <a:t>平成２５年６月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0833" y="4697260"/>
            <a:ext cx="11398685" cy="18227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２０１</a:t>
            </a:r>
            <a:r>
              <a:rPr kumimoji="1" lang="ja-JP" altLang="en-US" sz="3200" dirty="0">
                <a:latin typeface="+mj-ea"/>
                <a:ea typeface="+mj-ea"/>
              </a:rPr>
              <a:t>０</a:t>
            </a:r>
            <a:r>
              <a:rPr kumimoji="1" lang="ja-JP" altLang="en-US" sz="3200" dirty="0" smtClean="0">
                <a:latin typeface="+mj-ea"/>
                <a:ea typeface="+mj-ea"/>
              </a:rPr>
              <a:t>年代中には、すべての小学校、中学校、高等学校、特別支援学校で教育環境のＩＣＴ化を実現するとともに、学校と家庭がシームレスでつながる教育・学習環境を構築。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3535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教育環境のＩＣＴ化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２０１０年代中までの達成目標</a:t>
            </a:r>
            <a:endParaRPr kumimoji="1"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ja-JP" altLang="en-US" sz="3200" dirty="0"/>
              <a:t>初等</a:t>
            </a:r>
            <a:r>
              <a:rPr lang="ja-JP" altLang="en-US" sz="3200" dirty="0" smtClean="0"/>
              <a:t>教育段階から教育環境自体のＩＣＴ化を進め、</a:t>
            </a:r>
            <a:r>
              <a:rPr kumimoji="1" lang="ja-JP" altLang="en-US" sz="3200" dirty="0" smtClean="0"/>
              <a:t>学力の向上とＩＣＴリテラシーの向上を図る。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学校の高速ブローバンド接続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１人１台の情報端末配備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電子</a:t>
            </a:r>
            <a:r>
              <a:rPr lang="ja-JP" altLang="en-US" sz="3200" dirty="0"/>
              <a:t>黒板</a:t>
            </a:r>
            <a:r>
              <a:rPr lang="ja-JP" altLang="en-US" sz="3200" dirty="0" smtClean="0"/>
              <a:t>や無線ＬＡＮ環境の整備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デジタル教科書・教材の活用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54289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第２期教育振興基本計画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dirty="0" smtClean="0"/>
              <a:t>ＩＣＴ活用による授業革新を推進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 smtClean="0"/>
              <a:t>子ども</a:t>
            </a:r>
            <a:r>
              <a:rPr lang="ja-JP" altLang="en-US" sz="3200" dirty="0"/>
              <a:t>たちに、確かな学力を身につけさせるため、教育内容・方法の一層の充実を図る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3200" dirty="0"/>
              <a:t>グループ学習や、ＩＣＴの活用等による協働型・双方向型の授業への革新を推進する。</a:t>
            </a:r>
          </a:p>
          <a:p>
            <a:pPr>
              <a:buFont typeface="Wingdings" panose="05000000000000000000" pitchFamily="2" charset="2"/>
              <a:buChar char="n"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3062429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214</TotalTime>
  <Words>255</Words>
  <Application>Microsoft Office PowerPoint</Application>
  <PresentationFormat>ワイド画面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HG創英角ｺﾞｼｯｸUB</vt:lpstr>
      <vt:lpstr>Corbel</vt:lpstr>
      <vt:lpstr>Franklin Gothic Book</vt:lpstr>
      <vt:lpstr>Franklin Gothic Medium</vt:lpstr>
      <vt:lpstr>Wingdings</vt:lpstr>
      <vt:lpstr>基礎</vt:lpstr>
      <vt:lpstr>第１章　「学校教育の情報化」 　　　　と学習指導要領</vt:lpstr>
      <vt:lpstr>「教育の情報化」とは</vt:lpstr>
      <vt:lpstr>教育の情報化政策</vt:lpstr>
      <vt:lpstr>教育環境のＩＣＴ化</vt:lpstr>
      <vt:lpstr>第２期教育振興基本計画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　大貴</dc:creator>
  <cp:lastModifiedBy>Takehiro FURUTA</cp:lastModifiedBy>
  <cp:revision>36</cp:revision>
  <dcterms:created xsi:type="dcterms:W3CDTF">2015-10-13T01:30:40Z</dcterms:created>
  <dcterms:modified xsi:type="dcterms:W3CDTF">2016-02-11T13:58:20Z</dcterms:modified>
</cp:coreProperties>
</file>