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1BC"/>
    <a:srgbClr val="3494B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403" y="-340963"/>
            <a:ext cx="9966960" cy="2228956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54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2771513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2771513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chemeClr val="accent2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b="0" dirty="0" smtClean="0"/>
              <a:t>第</a:t>
            </a:r>
            <a:r>
              <a:rPr lang="ja-JP" altLang="en-US" b="0" dirty="0"/>
              <a:t>１</a:t>
            </a:r>
            <a:r>
              <a:rPr kumimoji="1" lang="ja-JP" altLang="en-US" b="0" dirty="0" smtClean="0"/>
              <a:t>章　</a:t>
            </a:r>
            <a:r>
              <a:rPr lang="ja-JP" altLang="en-US" b="0" dirty="0" smtClean="0"/>
              <a:t>「学校教育の情報化」</a:t>
            </a:r>
            <a:r>
              <a:rPr lang="en-US" altLang="ja-JP" b="0" dirty="0" smtClean="0"/>
              <a:t/>
            </a:r>
            <a:br>
              <a:rPr lang="en-US" altLang="ja-JP" b="0" dirty="0" smtClean="0"/>
            </a:br>
            <a:r>
              <a:rPr lang="ja-JP" altLang="en-US" b="0" dirty="0" smtClean="0"/>
              <a:t>　　　　と学習指導要領</a:t>
            </a:r>
            <a:endParaRPr kumimoji="1" lang="ja-JP" altLang="en-US" b="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２</a:t>
            </a:r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．</a:t>
            </a:r>
            <a:r>
              <a:rPr lang="ja-JP" altLang="en-US" dirty="0"/>
              <a:t>学習指導</a:t>
            </a:r>
            <a:r>
              <a:rPr lang="ja-JP" altLang="en-US" dirty="0" smtClean="0"/>
              <a:t>要領に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おける教育の情報化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3466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学習指導要領における教育の情報化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4000" dirty="0" smtClean="0"/>
              <a:t>小・中・高等学校の学習指導要領では、情報教育及び教科指導におけるＩＣＴ活用について充実</a:t>
            </a:r>
            <a:endParaRPr lang="en-US" altLang="ja-JP" sz="40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4000" dirty="0" smtClean="0"/>
              <a:t>特別支援学校の学習指導要領では、小・中・高等学校の教育課程の基準の改善に準じ、情報教育及びＩＣＴ活用について充実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0696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学習指導要領における記述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4000" dirty="0" smtClean="0"/>
              <a:t>学習指導要領の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「総則」</a:t>
            </a:r>
            <a:r>
              <a:rPr kumimoji="1" lang="ja-JP" altLang="en-US" sz="4000" dirty="0" smtClean="0"/>
              <a:t>の指導計画の作成等に当たって配慮すべき事項として、教育の情報化についての記述</a:t>
            </a:r>
            <a:endParaRPr kumimoji="1" lang="en-US" altLang="ja-JP" sz="40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4000" dirty="0" smtClean="0"/>
              <a:t>学習指導要領の</a:t>
            </a:r>
            <a:r>
              <a:rPr lang="ja-JP" altLang="en-US" sz="4000" dirty="0" smtClean="0">
                <a:solidFill>
                  <a:srgbClr val="FF0000"/>
                </a:solidFill>
              </a:rPr>
              <a:t>各教科・領域</a:t>
            </a:r>
            <a:r>
              <a:rPr lang="ja-JP" altLang="en-US" sz="4000" dirty="0" smtClean="0"/>
              <a:t>においても、教育の情報化についての多くの具体的な記述</a:t>
            </a:r>
            <a:endParaRPr kumimoji="1" lang="en-US" altLang="ja-JP" sz="4000" dirty="0" smtClean="0"/>
          </a:p>
          <a:p>
            <a:pPr>
              <a:buFont typeface="Wingdings" panose="05000000000000000000" pitchFamily="2" charset="2"/>
              <a:buChar char="n"/>
            </a:pP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1055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小学校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sz="4000" dirty="0" smtClean="0"/>
              <a:t>児童がコンピュータや情報通信ネットワークなどの情報手段に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慣れ親しみ</a:t>
            </a:r>
            <a:r>
              <a:rPr kumimoji="1" lang="ja-JP" altLang="en-US" sz="4000" dirty="0" smtClean="0"/>
              <a:t>、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コンピュータで文字を入力するなどの基本的な操作</a:t>
            </a:r>
            <a:r>
              <a:rPr kumimoji="1" lang="ja-JP" altLang="en-US" sz="4000" dirty="0" smtClean="0"/>
              <a:t>や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情報モラル</a:t>
            </a:r>
            <a:r>
              <a:rPr kumimoji="1" lang="ja-JP" altLang="en-US" sz="4000" dirty="0" smtClean="0"/>
              <a:t>を身に付け、適切に活用できるようにするための学習活動を充実する。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4730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中</a:t>
            </a:r>
            <a:r>
              <a:rPr kumimoji="1" lang="ja-JP" altLang="en-US" dirty="0" smtClean="0"/>
              <a:t>学校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sz="4000" dirty="0" smtClean="0"/>
              <a:t>各教科等の指導に当たっては、生徒が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情報モラルを身に付け</a:t>
            </a:r>
            <a:r>
              <a:rPr kumimoji="1" lang="ja-JP" altLang="en-US" sz="4000" dirty="0" smtClean="0"/>
              <a:t>、コンピュータや情報通信ネットワークなどの情報手段を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適切かつ主体的</a:t>
            </a:r>
            <a:r>
              <a:rPr kumimoji="1" lang="ja-JP" altLang="en-US" sz="4000" dirty="0" smtClean="0"/>
              <a:t>、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積極的に活用できる</a:t>
            </a:r>
            <a:r>
              <a:rPr kumimoji="1" lang="ja-JP" altLang="en-US" sz="4000" dirty="0" smtClean="0"/>
              <a:t>ようにするための学習活動を充実する。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4681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高等</a:t>
            </a:r>
            <a:r>
              <a:rPr kumimoji="1" lang="ja-JP" altLang="en-US" dirty="0" smtClean="0"/>
              <a:t>学校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sz="4000" dirty="0" smtClean="0"/>
              <a:t>各教科・科目等の指導に当たっては、生徒が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情報モラル</a:t>
            </a:r>
            <a:r>
              <a:rPr kumimoji="1" lang="ja-JP" altLang="en-US" sz="4000" dirty="0" smtClean="0"/>
              <a:t>を身に付け、コンピュータや情報通信ネットワークなどの情報手段を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適切にかつ実践的</a:t>
            </a:r>
            <a:r>
              <a:rPr kumimoji="1" lang="ja-JP" altLang="en-US" sz="4000" dirty="0" smtClean="0"/>
              <a:t>、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主体的に活用できる</a:t>
            </a:r>
            <a:r>
              <a:rPr lang="ja-JP" altLang="en-US" sz="4000" dirty="0"/>
              <a:t>ようにするための</a:t>
            </a:r>
            <a:r>
              <a:rPr kumimoji="1" lang="ja-JP" altLang="en-US" sz="4000" dirty="0" smtClean="0"/>
              <a:t>学習活動を充実する。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818809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特別</a:t>
            </a:r>
            <a:r>
              <a:rPr lang="ja-JP" altLang="en-US" dirty="0" smtClean="0"/>
              <a:t>支援</a:t>
            </a:r>
            <a:r>
              <a:rPr kumimoji="1" lang="ja-JP" altLang="en-US" dirty="0" smtClean="0"/>
              <a:t>学校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sz="4000" dirty="0" smtClean="0"/>
              <a:t>コンピュータや情報通信ネットワークなどの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情報手段に慣れ親しみ</a:t>
            </a:r>
            <a:r>
              <a:rPr kumimoji="1" lang="ja-JP" altLang="en-US" sz="4000" dirty="0" smtClean="0"/>
              <a:t>、その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基本的な操作</a:t>
            </a:r>
            <a:r>
              <a:rPr kumimoji="1" lang="ja-JP" altLang="en-US" sz="4000" dirty="0" smtClean="0"/>
              <a:t>や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情報モラル</a:t>
            </a:r>
            <a:r>
              <a:rPr kumimoji="1" lang="ja-JP" altLang="en-US" sz="4000" dirty="0" smtClean="0"/>
              <a:t>を身に付け、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適切かつ主体的、積極的</a:t>
            </a:r>
            <a:r>
              <a:rPr kumimoji="1" lang="ja-JP" altLang="en-US" sz="4000" dirty="0" smtClean="0"/>
              <a:t>に活用できるようにするための学習活動を</a:t>
            </a:r>
            <a:r>
              <a:rPr kumimoji="1" lang="ja-JP" altLang="en-US" sz="4000" smtClean="0"/>
              <a:t>充実する。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04283464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241</TotalTime>
  <Words>324</Words>
  <Application>Microsoft Office PowerPoint</Application>
  <PresentationFormat>ワイド画面</PresentationFormat>
  <Paragraphs>17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HGｺﾞｼｯｸE</vt:lpstr>
      <vt:lpstr>HG創英角ｺﾞｼｯｸUB</vt:lpstr>
      <vt:lpstr>Corbel</vt:lpstr>
      <vt:lpstr>Franklin Gothic Book</vt:lpstr>
      <vt:lpstr>Franklin Gothic Medium</vt:lpstr>
      <vt:lpstr>Wingdings</vt:lpstr>
      <vt:lpstr>基礎</vt:lpstr>
      <vt:lpstr>第１章　「学校教育の情報化」 　　　　と学習指導要領</vt:lpstr>
      <vt:lpstr>学習指導要領における教育の情報化</vt:lpstr>
      <vt:lpstr>学習指導要領における記述</vt:lpstr>
      <vt:lpstr>小学校</vt:lpstr>
      <vt:lpstr>中学校</vt:lpstr>
      <vt:lpstr>高等学校</vt:lpstr>
      <vt:lpstr>特別支援学校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38</cp:revision>
  <dcterms:created xsi:type="dcterms:W3CDTF">2015-10-13T01:30:40Z</dcterms:created>
  <dcterms:modified xsi:type="dcterms:W3CDTF">2016-02-11T13:58:40Z</dcterms:modified>
</cp:coreProperties>
</file>