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75" r:id="rId2"/>
    <p:sldId id="257" r:id="rId3"/>
    <p:sldId id="258" r:id="rId4"/>
    <p:sldId id="259" r:id="rId5"/>
    <p:sldId id="260" r:id="rId6"/>
    <p:sldId id="261" r:id="rId7"/>
    <p:sldId id="262" r:id="rId8"/>
    <p:sldId id="263" r:id="rId9"/>
    <p:sldId id="266" r:id="rId10"/>
    <p:sldId id="265" r:id="rId11"/>
    <p:sldId id="268" r:id="rId12"/>
    <p:sldId id="267"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1" d="100"/>
          <a:sy n="111" d="100"/>
        </p:scale>
        <p:origin x="510"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タイトル スライド">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ja-JP" altLang="en-US" dirty="0"/>
          </a:p>
        </p:txBody>
      </p:sp>
      <p:sp>
        <p:nvSpPr>
          <p:cNvPr id="2" name="Title 1"/>
          <p:cNvSpPr>
            <a:spLocks noGrp="1"/>
          </p:cNvSpPr>
          <p:nvPr>
            <p:ph type="ctrTitle" hasCustomPrompt="1"/>
          </p:nvPr>
        </p:nvSpPr>
        <p:spPr>
          <a:xfrm>
            <a:off x="1512324" y="-340963"/>
            <a:ext cx="9966960" cy="2228956"/>
          </a:xfrm>
        </p:spPr>
        <p:txBody>
          <a:bodyPr anchor="b">
            <a:noAutofit/>
          </a:bodyPr>
          <a:lstStyle>
            <a:lvl1pPr algn="l">
              <a:lnSpc>
                <a:spcPct val="85000"/>
              </a:lnSpc>
              <a:defRPr sz="7200" b="1" cap="all" baseline="0">
                <a:solidFill>
                  <a:schemeClr val="tx1"/>
                </a:solidFill>
                <a:effectLst/>
              </a:defRPr>
            </a:lvl1pPr>
          </a:lstStyle>
          <a:p>
            <a:r>
              <a:rPr lang="ja-JP" altLang="en-US" dirty="0" smtClean="0"/>
              <a:t>タイトル</a:t>
            </a:r>
            <a:endParaRPr lang="en-US" dirty="0"/>
          </a:p>
        </p:txBody>
      </p:sp>
      <p:sp>
        <p:nvSpPr>
          <p:cNvPr id="3" name="Subtitle 2"/>
          <p:cNvSpPr>
            <a:spLocks noGrp="1"/>
          </p:cNvSpPr>
          <p:nvPr>
            <p:ph type="subTitle" idx="1" hasCustomPrompt="1"/>
          </p:nvPr>
        </p:nvSpPr>
        <p:spPr>
          <a:xfrm>
            <a:off x="3660274" y="2771513"/>
            <a:ext cx="8295506" cy="2049462"/>
          </a:xfrm>
        </p:spPr>
        <p:txBody>
          <a:bodyPr>
            <a:noAutofit/>
          </a:bodyPr>
          <a:lstStyle>
            <a:lvl1pPr marL="0" indent="0" algn="l">
              <a:buNone/>
              <a:defRPr sz="5400">
                <a:solidFill>
                  <a:schemeClr val="tx1"/>
                </a:solidFill>
                <a:latin typeface="+mj-ea"/>
                <a:ea typeface="+mj-ea"/>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サブタイトル</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2/11/2016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pic>
        <p:nvPicPr>
          <p:cNvPr id="10" name="図 9"/>
          <p:cNvPicPr>
            <a:picLocks noChangeAspect="1"/>
          </p:cNvPicPr>
          <p:nvPr userDrawn="1"/>
        </p:nvPicPr>
        <p:blipFill rotWithShape="1">
          <a:blip r:embed="rId2">
            <a:extLst>
              <a:ext uri="{28A0092B-C50C-407E-A947-70E740481C1C}">
                <a14:useLocalDpi xmlns:a14="http://schemas.microsoft.com/office/drawing/2010/main" val="0"/>
              </a:ext>
            </a:extLst>
          </a:blip>
          <a:srcRect l="68090" t="41016" r="1223" b="32591"/>
          <a:stretch/>
        </p:blipFill>
        <p:spPr>
          <a:xfrm>
            <a:off x="305139" y="2771513"/>
            <a:ext cx="3355135" cy="2135339"/>
          </a:xfrm>
          <a:prstGeom prst="rect">
            <a:avLst/>
          </a:prstGeom>
        </p:spPr>
      </p:pic>
    </p:spTree>
    <p:extLst>
      <p:ext uri="{BB962C8B-B14F-4D97-AF65-F5344CB8AC3E}">
        <p14:creationId xmlns:p14="http://schemas.microsoft.com/office/powerpoint/2010/main" val="3232898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926" y="248649"/>
            <a:ext cx="11700400" cy="1038730"/>
          </a:xfrm>
        </p:spPr>
        <p:txBody>
          <a:bodyPr>
            <a:noAutofit/>
          </a:bodyPr>
          <a:lstStyle>
            <a:lvl1pPr>
              <a:defRPr sz="5400">
                <a:ln>
                  <a:noFill/>
                </a:ln>
              </a:defRPr>
            </a:lvl1pPr>
          </a:lstStyle>
          <a:p>
            <a:r>
              <a:rPr lang="ja-JP" altLang="en-US" dirty="0" smtClean="0"/>
              <a:t>テキスト</a:t>
            </a:r>
            <a:endParaRPr lang="en-US" dirty="0"/>
          </a:p>
        </p:txBody>
      </p:sp>
      <p:sp>
        <p:nvSpPr>
          <p:cNvPr id="3" name="Content Placeholder 2"/>
          <p:cNvSpPr>
            <a:spLocks noGrp="1"/>
          </p:cNvSpPr>
          <p:nvPr>
            <p:ph idx="1"/>
          </p:nvPr>
        </p:nvSpPr>
        <p:spPr>
          <a:xfrm>
            <a:off x="709128" y="1633347"/>
            <a:ext cx="10740616" cy="4886706"/>
          </a:xfrm>
        </p:spPr>
        <p:txBody>
          <a:bodyPr>
            <a:noAutofit/>
          </a:bodyPr>
          <a:lstStyle>
            <a:lvl1pPr>
              <a:defRPr sz="4400" i="0">
                <a:latin typeface="+mj-ea"/>
                <a:ea typeface="+mj-ea"/>
              </a:defRPr>
            </a:lvl1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dirty="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dirty="0"/>
              <a:t>2/11/2016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2/11/2016</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第２章　情報教育</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ln>
                  <a:solidFill>
                    <a:schemeClr val="tx1"/>
                  </a:solidFill>
                </a:ln>
                <a:solidFill>
                  <a:schemeClr val="accent2"/>
                </a:solidFill>
              </a:rPr>
              <a:t>１．</a:t>
            </a:r>
            <a:r>
              <a:rPr kumimoji="1" lang="ja-JP" altLang="en-US" dirty="0" smtClean="0"/>
              <a:t>情報教育</a:t>
            </a:r>
            <a:endParaRPr kumimoji="1" lang="en-US" altLang="ja-JP" dirty="0" smtClean="0"/>
          </a:p>
          <a:p>
            <a:r>
              <a:rPr lang="ja-JP" altLang="en-US" dirty="0"/>
              <a:t>　</a:t>
            </a:r>
            <a:r>
              <a:rPr lang="ja-JP" altLang="en-US" dirty="0" smtClean="0"/>
              <a:t>その１　情報教育とは</a:t>
            </a:r>
            <a:endParaRPr kumimoji="1" lang="ja-JP" altLang="en-US" dirty="0"/>
          </a:p>
        </p:txBody>
      </p:sp>
    </p:spTree>
    <p:extLst>
      <p:ext uri="{BB962C8B-B14F-4D97-AF65-F5344CB8AC3E}">
        <p14:creationId xmlns:p14="http://schemas.microsoft.com/office/powerpoint/2010/main" val="133466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406317" y="2380333"/>
            <a:ext cx="4589922" cy="2746248"/>
          </a:xfrm>
          <a:prstGeom prst="ellipse">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タイトル 1"/>
          <p:cNvSpPr>
            <a:spLocks noGrp="1"/>
          </p:cNvSpPr>
          <p:nvPr>
            <p:ph type="title"/>
          </p:nvPr>
        </p:nvSpPr>
        <p:spPr/>
        <p:txBody>
          <a:bodyPr/>
          <a:lstStyle/>
          <a:p>
            <a:r>
              <a:rPr kumimoji="1" lang="ja-JP" altLang="en-US" dirty="0" smtClean="0"/>
              <a:t>情報教育の概念図</a:t>
            </a:r>
            <a:endParaRPr kumimoji="1" lang="ja-JP" altLang="en-US" dirty="0"/>
          </a:p>
        </p:txBody>
      </p:sp>
      <p:sp>
        <p:nvSpPr>
          <p:cNvPr id="3" name="円/楕円 2"/>
          <p:cNvSpPr/>
          <p:nvPr/>
        </p:nvSpPr>
        <p:spPr>
          <a:xfrm>
            <a:off x="5186840" y="2380333"/>
            <a:ext cx="4589922" cy="2746248"/>
          </a:xfrm>
          <a:prstGeom prst="ellipse">
            <a:avLst/>
          </a:prstGeom>
          <a:solidFill>
            <a:srgbClr val="3494B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2295331" y="1287379"/>
            <a:ext cx="3377681" cy="8213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ln w="3175" cap="rnd" cmpd="sng">
                  <a:noFill/>
                </a:ln>
                <a:solidFill>
                  <a:schemeClr val="bg1"/>
                </a:solidFill>
                <a:latin typeface="+mj-ea"/>
                <a:ea typeface="+mj-ea"/>
              </a:rPr>
              <a:t>情報教育</a:t>
            </a:r>
            <a:endParaRPr kumimoji="1" lang="ja-JP" altLang="en-US" sz="4400" dirty="0">
              <a:ln w="3175" cap="rnd" cmpd="sng">
                <a:noFill/>
              </a:ln>
              <a:solidFill>
                <a:schemeClr val="bg1"/>
              </a:solidFill>
              <a:latin typeface="+mj-ea"/>
              <a:ea typeface="+mj-ea"/>
            </a:endParaRPr>
          </a:p>
        </p:txBody>
      </p:sp>
      <p:sp>
        <p:nvSpPr>
          <p:cNvPr id="6" name="正方形/長方形 5"/>
          <p:cNvSpPr/>
          <p:nvPr/>
        </p:nvSpPr>
        <p:spPr>
          <a:xfrm>
            <a:off x="6318391" y="1287379"/>
            <a:ext cx="3377681" cy="821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ln w="3175">
                  <a:noFill/>
                </a:ln>
                <a:solidFill>
                  <a:schemeClr val="bg1"/>
                </a:solidFill>
                <a:latin typeface="+mj-ea"/>
                <a:ea typeface="+mj-ea"/>
              </a:rPr>
              <a:t>ICT</a:t>
            </a:r>
            <a:r>
              <a:rPr kumimoji="1" lang="ja-JP" altLang="en-US" sz="4400" dirty="0" smtClean="0">
                <a:ln w="3175">
                  <a:noFill/>
                </a:ln>
                <a:solidFill>
                  <a:schemeClr val="bg1"/>
                </a:solidFill>
                <a:latin typeface="+mj-ea"/>
                <a:ea typeface="+mj-ea"/>
              </a:rPr>
              <a:t>活用</a:t>
            </a:r>
            <a:endParaRPr kumimoji="1" lang="ja-JP" altLang="en-US" sz="4400" dirty="0">
              <a:ln w="3175">
                <a:noFill/>
              </a:ln>
              <a:solidFill>
                <a:schemeClr val="bg1"/>
              </a:solidFill>
              <a:latin typeface="+mj-ea"/>
              <a:ea typeface="+mj-ea"/>
            </a:endParaRPr>
          </a:p>
        </p:txBody>
      </p:sp>
      <p:sp>
        <p:nvSpPr>
          <p:cNvPr id="7" name="テキスト ボックス 6"/>
          <p:cNvSpPr txBox="1"/>
          <p:nvPr/>
        </p:nvSpPr>
        <p:spPr>
          <a:xfrm>
            <a:off x="5255411" y="2668555"/>
            <a:ext cx="1659429" cy="1862048"/>
          </a:xfrm>
          <a:prstGeom prst="rect">
            <a:avLst/>
          </a:prstGeom>
          <a:noFill/>
        </p:spPr>
        <p:txBody>
          <a:bodyPr wrap="none" rtlCol="0">
            <a:spAutoFit/>
          </a:bodyPr>
          <a:lstStyle/>
          <a:p>
            <a:r>
              <a:rPr kumimoji="1" lang="ja-JP" altLang="en-US" sz="11500" dirty="0" smtClean="0">
                <a:ln w="38100">
                  <a:solidFill>
                    <a:schemeClr val="tx1"/>
                  </a:solidFill>
                </a:ln>
                <a:solidFill>
                  <a:srgbClr val="7030A0"/>
                </a:solidFill>
                <a:latin typeface="+mj-ea"/>
                <a:ea typeface="+mj-ea"/>
              </a:rPr>
              <a:t>Ａ</a:t>
            </a:r>
            <a:endParaRPr kumimoji="1" lang="ja-JP" altLang="en-US" sz="11500" dirty="0">
              <a:ln w="38100">
                <a:solidFill>
                  <a:schemeClr val="tx1"/>
                </a:solidFill>
              </a:ln>
              <a:solidFill>
                <a:srgbClr val="7030A0"/>
              </a:solidFill>
              <a:latin typeface="+mj-ea"/>
              <a:ea typeface="+mj-ea"/>
            </a:endParaRPr>
          </a:p>
        </p:txBody>
      </p:sp>
      <p:sp>
        <p:nvSpPr>
          <p:cNvPr id="8" name="テキスト ボックス 7"/>
          <p:cNvSpPr txBox="1"/>
          <p:nvPr/>
        </p:nvSpPr>
        <p:spPr>
          <a:xfrm>
            <a:off x="4236181" y="5377402"/>
            <a:ext cx="3733648" cy="1077218"/>
          </a:xfrm>
          <a:prstGeom prst="rect">
            <a:avLst/>
          </a:prstGeom>
          <a:solidFill>
            <a:srgbClr val="7030A0">
              <a:alpha val="50000"/>
            </a:srgbClr>
          </a:solidFill>
          <a:ln w="28575">
            <a:solidFill>
              <a:schemeClr val="tx2"/>
            </a:solidFill>
          </a:ln>
        </p:spPr>
        <p:txBody>
          <a:bodyPr wrap="square" rtlCol="0">
            <a:spAutoFit/>
          </a:bodyPr>
          <a:lstStyle/>
          <a:p>
            <a:r>
              <a:rPr kumimoji="1" lang="en-US" altLang="ja-JP" sz="3200" dirty="0">
                <a:solidFill>
                  <a:schemeClr val="bg1"/>
                </a:solidFill>
                <a:latin typeface="+mj-ea"/>
                <a:ea typeface="+mj-ea"/>
              </a:rPr>
              <a:t>ICT</a:t>
            </a:r>
            <a:r>
              <a:rPr kumimoji="1" lang="ja-JP" altLang="en-US" sz="3200" dirty="0" smtClean="0">
                <a:solidFill>
                  <a:schemeClr val="bg1"/>
                </a:solidFill>
                <a:latin typeface="+mj-ea"/>
                <a:ea typeface="+mj-ea"/>
              </a:rPr>
              <a:t>を活用した情報活用能力の育成</a:t>
            </a:r>
            <a:endParaRPr kumimoji="1" lang="ja-JP" altLang="en-US" sz="3200" dirty="0">
              <a:solidFill>
                <a:schemeClr val="bg1"/>
              </a:solidFill>
              <a:latin typeface="+mj-ea"/>
              <a:ea typeface="+mj-ea"/>
            </a:endParaRPr>
          </a:p>
        </p:txBody>
      </p:sp>
      <p:sp>
        <p:nvSpPr>
          <p:cNvPr id="9" name="下矢印 8"/>
          <p:cNvSpPr/>
          <p:nvPr/>
        </p:nvSpPr>
        <p:spPr>
          <a:xfrm>
            <a:off x="5820375" y="4431969"/>
            <a:ext cx="523178" cy="7932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008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406317" y="2380333"/>
            <a:ext cx="4589922" cy="2746248"/>
          </a:xfrm>
          <a:prstGeom prst="ellipse">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タイトル 1"/>
          <p:cNvSpPr>
            <a:spLocks noGrp="1"/>
          </p:cNvSpPr>
          <p:nvPr>
            <p:ph type="title"/>
          </p:nvPr>
        </p:nvSpPr>
        <p:spPr/>
        <p:txBody>
          <a:bodyPr/>
          <a:lstStyle/>
          <a:p>
            <a:r>
              <a:rPr kumimoji="1" lang="ja-JP" altLang="en-US" dirty="0" smtClean="0"/>
              <a:t>情報教育の概念図</a:t>
            </a:r>
            <a:endParaRPr kumimoji="1" lang="ja-JP" altLang="en-US" dirty="0"/>
          </a:p>
        </p:txBody>
      </p:sp>
      <p:sp>
        <p:nvSpPr>
          <p:cNvPr id="3" name="円/楕円 2"/>
          <p:cNvSpPr/>
          <p:nvPr/>
        </p:nvSpPr>
        <p:spPr>
          <a:xfrm>
            <a:off x="5186840" y="2380333"/>
            <a:ext cx="4589922" cy="2746248"/>
          </a:xfrm>
          <a:prstGeom prst="ellipse">
            <a:avLst/>
          </a:prstGeom>
          <a:solidFill>
            <a:srgbClr val="3494B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2295331" y="1287379"/>
            <a:ext cx="3377681" cy="8213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ln w="3175" cap="rnd" cmpd="sng">
                  <a:noFill/>
                </a:ln>
                <a:solidFill>
                  <a:schemeClr val="bg1"/>
                </a:solidFill>
                <a:latin typeface="+mj-ea"/>
                <a:ea typeface="+mj-ea"/>
              </a:rPr>
              <a:t>情報教育</a:t>
            </a:r>
            <a:endParaRPr kumimoji="1" lang="ja-JP" altLang="en-US" sz="4400" dirty="0">
              <a:ln w="3175" cap="rnd" cmpd="sng">
                <a:noFill/>
              </a:ln>
              <a:solidFill>
                <a:schemeClr val="bg1"/>
              </a:solidFill>
              <a:latin typeface="+mj-ea"/>
              <a:ea typeface="+mj-ea"/>
            </a:endParaRPr>
          </a:p>
        </p:txBody>
      </p:sp>
      <p:sp>
        <p:nvSpPr>
          <p:cNvPr id="6" name="正方形/長方形 5"/>
          <p:cNvSpPr/>
          <p:nvPr/>
        </p:nvSpPr>
        <p:spPr>
          <a:xfrm>
            <a:off x="6318391" y="1287379"/>
            <a:ext cx="3377681" cy="821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ln w="3175">
                  <a:noFill/>
                </a:ln>
                <a:solidFill>
                  <a:schemeClr val="bg1"/>
                </a:solidFill>
                <a:latin typeface="+mj-ea"/>
                <a:ea typeface="+mj-ea"/>
              </a:rPr>
              <a:t>ICT</a:t>
            </a:r>
            <a:r>
              <a:rPr kumimoji="1" lang="ja-JP" altLang="en-US" sz="4400" dirty="0" smtClean="0">
                <a:ln w="3175">
                  <a:noFill/>
                </a:ln>
                <a:solidFill>
                  <a:schemeClr val="bg1"/>
                </a:solidFill>
                <a:latin typeface="+mj-ea"/>
                <a:ea typeface="+mj-ea"/>
              </a:rPr>
              <a:t>活用</a:t>
            </a:r>
            <a:endParaRPr kumimoji="1" lang="ja-JP" altLang="en-US" sz="4400" dirty="0">
              <a:ln w="3175">
                <a:noFill/>
              </a:ln>
              <a:solidFill>
                <a:schemeClr val="bg1"/>
              </a:solidFill>
              <a:latin typeface="+mj-ea"/>
              <a:ea typeface="+mj-ea"/>
            </a:endParaRPr>
          </a:p>
        </p:txBody>
      </p:sp>
      <p:sp>
        <p:nvSpPr>
          <p:cNvPr id="7" name="テキスト ボックス 6"/>
          <p:cNvSpPr txBox="1"/>
          <p:nvPr/>
        </p:nvSpPr>
        <p:spPr>
          <a:xfrm>
            <a:off x="5255411" y="2668555"/>
            <a:ext cx="1659429" cy="1862048"/>
          </a:xfrm>
          <a:prstGeom prst="rect">
            <a:avLst/>
          </a:prstGeom>
          <a:noFill/>
        </p:spPr>
        <p:txBody>
          <a:bodyPr wrap="none" rtlCol="0">
            <a:spAutoFit/>
          </a:bodyPr>
          <a:lstStyle/>
          <a:p>
            <a:r>
              <a:rPr kumimoji="1" lang="ja-JP" altLang="en-US" sz="11500" dirty="0" smtClean="0">
                <a:ln w="38100">
                  <a:solidFill>
                    <a:schemeClr val="tx1"/>
                  </a:solidFill>
                </a:ln>
                <a:solidFill>
                  <a:srgbClr val="7030A0"/>
                </a:solidFill>
                <a:latin typeface="+mj-ea"/>
                <a:ea typeface="+mj-ea"/>
              </a:rPr>
              <a:t>Ａ</a:t>
            </a:r>
            <a:endParaRPr kumimoji="1" lang="ja-JP" altLang="en-US" sz="11500" dirty="0">
              <a:ln w="38100">
                <a:solidFill>
                  <a:schemeClr val="tx1"/>
                </a:solidFill>
              </a:ln>
              <a:solidFill>
                <a:srgbClr val="7030A0"/>
              </a:solidFill>
              <a:latin typeface="+mj-ea"/>
              <a:ea typeface="+mj-ea"/>
            </a:endParaRPr>
          </a:p>
        </p:txBody>
      </p:sp>
      <p:sp>
        <p:nvSpPr>
          <p:cNvPr id="8" name="テキスト ボックス 7"/>
          <p:cNvSpPr txBox="1"/>
          <p:nvPr/>
        </p:nvSpPr>
        <p:spPr>
          <a:xfrm>
            <a:off x="4236181" y="5377402"/>
            <a:ext cx="3733648" cy="1077218"/>
          </a:xfrm>
          <a:prstGeom prst="rect">
            <a:avLst/>
          </a:prstGeom>
          <a:solidFill>
            <a:srgbClr val="7030A0">
              <a:alpha val="50000"/>
            </a:srgbClr>
          </a:solidFill>
          <a:ln w="63500">
            <a:solidFill>
              <a:schemeClr val="tx2"/>
            </a:solidFill>
          </a:ln>
        </p:spPr>
        <p:txBody>
          <a:bodyPr wrap="square" rtlCol="0">
            <a:spAutoFit/>
          </a:bodyPr>
          <a:lstStyle/>
          <a:p>
            <a:r>
              <a:rPr kumimoji="1" lang="en-US" altLang="ja-JP" sz="3200" dirty="0">
                <a:solidFill>
                  <a:schemeClr val="bg1"/>
                </a:solidFill>
                <a:latin typeface="+mj-ea"/>
                <a:ea typeface="+mj-ea"/>
              </a:rPr>
              <a:t>ICT</a:t>
            </a:r>
            <a:r>
              <a:rPr kumimoji="1" lang="ja-JP" altLang="en-US" sz="3200" dirty="0" smtClean="0">
                <a:solidFill>
                  <a:schemeClr val="bg1"/>
                </a:solidFill>
                <a:latin typeface="+mj-ea"/>
                <a:ea typeface="+mj-ea"/>
              </a:rPr>
              <a:t>を活用した情報活用能力の育成</a:t>
            </a:r>
            <a:endParaRPr kumimoji="1" lang="ja-JP" altLang="en-US" sz="3200" dirty="0">
              <a:solidFill>
                <a:schemeClr val="bg1"/>
              </a:solidFill>
              <a:latin typeface="+mj-ea"/>
              <a:ea typeface="+mj-ea"/>
            </a:endParaRPr>
          </a:p>
        </p:txBody>
      </p:sp>
      <p:sp>
        <p:nvSpPr>
          <p:cNvPr id="9" name="下矢印 8"/>
          <p:cNvSpPr/>
          <p:nvPr/>
        </p:nvSpPr>
        <p:spPr>
          <a:xfrm>
            <a:off x="5820375" y="4431969"/>
            <a:ext cx="523178" cy="7932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63045" y="2668555"/>
            <a:ext cx="1659429" cy="1862048"/>
          </a:xfrm>
          <a:prstGeom prst="rect">
            <a:avLst/>
          </a:prstGeom>
          <a:noFill/>
        </p:spPr>
        <p:txBody>
          <a:bodyPr wrap="none" rtlCol="0">
            <a:spAutoFit/>
          </a:bodyPr>
          <a:lstStyle/>
          <a:p>
            <a:r>
              <a:rPr kumimoji="1" lang="ja-JP" altLang="en-US" sz="11500" dirty="0">
                <a:ln w="38100">
                  <a:solidFill>
                    <a:schemeClr val="tx1"/>
                  </a:solidFill>
                </a:ln>
                <a:solidFill>
                  <a:srgbClr val="FF0000"/>
                </a:solidFill>
                <a:latin typeface="+mj-ea"/>
                <a:ea typeface="+mj-ea"/>
              </a:rPr>
              <a:t>Ｂ</a:t>
            </a:r>
          </a:p>
        </p:txBody>
      </p:sp>
      <p:sp>
        <p:nvSpPr>
          <p:cNvPr id="11" name="テキスト ボックス 10"/>
          <p:cNvSpPr txBox="1"/>
          <p:nvPr/>
        </p:nvSpPr>
        <p:spPr>
          <a:xfrm>
            <a:off x="392411" y="5377402"/>
            <a:ext cx="3733648" cy="1077218"/>
          </a:xfrm>
          <a:prstGeom prst="rect">
            <a:avLst/>
          </a:prstGeom>
          <a:solidFill>
            <a:srgbClr val="FF0000">
              <a:alpha val="50000"/>
            </a:srgbClr>
          </a:solidFill>
          <a:ln w="63500">
            <a:solidFill>
              <a:schemeClr val="tx2"/>
            </a:solidFill>
          </a:ln>
        </p:spPr>
        <p:txBody>
          <a:bodyPr wrap="square" rtlCol="0">
            <a:spAutoFit/>
          </a:bodyPr>
          <a:lstStyle/>
          <a:p>
            <a:r>
              <a:rPr kumimoji="1" lang="en-US" altLang="ja-JP" sz="3200" dirty="0">
                <a:solidFill>
                  <a:schemeClr val="bg1"/>
                </a:solidFill>
                <a:latin typeface="+mj-ea"/>
                <a:ea typeface="+mj-ea"/>
              </a:rPr>
              <a:t>ICT</a:t>
            </a:r>
            <a:r>
              <a:rPr kumimoji="1" lang="ja-JP" altLang="en-US" sz="3200" dirty="0" smtClean="0">
                <a:solidFill>
                  <a:schemeClr val="bg1"/>
                </a:solidFill>
                <a:latin typeface="+mj-ea"/>
                <a:ea typeface="+mj-ea"/>
              </a:rPr>
              <a:t>を活用しない情報活用能力の育成</a:t>
            </a:r>
            <a:endParaRPr kumimoji="1" lang="ja-JP" altLang="en-US" sz="3200" dirty="0">
              <a:solidFill>
                <a:schemeClr val="bg1"/>
              </a:solidFill>
              <a:latin typeface="+mj-ea"/>
              <a:ea typeface="+mj-ea"/>
            </a:endParaRPr>
          </a:p>
        </p:txBody>
      </p:sp>
      <p:sp>
        <p:nvSpPr>
          <p:cNvPr id="16" name="下矢印 15"/>
          <p:cNvSpPr/>
          <p:nvPr/>
        </p:nvSpPr>
        <p:spPr>
          <a:xfrm rot="2700000">
            <a:off x="2873481" y="4097740"/>
            <a:ext cx="523178" cy="1316426"/>
          </a:xfrm>
          <a:prstGeom prst="downArrow">
            <a:avLst>
              <a:gd name="adj1" fmla="val 50000"/>
              <a:gd name="adj2" fmla="val 477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046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406317" y="2380333"/>
            <a:ext cx="4589922" cy="2746248"/>
          </a:xfrm>
          <a:prstGeom prst="ellipse">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タイトル 1"/>
          <p:cNvSpPr>
            <a:spLocks noGrp="1"/>
          </p:cNvSpPr>
          <p:nvPr>
            <p:ph type="title"/>
          </p:nvPr>
        </p:nvSpPr>
        <p:spPr/>
        <p:txBody>
          <a:bodyPr/>
          <a:lstStyle/>
          <a:p>
            <a:r>
              <a:rPr kumimoji="1" lang="ja-JP" altLang="en-US" dirty="0" smtClean="0"/>
              <a:t>情報教育の概念図</a:t>
            </a:r>
            <a:endParaRPr kumimoji="1" lang="ja-JP" altLang="en-US" dirty="0"/>
          </a:p>
        </p:txBody>
      </p:sp>
      <p:sp>
        <p:nvSpPr>
          <p:cNvPr id="3" name="円/楕円 2"/>
          <p:cNvSpPr/>
          <p:nvPr/>
        </p:nvSpPr>
        <p:spPr>
          <a:xfrm>
            <a:off x="5186840" y="2380333"/>
            <a:ext cx="4589922" cy="2746248"/>
          </a:xfrm>
          <a:prstGeom prst="ellipse">
            <a:avLst/>
          </a:prstGeom>
          <a:solidFill>
            <a:srgbClr val="3494B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2295331" y="1287379"/>
            <a:ext cx="3377681" cy="8213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ln w="3175" cap="rnd" cmpd="sng">
                  <a:noFill/>
                </a:ln>
                <a:solidFill>
                  <a:schemeClr val="bg1"/>
                </a:solidFill>
                <a:latin typeface="+mj-ea"/>
                <a:ea typeface="+mj-ea"/>
              </a:rPr>
              <a:t>情報教育</a:t>
            </a:r>
            <a:endParaRPr kumimoji="1" lang="ja-JP" altLang="en-US" sz="4400" dirty="0">
              <a:ln w="3175" cap="rnd" cmpd="sng">
                <a:noFill/>
              </a:ln>
              <a:solidFill>
                <a:schemeClr val="bg1"/>
              </a:solidFill>
              <a:latin typeface="+mj-ea"/>
              <a:ea typeface="+mj-ea"/>
            </a:endParaRPr>
          </a:p>
        </p:txBody>
      </p:sp>
      <p:sp>
        <p:nvSpPr>
          <p:cNvPr id="6" name="正方形/長方形 5"/>
          <p:cNvSpPr/>
          <p:nvPr/>
        </p:nvSpPr>
        <p:spPr>
          <a:xfrm>
            <a:off x="6318391" y="1287379"/>
            <a:ext cx="3377681" cy="821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ln w="3175">
                  <a:noFill/>
                </a:ln>
                <a:solidFill>
                  <a:schemeClr val="bg1"/>
                </a:solidFill>
                <a:latin typeface="+mj-ea"/>
                <a:ea typeface="+mj-ea"/>
              </a:rPr>
              <a:t>ICT</a:t>
            </a:r>
            <a:r>
              <a:rPr kumimoji="1" lang="ja-JP" altLang="en-US" sz="4400" dirty="0" smtClean="0">
                <a:ln w="3175">
                  <a:noFill/>
                </a:ln>
                <a:solidFill>
                  <a:schemeClr val="bg1"/>
                </a:solidFill>
                <a:latin typeface="+mj-ea"/>
                <a:ea typeface="+mj-ea"/>
              </a:rPr>
              <a:t>活用</a:t>
            </a:r>
            <a:endParaRPr kumimoji="1" lang="ja-JP" altLang="en-US" sz="4400" dirty="0">
              <a:ln w="3175">
                <a:noFill/>
              </a:ln>
              <a:solidFill>
                <a:schemeClr val="bg1"/>
              </a:solidFill>
              <a:latin typeface="+mj-ea"/>
              <a:ea typeface="+mj-ea"/>
            </a:endParaRPr>
          </a:p>
        </p:txBody>
      </p:sp>
      <p:sp>
        <p:nvSpPr>
          <p:cNvPr id="7" name="テキスト ボックス 6"/>
          <p:cNvSpPr txBox="1"/>
          <p:nvPr/>
        </p:nvSpPr>
        <p:spPr>
          <a:xfrm>
            <a:off x="5255411" y="2668555"/>
            <a:ext cx="1659429" cy="1862048"/>
          </a:xfrm>
          <a:prstGeom prst="rect">
            <a:avLst/>
          </a:prstGeom>
          <a:noFill/>
        </p:spPr>
        <p:txBody>
          <a:bodyPr wrap="none" rtlCol="0">
            <a:spAutoFit/>
          </a:bodyPr>
          <a:lstStyle/>
          <a:p>
            <a:r>
              <a:rPr kumimoji="1" lang="ja-JP" altLang="en-US" sz="11500" dirty="0" smtClean="0">
                <a:ln w="38100">
                  <a:solidFill>
                    <a:schemeClr val="tx1"/>
                  </a:solidFill>
                </a:ln>
                <a:solidFill>
                  <a:srgbClr val="7030A0"/>
                </a:solidFill>
                <a:latin typeface="+mj-ea"/>
                <a:ea typeface="+mj-ea"/>
              </a:rPr>
              <a:t>Ａ</a:t>
            </a:r>
            <a:endParaRPr kumimoji="1" lang="ja-JP" altLang="en-US" sz="11500" dirty="0">
              <a:ln w="38100">
                <a:solidFill>
                  <a:schemeClr val="tx1"/>
                </a:solidFill>
              </a:ln>
              <a:solidFill>
                <a:srgbClr val="7030A0"/>
              </a:solidFill>
              <a:latin typeface="+mj-ea"/>
              <a:ea typeface="+mj-ea"/>
            </a:endParaRPr>
          </a:p>
        </p:txBody>
      </p:sp>
      <p:sp>
        <p:nvSpPr>
          <p:cNvPr id="8" name="テキスト ボックス 7"/>
          <p:cNvSpPr txBox="1"/>
          <p:nvPr/>
        </p:nvSpPr>
        <p:spPr>
          <a:xfrm>
            <a:off x="4236181" y="5377402"/>
            <a:ext cx="3733648" cy="1077218"/>
          </a:xfrm>
          <a:prstGeom prst="rect">
            <a:avLst/>
          </a:prstGeom>
          <a:solidFill>
            <a:srgbClr val="7030A0">
              <a:alpha val="50000"/>
            </a:srgbClr>
          </a:solidFill>
          <a:ln w="63500">
            <a:solidFill>
              <a:schemeClr val="tx2"/>
            </a:solidFill>
          </a:ln>
        </p:spPr>
        <p:txBody>
          <a:bodyPr wrap="square" rtlCol="0">
            <a:spAutoFit/>
          </a:bodyPr>
          <a:lstStyle/>
          <a:p>
            <a:r>
              <a:rPr kumimoji="1" lang="en-US" altLang="ja-JP" sz="3200" dirty="0">
                <a:solidFill>
                  <a:schemeClr val="bg1"/>
                </a:solidFill>
                <a:latin typeface="+mj-ea"/>
                <a:ea typeface="+mj-ea"/>
              </a:rPr>
              <a:t>ICT</a:t>
            </a:r>
            <a:r>
              <a:rPr kumimoji="1" lang="ja-JP" altLang="en-US" sz="3200" dirty="0" smtClean="0">
                <a:solidFill>
                  <a:schemeClr val="bg1"/>
                </a:solidFill>
                <a:latin typeface="+mj-ea"/>
                <a:ea typeface="+mj-ea"/>
              </a:rPr>
              <a:t>を活用した情報活用能力の育成</a:t>
            </a:r>
            <a:endParaRPr kumimoji="1" lang="ja-JP" altLang="en-US" sz="3200" dirty="0">
              <a:solidFill>
                <a:schemeClr val="bg1"/>
              </a:solidFill>
              <a:latin typeface="+mj-ea"/>
              <a:ea typeface="+mj-ea"/>
            </a:endParaRPr>
          </a:p>
        </p:txBody>
      </p:sp>
      <p:sp>
        <p:nvSpPr>
          <p:cNvPr id="9" name="下矢印 8"/>
          <p:cNvSpPr/>
          <p:nvPr/>
        </p:nvSpPr>
        <p:spPr>
          <a:xfrm>
            <a:off x="5820375" y="4431969"/>
            <a:ext cx="523178" cy="7932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463045" y="2668555"/>
            <a:ext cx="1659429" cy="1862048"/>
          </a:xfrm>
          <a:prstGeom prst="rect">
            <a:avLst/>
          </a:prstGeom>
          <a:noFill/>
        </p:spPr>
        <p:txBody>
          <a:bodyPr wrap="none" rtlCol="0">
            <a:spAutoFit/>
          </a:bodyPr>
          <a:lstStyle/>
          <a:p>
            <a:r>
              <a:rPr kumimoji="1" lang="ja-JP" altLang="en-US" sz="11500" dirty="0">
                <a:ln w="38100">
                  <a:solidFill>
                    <a:schemeClr val="tx1"/>
                  </a:solidFill>
                </a:ln>
                <a:solidFill>
                  <a:srgbClr val="FF0000"/>
                </a:solidFill>
                <a:latin typeface="+mj-ea"/>
                <a:ea typeface="+mj-ea"/>
              </a:rPr>
              <a:t>Ｂ</a:t>
            </a:r>
          </a:p>
        </p:txBody>
      </p:sp>
      <p:sp>
        <p:nvSpPr>
          <p:cNvPr id="11" name="テキスト ボックス 10"/>
          <p:cNvSpPr txBox="1"/>
          <p:nvPr/>
        </p:nvSpPr>
        <p:spPr>
          <a:xfrm>
            <a:off x="392411" y="5377402"/>
            <a:ext cx="3733648" cy="1077218"/>
          </a:xfrm>
          <a:prstGeom prst="rect">
            <a:avLst/>
          </a:prstGeom>
          <a:solidFill>
            <a:srgbClr val="FF0000">
              <a:alpha val="50000"/>
            </a:srgbClr>
          </a:solidFill>
          <a:ln w="63500">
            <a:solidFill>
              <a:schemeClr val="tx2"/>
            </a:solidFill>
          </a:ln>
        </p:spPr>
        <p:txBody>
          <a:bodyPr wrap="square" rtlCol="0">
            <a:spAutoFit/>
          </a:bodyPr>
          <a:lstStyle/>
          <a:p>
            <a:r>
              <a:rPr kumimoji="1" lang="en-US" altLang="ja-JP" sz="3200" dirty="0">
                <a:solidFill>
                  <a:schemeClr val="bg1"/>
                </a:solidFill>
                <a:latin typeface="+mj-ea"/>
                <a:ea typeface="+mj-ea"/>
              </a:rPr>
              <a:t>ICT</a:t>
            </a:r>
            <a:r>
              <a:rPr kumimoji="1" lang="ja-JP" altLang="en-US" sz="3200" dirty="0" smtClean="0">
                <a:solidFill>
                  <a:schemeClr val="bg1"/>
                </a:solidFill>
                <a:latin typeface="+mj-ea"/>
                <a:ea typeface="+mj-ea"/>
              </a:rPr>
              <a:t>を活用しない情報活用能力の育成</a:t>
            </a:r>
            <a:endParaRPr kumimoji="1" lang="ja-JP" altLang="en-US" sz="3200" dirty="0">
              <a:solidFill>
                <a:schemeClr val="bg1"/>
              </a:solidFill>
              <a:latin typeface="+mj-ea"/>
              <a:ea typeface="+mj-ea"/>
            </a:endParaRPr>
          </a:p>
        </p:txBody>
      </p:sp>
      <p:sp>
        <p:nvSpPr>
          <p:cNvPr id="12" name="テキスト ボックス 11"/>
          <p:cNvSpPr txBox="1"/>
          <p:nvPr/>
        </p:nvSpPr>
        <p:spPr>
          <a:xfrm>
            <a:off x="7060605" y="2668555"/>
            <a:ext cx="1659429" cy="1862048"/>
          </a:xfrm>
          <a:prstGeom prst="rect">
            <a:avLst/>
          </a:prstGeom>
          <a:noFill/>
        </p:spPr>
        <p:txBody>
          <a:bodyPr wrap="none" rtlCol="0">
            <a:spAutoFit/>
          </a:bodyPr>
          <a:lstStyle/>
          <a:p>
            <a:r>
              <a:rPr kumimoji="1" lang="ja-JP" altLang="en-US" sz="11500" dirty="0">
                <a:ln w="38100">
                  <a:solidFill>
                    <a:schemeClr val="tx1"/>
                  </a:solidFill>
                </a:ln>
                <a:solidFill>
                  <a:schemeClr val="accent6"/>
                </a:solidFill>
                <a:latin typeface="+mj-ea"/>
                <a:ea typeface="+mj-ea"/>
              </a:rPr>
              <a:t>Ｃ</a:t>
            </a:r>
          </a:p>
        </p:txBody>
      </p:sp>
      <p:sp>
        <p:nvSpPr>
          <p:cNvPr id="13" name="テキスト ボックス 12"/>
          <p:cNvSpPr txBox="1"/>
          <p:nvPr/>
        </p:nvSpPr>
        <p:spPr>
          <a:xfrm>
            <a:off x="8078938" y="5377402"/>
            <a:ext cx="3733648" cy="1077218"/>
          </a:xfrm>
          <a:prstGeom prst="rect">
            <a:avLst/>
          </a:prstGeom>
          <a:solidFill>
            <a:schemeClr val="accent6">
              <a:alpha val="50000"/>
            </a:schemeClr>
          </a:solidFill>
          <a:ln w="63500">
            <a:solidFill>
              <a:schemeClr val="tx2"/>
            </a:solidFill>
          </a:ln>
        </p:spPr>
        <p:txBody>
          <a:bodyPr wrap="square" rtlCol="0">
            <a:spAutoFit/>
          </a:bodyPr>
          <a:lstStyle/>
          <a:p>
            <a:r>
              <a:rPr kumimoji="1" lang="ja-JP" altLang="en-US" sz="3200" spc="-150" dirty="0" smtClean="0">
                <a:solidFill>
                  <a:schemeClr val="bg1"/>
                </a:solidFill>
                <a:latin typeface="+mj-ea"/>
                <a:ea typeface="+mj-ea"/>
              </a:rPr>
              <a:t>教員が</a:t>
            </a:r>
            <a:r>
              <a:rPr kumimoji="1" lang="en-US" altLang="ja-JP" sz="3200" spc="-150" dirty="0" smtClean="0">
                <a:solidFill>
                  <a:schemeClr val="bg1"/>
                </a:solidFill>
                <a:latin typeface="+mj-ea"/>
                <a:ea typeface="+mj-ea"/>
              </a:rPr>
              <a:t>ICT</a:t>
            </a:r>
            <a:r>
              <a:rPr kumimoji="1" lang="ja-JP" altLang="en-US" sz="3200" spc="-150" dirty="0" smtClean="0">
                <a:solidFill>
                  <a:schemeClr val="bg1"/>
                </a:solidFill>
                <a:latin typeface="+mj-ea"/>
                <a:ea typeface="+mj-ea"/>
              </a:rPr>
              <a:t>を活用した分かりやすい授業</a:t>
            </a:r>
            <a:endParaRPr kumimoji="1" lang="ja-JP" altLang="en-US" sz="3200" spc="-150" dirty="0">
              <a:solidFill>
                <a:schemeClr val="bg1"/>
              </a:solidFill>
              <a:latin typeface="+mj-ea"/>
              <a:ea typeface="+mj-ea"/>
            </a:endParaRPr>
          </a:p>
        </p:txBody>
      </p:sp>
      <p:sp>
        <p:nvSpPr>
          <p:cNvPr id="14" name="下矢印 13"/>
          <p:cNvSpPr/>
          <p:nvPr/>
        </p:nvSpPr>
        <p:spPr>
          <a:xfrm rot="18900000">
            <a:off x="8742741" y="4097741"/>
            <a:ext cx="523178" cy="1316426"/>
          </a:xfrm>
          <a:prstGeom prst="downArrow">
            <a:avLst>
              <a:gd name="adj1" fmla="val 50000"/>
              <a:gd name="adj2" fmla="val 477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rot="2700000">
            <a:off x="2873481" y="4097740"/>
            <a:ext cx="523178" cy="1316426"/>
          </a:xfrm>
          <a:prstGeom prst="downArrow">
            <a:avLst>
              <a:gd name="adj1" fmla="val 50000"/>
              <a:gd name="adj2" fmla="val 477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9510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情報活用能力の育成と活動イメージ</a:t>
            </a:r>
            <a:endParaRPr kumimoji="1" lang="ja-JP" altLang="en-US" dirty="0"/>
          </a:p>
        </p:txBody>
      </p:sp>
      <p:pic>
        <p:nvPicPr>
          <p:cNvPr id="3" name="図 2"/>
          <p:cNvPicPr>
            <a:picLocks noChangeAspect="1"/>
          </p:cNvPicPr>
          <p:nvPr/>
        </p:nvPicPr>
        <p:blipFill rotWithShape="1">
          <a:blip r:embed="rId2"/>
          <a:srcRect l="21859" t="15473" r="20641" b="13077"/>
          <a:stretch/>
        </p:blipFill>
        <p:spPr>
          <a:xfrm>
            <a:off x="2052608" y="1116901"/>
            <a:ext cx="8065035" cy="5428389"/>
          </a:xfrm>
          <a:prstGeom prst="rect">
            <a:avLst/>
          </a:prstGeom>
        </p:spPr>
      </p:pic>
    </p:spTree>
    <p:extLst>
      <p:ext uri="{BB962C8B-B14F-4D97-AF65-F5344CB8AC3E}">
        <p14:creationId xmlns:p14="http://schemas.microsoft.com/office/powerpoint/2010/main" val="4149049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適切なメディアの選択</a:t>
            </a:r>
            <a:endParaRPr kumimoji="1" lang="ja-JP" altLang="en-US" dirty="0"/>
          </a:p>
        </p:txBody>
      </p:sp>
      <p:sp>
        <p:nvSpPr>
          <p:cNvPr id="3" name="コンテンツ プレースホルダー 2"/>
          <p:cNvSpPr>
            <a:spLocks noGrp="1"/>
          </p:cNvSpPr>
          <p:nvPr>
            <p:ph idx="1"/>
          </p:nvPr>
        </p:nvSpPr>
        <p:spPr/>
        <p:txBody>
          <a:bodyPr/>
          <a:lstStyle/>
          <a:p>
            <a:pPr marL="45720" indent="0">
              <a:buNone/>
            </a:pPr>
            <a:r>
              <a:rPr kumimoji="1" lang="ja-JP" altLang="en-US" dirty="0" smtClean="0"/>
              <a:t>見聞してきたことの記録</a:t>
            </a:r>
            <a:endParaRPr kumimoji="1" lang="en-US" altLang="ja-JP" dirty="0" smtClean="0"/>
          </a:p>
          <a:p>
            <a:r>
              <a:rPr kumimoji="1" lang="ja-JP" altLang="en-US" dirty="0" smtClean="0"/>
              <a:t>メモ帳やスケッチブック</a:t>
            </a:r>
            <a:endParaRPr kumimoji="1" lang="en-US" altLang="ja-JP" dirty="0" smtClean="0"/>
          </a:p>
          <a:p>
            <a:pPr marL="45720" indent="0">
              <a:buNone/>
            </a:pPr>
            <a:r>
              <a:rPr lang="en-US" altLang="ja-JP" dirty="0"/>
              <a:t> </a:t>
            </a:r>
            <a:r>
              <a:rPr lang="en-US" altLang="ja-JP" dirty="0" smtClean="0"/>
              <a:t>            </a:t>
            </a:r>
            <a:r>
              <a:rPr lang="ja-JP" altLang="en-US" dirty="0" smtClean="0"/>
              <a:t>確実な記録へ</a:t>
            </a:r>
            <a:endParaRPr kumimoji="1" lang="en-US" altLang="ja-JP" dirty="0" smtClean="0"/>
          </a:p>
          <a:p>
            <a:r>
              <a:rPr lang="ja-JP" altLang="en-US" dirty="0" smtClean="0"/>
              <a:t>音声レコーダーやデジタル　　　　　　カメラ、ビデオカメラ</a:t>
            </a:r>
            <a:endParaRPr kumimoji="1" lang="ja-JP" alt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0548" y="3239826"/>
            <a:ext cx="360045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下矢印 4"/>
          <p:cNvSpPr/>
          <p:nvPr/>
        </p:nvSpPr>
        <p:spPr>
          <a:xfrm>
            <a:off x="3407434" y="3148642"/>
            <a:ext cx="1043796" cy="78500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17068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8403" y="3823478"/>
            <a:ext cx="4700587"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情報の収集</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図書館やコンピュータ等を活用した情報収集</a:t>
            </a:r>
            <a:endParaRPr kumimoji="1" lang="en-US" altLang="ja-JP" dirty="0" smtClean="0"/>
          </a:p>
          <a:p>
            <a:r>
              <a:rPr lang="ja-JP" altLang="en-US" dirty="0"/>
              <a:t>インタビュー</a:t>
            </a:r>
            <a:r>
              <a:rPr lang="ja-JP" altLang="en-US" dirty="0" smtClean="0"/>
              <a:t>やアンケート調査</a:t>
            </a:r>
            <a:endParaRPr lang="en-US" altLang="ja-JP" dirty="0" smtClean="0"/>
          </a:p>
          <a:p>
            <a:endParaRPr lang="en-US" altLang="ja-JP" dirty="0" smtClean="0"/>
          </a:p>
          <a:p>
            <a:r>
              <a:rPr kumimoji="1" lang="ja-JP" altLang="en-US" dirty="0"/>
              <a:t>様々</a:t>
            </a:r>
            <a:r>
              <a:rPr kumimoji="1" lang="ja-JP" altLang="en-US" dirty="0" smtClean="0"/>
              <a:t>な</a:t>
            </a:r>
            <a:r>
              <a:rPr kumimoji="1" lang="ja-JP" altLang="en-US" dirty="0"/>
              <a:t>手段</a:t>
            </a:r>
            <a:r>
              <a:rPr kumimoji="1" lang="ja-JP" altLang="en-US" dirty="0" smtClean="0"/>
              <a:t>と</a:t>
            </a:r>
            <a:r>
              <a:rPr kumimoji="1" lang="ja-JP" altLang="en-US" dirty="0"/>
              <a:t>方法</a:t>
            </a:r>
            <a:r>
              <a:rPr kumimoji="1" lang="ja-JP" altLang="en-US" dirty="0" smtClean="0"/>
              <a:t>を                 体験的に活用</a:t>
            </a:r>
            <a:endParaRPr kumimoji="1" lang="ja-JP" altLang="en-US" dirty="0"/>
          </a:p>
        </p:txBody>
      </p:sp>
    </p:spTree>
    <p:extLst>
      <p:ext uri="{BB962C8B-B14F-4D97-AF65-F5344CB8AC3E}">
        <p14:creationId xmlns:p14="http://schemas.microsoft.com/office/powerpoint/2010/main" val="3245507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618" y="3918857"/>
            <a:ext cx="4310047" cy="269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情報</a:t>
            </a:r>
            <a:r>
              <a:rPr lang="ja-JP" altLang="en-US" dirty="0" smtClean="0"/>
              <a:t>の比較や判断</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並べて比べる</a:t>
            </a:r>
            <a:endParaRPr kumimoji="1" lang="en-US" altLang="ja-JP" dirty="0" smtClean="0"/>
          </a:p>
          <a:p>
            <a:r>
              <a:rPr lang="ja-JP" altLang="en-US" dirty="0" smtClean="0"/>
              <a:t>切り取って貼り付け複合する</a:t>
            </a:r>
            <a:endParaRPr lang="en-US" altLang="ja-JP" dirty="0" smtClean="0"/>
          </a:p>
          <a:p>
            <a:r>
              <a:rPr kumimoji="1" lang="ja-JP" altLang="en-US" dirty="0" smtClean="0"/>
              <a:t>分類しながら並べる</a:t>
            </a:r>
            <a:endParaRPr kumimoji="1" lang="en-US" altLang="ja-JP" dirty="0" smtClean="0"/>
          </a:p>
          <a:p>
            <a:endParaRPr lang="en-US" altLang="ja-JP" dirty="0" smtClean="0"/>
          </a:p>
          <a:p>
            <a:r>
              <a:rPr lang="ja-JP" altLang="en-US" dirty="0" smtClean="0"/>
              <a:t>様々な</a:t>
            </a:r>
            <a:r>
              <a:rPr lang="ja-JP" altLang="en-US" dirty="0"/>
              <a:t>活動</a:t>
            </a:r>
            <a:r>
              <a:rPr lang="ja-JP" altLang="en-US" dirty="0" smtClean="0"/>
              <a:t>を</a:t>
            </a:r>
            <a:r>
              <a:rPr lang="ja-JP" altLang="en-US" dirty="0"/>
              <a:t>段階的</a:t>
            </a:r>
            <a:r>
              <a:rPr lang="ja-JP" altLang="en-US" dirty="0" smtClean="0"/>
              <a:t>に</a:t>
            </a:r>
            <a:r>
              <a:rPr lang="ja-JP" altLang="en-US" dirty="0"/>
              <a:t>指導</a:t>
            </a:r>
            <a:endParaRPr kumimoji="1" lang="ja-JP" altLang="en-US" dirty="0"/>
          </a:p>
        </p:txBody>
      </p:sp>
    </p:spTree>
    <p:extLst>
      <p:ext uri="{BB962C8B-B14F-4D97-AF65-F5344CB8AC3E}">
        <p14:creationId xmlns:p14="http://schemas.microsoft.com/office/powerpoint/2010/main" val="1140247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1046" y="3908749"/>
            <a:ext cx="32464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5831" y="1438275"/>
            <a:ext cx="32448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kumimoji="1" lang="ja-JP" altLang="en-US" dirty="0" smtClean="0"/>
              <a:t>情報の創造、表現、発信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相手の状況を考えた情報の創造</a:t>
            </a:r>
            <a:endParaRPr kumimoji="1" lang="en-US" altLang="ja-JP" dirty="0" smtClean="0"/>
          </a:p>
          <a:p>
            <a:r>
              <a:rPr lang="ja-JP" altLang="en-US" dirty="0" smtClean="0"/>
              <a:t>分かりやすい表現</a:t>
            </a:r>
            <a:endParaRPr lang="en-US" altLang="ja-JP" dirty="0" smtClean="0"/>
          </a:p>
          <a:p>
            <a:r>
              <a:rPr kumimoji="1" lang="ja-JP" altLang="en-US" dirty="0" smtClean="0"/>
              <a:t>情報の責任</a:t>
            </a:r>
            <a:endParaRPr kumimoji="1" lang="en-US" altLang="ja-JP" dirty="0" smtClean="0"/>
          </a:p>
          <a:p>
            <a:r>
              <a:rPr lang="ja-JP" altLang="en-US" dirty="0"/>
              <a:t>適切</a:t>
            </a:r>
            <a:r>
              <a:rPr lang="ja-JP" altLang="en-US" dirty="0" smtClean="0"/>
              <a:t>な話し</a:t>
            </a:r>
            <a:r>
              <a:rPr lang="ja-JP" altLang="en-US" dirty="0"/>
              <a:t>方</a:t>
            </a:r>
            <a:r>
              <a:rPr lang="ja-JP" altLang="en-US" dirty="0" smtClean="0"/>
              <a:t>と</a:t>
            </a:r>
            <a:r>
              <a:rPr lang="ja-JP" altLang="en-US" dirty="0"/>
              <a:t>聞き方</a:t>
            </a:r>
            <a:endParaRPr kumimoji="1" lang="ja-JP" altLang="en-US" dirty="0"/>
          </a:p>
        </p:txBody>
      </p:sp>
    </p:spTree>
    <p:extLst>
      <p:ext uri="{BB962C8B-B14F-4D97-AF65-F5344CB8AC3E}">
        <p14:creationId xmlns:p14="http://schemas.microsoft.com/office/powerpoint/2010/main" val="4212593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pc="-150" dirty="0" smtClean="0"/>
              <a:t>体系的・系統的な情報教育の推進の例</a:t>
            </a:r>
            <a:endParaRPr kumimoji="1" lang="ja-JP" altLang="en-US" spc="-150" dirty="0"/>
          </a:p>
        </p:txBody>
      </p:sp>
      <p:graphicFrame>
        <p:nvGraphicFramePr>
          <p:cNvPr id="4" name="表 3"/>
          <p:cNvGraphicFramePr>
            <a:graphicFrameLocks noGrp="1"/>
          </p:cNvGraphicFramePr>
          <p:nvPr>
            <p:extLst>
              <p:ext uri="{D42A27DB-BD31-4B8C-83A1-F6EECF244321}">
                <p14:modId xmlns:p14="http://schemas.microsoft.com/office/powerpoint/2010/main" val="3483763761"/>
              </p:ext>
            </p:extLst>
          </p:nvPr>
        </p:nvGraphicFramePr>
        <p:xfrm>
          <a:off x="391886" y="1177865"/>
          <a:ext cx="11430073" cy="5353829"/>
        </p:xfrm>
        <a:graphic>
          <a:graphicData uri="http://schemas.openxmlformats.org/drawingml/2006/table">
            <a:tbl>
              <a:tblPr firstRow="1" bandRow="1">
                <a:tableStyleId>{21E4AEA4-8DFA-4A89-87EB-49C32662AFE0}</a:tableStyleId>
              </a:tblPr>
              <a:tblGrid>
                <a:gridCol w="2034073">
                  <a:extLst>
                    <a:ext uri="{9D8B030D-6E8A-4147-A177-3AD203B41FA5}">
                      <a16:colId xmlns:a16="http://schemas.microsoft.com/office/drawing/2014/main" val="20000"/>
                    </a:ext>
                  </a:extLst>
                </a:gridCol>
                <a:gridCol w="3132000">
                  <a:extLst>
                    <a:ext uri="{9D8B030D-6E8A-4147-A177-3AD203B41FA5}">
                      <a16:colId xmlns:a16="http://schemas.microsoft.com/office/drawing/2014/main" val="20001"/>
                    </a:ext>
                  </a:extLst>
                </a:gridCol>
                <a:gridCol w="3132000">
                  <a:extLst>
                    <a:ext uri="{9D8B030D-6E8A-4147-A177-3AD203B41FA5}">
                      <a16:colId xmlns:a16="http://schemas.microsoft.com/office/drawing/2014/main" val="20002"/>
                    </a:ext>
                  </a:extLst>
                </a:gridCol>
                <a:gridCol w="3132000">
                  <a:extLst>
                    <a:ext uri="{9D8B030D-6E8A-4147-A177-3AD203B41FA5}">
                      <a16:colId xmlns:a16="http://schemas.microsoft.com/office/drawing/2014/main" val="20003"/>
                    </a:ext>
                  </a:extLst>
                </a:gridCol>
              </a:tblGrid>
              <a:tr h="764389">
                <a:tc>
                  <a:txBody>
                    <a:bodyPr/>
                    <a:lstStyle/>
                    <a:p>
                      <a:endParaRPr kumimoji="1" lang="ja-JP" altLang="en-US" sz="2000" dirty="0">
                        <a:latin typeface="+mj-ea"/>
                        <a:ea typeface="+mj-ea"/>
                      </a:endParaRPr>
                    </a:p>
                  </a:txBody>
                  <a:tcPr/>
                </a:tc>
                <a:tc>
                  <a:txBody>
                    <a:bodyPr/>
                    <a:lstStyle/>
                    <a:p>
                      <a:pPr algn="ctr"/>
                      <a:r>
                        <a:rPr kumimoji="1" lang="ja-JP" altLang="en-US" sz="4400" b="0" dirty="0" smtClean="0">
                          <a:latin typeface="+mj-ea"/>
                          <a:ea typeface="+mj-ea"/>
                        </a:rPr>
                        <a:t>小学校</a:t>
                      </a:r>
                      <a:endParaRPr kumimoji="1" lang="ja-JP" altLang="en-US" sz="4400" b="0" dirty="0">
                        <a:latin typeface="+mj-ea"/>
                        <a:ea typeface="+mj-ea"/>
                      </a:endParaRPr>
                    </a:p>
                  </a:txBody>
                  <a:tcPr/>
                </a:tc>
                <a:tc>
                  <a:txBody>
                    <a:bodyPr/>
                    <a:lstStyle/>
                    <a:p>
                      <a:pPr algn="ctr"/>
                      <a:r>
                        <a:rPr kumimoji="1" lang="ja-JP" altLang="en-US" sz="4400" b="0" dirty="0" smtClean="0">
                          <a:latin typeface="+mj-ea"/>
                          <a:ea typeface="+mj-ea"/>
                        </a:rPr>
                        <a:t>中学校</a:t>
                      </a:r>
                      <a:endParaRPr kumimoji="1" lang="ja-JP" altLang="en-US" sz="4400" b="0" dirty="0">
                        <a:latin typeface="+mj-ea"/>
                        <a:ea typeface="+mj-ea"/>
                      </a:endParaRPr>
                    </a:p>
                  </a:txBody>
                  <a:tcPr/>
                </a:tc>
                <a:tc>
                  <a:txBody>
                    <a:bodyPr/>
                    <a:lstStyle/>
                    <a:p>
                      <a:pPr algn="ctr"/>
                      <a:r>
                        <a:rPr kumimoji="1" lang="ja-JP" altLang="en-US" sz="4400" b="0" dirty="0" smtClean="0">
                          <a:latin typeface="+mj-ea"/>
                          <a:ea typeface="+mj-ea"/>
                        </a:rPr>
                        <a:t>高等学校</a:t>
                      </a:r>
                      <a:endParaRPr kumimoji="1" lang="ja-JP" altLang="en-US" sz="4400" b="0" dirty="0">
                        <a:latin typeface="+mj-ea"/>
                        <a:ea typeface="+mj-ea"/>
                      </a:endParaRPr>
                    </a:p>
                  </a:txBody>
                  <a:tcPr/>
                </a:tc>
                <a:extLst>
                  <a:ext uri="{0D108BD9-81ED-4DB2-BD59-A6C34878D82A}">
                    <a16:rowId xmlns:a16="http://schemas.microsoft.com/office/drawing/2014/main" val="10000"/>
                  </a:ext>
                </a:extLst>
              </a:tr>
              <a:tr h="1487000">
                <a:tc>
                  <a:txBody>
                    <a:bodyPr/>
                    <a:lstStyle/>
                    <a:p>
                      <a:r>
                        <a:rPr kumimoji="1" lang="en-US" altLang="ja-JP" sz="2800" dirty="0" smtClean="0">
                          <a:latin typeface="+mj-ea"/>
                          <a:ea typeface="+mj-ea"/>
                        </a:rPr>
                        <a:t>A</a:t>
                      </a:r>
                      <a:r>
                        <a:rPr kumimoji="1" lang="ja-JP" altLang="en-US" sz="2800" dirty="0" smtClean="0">
                          <a:latin typeface="+mj-ea"/>
                          <a:ea typeface="+mj-ea"/>
                        </a:rPr>
                        <a:t>：情報活用の実践力</a:t>
                      </a:r>
                      <a:endParaRPr kumimoji="1" lang="ja-JP" altLang="en-US" sz="2800" dirty="0">
                        <a:latin typeface="+mj-ea"/>
                        <a:ea typeface="+mj-ea"/>
                      </a:endParaRPr>
                    </a:p>
                  </a:txBody>
                  <a:tcPr/>
                </a:tc>
                <a:tc>
                  <a:txBody>
                    <a:bodyPr/>
                    <a:lstStyle/>
                    <a:p>
                      <a:r>
                        <a:rPr kumimoji="1" lang="ja-JP" altLang="en-US" sz="2000" dirty="0" smtClean="0">
                          <a:latin typeface="+mj-ea"/>
                          <a:ea typeface="+mj-ea"/>
                        </a:rPr>
                        <a:t>基本的な操作、情報手段の適切な活用</a:t>
                      </a:r>
                      <a:endParaRPr kumimoji="1" lang="ja-JP" altLang="en-US" sz="2000" dirty="0">
                        <a:latin typeface="+mj-ea"/>
                        <a:ea typeface="+mj-ea"/>
                      </a:endParaRPr>
                    </a:p>
                  </a:txBody>
                  <a:tcPr/>
                </a:tc>
                <a:tc>
                  <a:txBody>
                    <a:bodyPr/>
                    <a:lstStyle/>
                    <a:p>
                      <a:r>
                        <a:rPr kumimoji="1" lang="ja-JP" altLang="en-US" sz="2000" kern="1200" baseline="0" dirty="0" smtClean="0">
                          <a:latin typeface="+mj-ea"/>
                          <a:ea typeface="+mj-ea"/>
                        </a:rPr>
                        <a:t>課題を解決するために自ら効果的な情報手段を選んで必要な情報を収集する</a:t>
                      </a:r>
                      <a:endParaRPr kumimoji="1" lang="ja-JP" altLang="en-US" sz="2000" dirty="0">
                        <a:latin typeface="+mj-ea"/>
                        <a:ea typeface="+mj-ea"/>
                      </a:endParaRPr>
                    </a:p>
                  </a:txBody>
                  <a:tcPr/>
                </a:tc>
                <a:tc>
                  <a:txBody>
                    <a:bodyPr/>
                    <a:lstStyle/>
                    <a:p>
                      <a:r>
                        <a:rPr kumimoji="1" lang="ja-JP" altLang="en-US" sz="2000" kern="1200" baseline="0" dirty="0" smtClean="0">
                          <a:latin typeface="+mj-ea"/>
                          <a:ea typeface="+mj-ea"/>
                        </a:rPr>
                        <a:t>直面する課題や目的に適した情報手段を主体的に選択する</a:t>
                      </a:r>
                      <a:endParaRPr kumimoji="1" lang="ja-JP" altLang="en-US" sz="2000" dirty="0">
                        <a:latin typeface="+mj-ea"/>
                        <a:ea typeface="+mj-ea"/>
                      </a:endParaRPr>
                    </a:p>
                  </a:txBody>
                  <a:tcPr/>
                </a:tc>
                <a:extLst>
                  <a:ext uri="{0D108BD9-81ED-4DB2-BD59-A6C34878D82A}">
                    <a16:rowId xmlns:a16="http://schemas.microsoft.com/office/drawing/2014/main" val="10001"/>
                  </a:ext>
                </a:extLst>
              </a:tr>
              <a:tr h="1487000">
                <a:tc>
                  <a:txBody>
                    <a:bodyPr/>
                    <a:lstStyle/>
                    <a:p>
                      <a:r>
                        <a:rPr kumimoji="1" lang="en-US" altLang="ja-JP" sz="2800" dirty="0" smtClean="0">
                          <a:latin typeface="+mj-ea"/>
                          <a:ea typeface="+mj-ea"/>
                        </a:rPr>
                        <a:t>B:</a:t>
                      </a:r>
                      <a:r>
                        <a:rPr kumimoji="1" lang="ja-JP" altLang="en-US" sz="2800" dirty="0" smtClean="0">
                          <a:latin typeface="+mj-ea"/>
                          <a:ea typeface="+mj-ea"/>
                        </a:rPr>
                        <a:t>情報の科学的な理解</a:t>
                      </a:r>
                      <a:endParaRPr kumimoji="1" lang="ja-JP" altLang="en-US" sz="2800" dirty="0">
                        <a:latin typeface="+mj-ea"/>
                        <a:ea typeface="+mj-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baseline="0" dirty="0" smtClean="0">
                          <a:latin typeface="+mj-ea"/>
                          <a:ea typeface="+mj-ea"/>
                        </a:rPr>
                        <a:t>コンピュータなどの各部の名称や基本的な役割、インターネットの基本的な特性を理解する</a:t>
                      </a:r>
                    </a:p>
                    <a:p>
                      <a:endParaRPr kumimoji="1" lang="ja-JP" altLang="en-US" sz="2000" dirty="0">
                        <a:latin typeface="+mj-ea"/>
                        <a:ea typeface="+mj-ea"/>
                      </a:endParaRPr>
                    </a:p>
                  </a:txBody>
                  <a:tcPr/>
                </a:tc>
                <a:tc>
                  <a:txBody>
                    <a:bodyPr/>
                    <a:lstStyle/>
                    <a:p>
                      <a:r>
                        <a:rPr kumimoji="1" lang="ja-JP" altLang="en-US" sz="2000" kern="1200" baseline="0" dirty="0" smtClean="0">
                          <a:latin typeface="+mj-ea"/>
                          <a:ea typeface="+mj-ea"/>
                        </a:rPr>
                        <a:t>コンピュータの構成と基本的な情報処理の仕組み、情報通信ネットワークの構成など</a:t>
                      </a:r>
                      <a:endParaRPr kumimoji="1" lang="ja-JP" altLang="en-US" sz="2000" dirty="0">
                        <a:latin typeface="+mj-ea"/>
                        <a:ea typeface="+mj-ea"/>
                      </a:endParaRPr>
                    </a:p>
                  </a:txBody>
                  <a:tcPr/>
                </a:tc>
                <a:tc>
                  <a:txBody>
                    <a:bodyPr/>
                    <a:lstStyle/>
                    <a:p>
                      <a:r>
                        <a:rPr kumimoji="1" lang="ja-JP" altLang="en-US" sz="2000" kern="1200" baseline="0" dirty="0" smtClean="0">
                          <a:latin typeface="+mj-ea"/>
                          <a:ea typeface="+mj-ea"/>
                        </a:rPr>
                        <a:t>情報や情報手段の特性や役割の理解</a:t>
                      </a:r>
                      <a:endParaRPr kumimoji="1" lang="ja-JP" altLang="en-US" sz="2000" dirty="0">
                        <a:latin typeface="+mj-ea"/>
                        <a:ea typeface="+mj-ea"/>
                      </a:endParaRPr>
                    </a:p>
                  </a:txBody>
                  <a:tcPr/>
                </a:tc>
                <a:extLst>
                  <a:ext uri="{0D108BD9-81ED-4DB2-BD59-A6C34878D82A}">
                    <a16:rowId xmlns:a16="http://schemas.microsoft.com/office/drawing/2014/main" val="10002"/>
                  </a:ext>
                </a:extLst>
              </a:tr>
              <a:tr h="1487000">
                <a:tc>
                  <a:txBody>
                    <a:bodyPr/>
                    <a:lstStyle/>
                    <a:p>
                      <a:r>
                        <a:rPr kumimoji="1" lang="en-US" altLang="ja-JP" sz="2800" dirty="0" smtClean="0">
                          <a:latin typeface="+mj-ea"/>
                          <a:ea typeface="+mj-ea"/>
                        </a:rPr>
                        <a:t>C</a:t>
                      </a:r>
                      <a:r>
                        <a:rPr kumimoji="1" lang="ja-JP" altLang="en-US" sz="2800" dirty="0" smtClean="0">
                          <a:latin typeface="+mj-ea"/>
                          <a:ea typeface="+mj-ea"/>
                        </a:rPr>
                        <a:t>：情報社会に参画する態度</a:t>
                      </a:r>
                      <a:endParaRPr kumimoji="1" lang="ja-JP" altLang="en-US" sz="2800" dirty="0">
                        <a:latin typeface="+mj-ea"/>
                        <a:ea typeface="+mj-ea"/>
                      </a:endParaRPr>
                    </a:p>
                  </a:txBody>
                  <a:tcPr/>
                </a:tc>
                <a:tc>
                  <a:txBody>
                    <a:bodyPr/>
                    <a:lstStyle/>
                    <a:p>
                      <a:r>
                        <a:rPr kumimoji="1" lang="ja-JP" altLang="en-US" sz="2000" kern="1200" baseline="0" dirty="0" smtClean="0">
                          <a:latin typeface="+mj-ea"/>
                          <a:ea typeface="+mj-ea"/>
                        </a:rPr>
                        <a:t>情報発信による他人や社会への影響</a:t>
                      </a:r>
                      <a:endParaRPr kumimoji="1" lang="ja-JP" altLang="en-US" sz="2000" dirty="0">
                        <a:latin typeface="+mj-ea"/>
                        <a:ea typeface="+mj-ea"/>
                      </a:endParaRPr>
                    </a:p>
                  </a:txBody>
                  <a:tcPr/>
                </a:tc>
                <a:tc>
                  <a:txBody>
                    <a:bodyPr/>
                    <a:lstStyle/>
                    <a:p>
                      <a:r>
                        <a:rPr kumimoji="1" lang="ja-JP" altLang="en-US" sz="2000" kern="1200" baseline="0" dirty="0" smtClean="0">
                          <a:latin typeface="+mj-ea"/>
                          <a:ea typeface="+mj-ea"/>
                        </a:rPr>
                        <a:t>情報技術の社会と環境における役割</a:t>
                      </a:r>
                      <a:endParaRPr kumimoji="1" lang="ja-JP" altLang="en-US" sz="2000" dirty="0">
                        <a:latin typeface="+mj-ea"/>
                        <a:ea typeface="+mj-ea"/>
                      </a:endParaRPr>
                    </a:p>
                  </a:txBody>
                  <a:tcPr/>
                </a:tc>
                <a:tc>
                  <a:txBody>
                    <a:bodyPr/>
                    <a:lstStyle/>
                    <a:p>
                      <a:r>
                        <a:rPr kumimoji="1" lang="ja-JP" altLang="en-US" sz="2000" kern="1200" baseline="0" dirty="0" smtClean="0">
                          <a:latin typeface="+mj-ea"/>
                          <a:ea typeface="+mj-ea"/>
                        </a:rPr>
                        <a:t>望ましい情報社会を構築する上で必要となる、個人の役割と責任</a:t>
                      </a:r>
                      <a:endParaRPr kumimoji="1" lang="ja-JP" altLang="en-US" sz="2000" dirty="0">
                        <a:latin typeface="+mj-ea"/>
                        <a:ea typeface="+mj-ea"/>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18649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身の回りの様々な情報</a:t>
            </a:r>
            <a:endParaRPr kumimoji="1" lang="ja-JP" altLang="en-US" dirty="0"/>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l="12333" t="36849" r="7758" b="11879"/>
          <a:stretch/>
        </p:blipFill>
        <p:spPr>
          <a:xfrm>
            <a:off x="1421476" y="1529541"/>
            <a:ext cx="9086103" cy="4372495"/>
          </a:xfrm>
          <a:prstGeom prst="rect">
            <a:avLst/>
          </a:prstGeom>
        </p:spPr>
      </p:pic>
    </p:spTree>
    <p:extLst>
      <p:ext uri="{BB962C8B-B14F-4D97-AF65-F5344CB8AC3E}">
        <p14:creationId xmlns:p14="http://schemas.microsoft.com/office/powerpoint/2010/main" val="2930387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情報教育とは</a:t>
            </a:r>
            <a:endParaRPr kumimoji="1" lang="ja-JP" altLang="en-US" dirty="0"/>
          </a:p>
        </p:txBody>
      </p:sp>
      <p:sp>
        <p:nvSpPr>
          <p:cNvPr id="3" name="コンテンツ プレースホルダー 2"/>
          <p:cNvSpPr>
            <a:spLocks noGrp="1"/>
          </p:cNvSpPr>
          <p:nvPr>
            <p:ph idx="1"/>
          </p:nvPr>
        </p:nvSpPr>
        <p:spPr/>
        <p:txBody>
          <a:bodyPr/>
          <a:lstStyle/>
          <a:p>
            <a:pPr marL="45720" indent="0">
              <a:buNone/>
            </a:pPr>
            <a:r>
              <a:rPr lang="ja-JP" altLang="en-US" dirty="0"/>
              <a:t>児童生徒が</a:t>
            </a:r>
            <a:r>
              <a:rPr lang="ja-JP" altLang="en-US" dirty="0">
                <a:solidFill>
                  <a:srgbClr val="FF0000"/>
                </a:solidFill>
              </a:rPr>
              <a:t>自ら考え</a:t>
            </a:r>
            <a:r>
              <a:rPr lang="ja-JP" altLang="en-US" dirty="0" smtClean="0"/>
              <a:t>、</a:t>
            </a:r>
            <a:r>
              <a:rPr lang="ja-JP" altLang="en-US" dirty="0" smtClean="0">
                <a:solidFill>
                  <a:srgbClr val="FF0000"/>
                </a:solidFill>
              </a:rPr>
              <a:t>主体的</a:t>
            </a:r>
            <a:r>
              <a:rPr lang="ja-JP" altLang="en-US" dirty="0">
                <a:solidFill>
                  <a:srgbClr val="FF0000"/>
                </a:solidFill>
              </a:rPr>
              <a:t>に判断・表現・</a:t>
            </a:r>
            <a:r>
              <a:rPr lang="ja-JP" altLang="en-US" dirty="0" smtClean="0">
                <a:solidFill>
                  <a:srgbClr val="FF0000"/>
                </a:solidFill>
              </a:rPr>
              <a:t>行動</a:t>
            </a:r>
            <a:r>
              <a:rPr lang="ja-JP" altLang="en-US" dirty="0" smtClean="0"/>
              <a:t>し、</a:t>
            </a:r>
            <a:r>
              <a:rPr lang="ja-JP" altLang="en-US" dirty="0" smtClean="0">
                <a:solidFill>
                  <a:srgbClr val="FF0000"/>
                </a:solidFill>
              </a:rPr>
              <a:t>主体的</a:t>
            </a:r>
            <a:r>
              <a:rPr lang="ja-JP" altLang="en-US" dirty="0">
                <a:solidFill>
                  <a:srgbClr val="FF0000"/>
                </a:solidFill>
              </a:rPr>
              <a:t>に学ぶ</a:t>
            </a:r>
            <a:r>
              <a:rPr lang="ja-JP" altLang="en-US" dirty="0"/>
              <a:t>力の基盤と</a:t>
            </a:r>
            <a:r>
              <a:rPr lang="ja-JP" altLang="en-US" dirty="0" smtClean="0"/>
              <a:t>なる</a:t>
            </a:r>
            <a:r>
              <a:rPr lang="ja-JP" altLang="en-US" dirty="0" smtClean="0">
                <a:solidFill>
                  <a:srgbClr val="FF0000"/>
                </a:solidFill>
              </a:rPr>
              <a:t>「</a:t>
            </a:r>
            <a:r>
              <a:rPr lang="ja-JP" altLang="en-US" dirty="0">
                <a:solidFill>
                  <a:srgbClr val="FF0000"/>
                </a:solidFill>
              </a:rPr>
              <a:t>情報活用能力」を育成する</a:t>
            </a:r>
            <a:r>
              <a:rPr lang="ja-JP" altLang="en-US" dirty="0"/>
              <a:t>教育</a:t>
            </a:r>
            <a:endParaRPr lang="en-US" altLang="ja-JP" dirty="0"/>
          </a:p>
          <a:p>
            <a:endParaRPr kumimoji="1" lang="ja-JP" altLang="en-US" dirty="0"/>
          </a:p>
        </p:txBody>
      </p:sp>
      <p:sp>
        <p:nvSpPr>
          <p:cNvPr id="4" name="下矢印 3"/>
          <p:cNvSpPr/>
          <p:nvPr/>
        </p:nvSpPr>
        <p:spPr>
          <a:xfrm>
            <a:off x="5155704" y="3885606"/>
            <a:ext cx="1847461" cy="765110"/>
          </a:xfrm>
          <a:prstGeom prst="downArrow">
            <a:avLst/>
          </a:prstGeom>
          <a:solidFill>
            <a:schemeClr val="accent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3165816" y="5081232"/>
            <a:ext cx="5827236" cy="769441"/>
          </a:xfrm>
          <a:prstGeom prst="rect">
            <a:avLst/>
          </a:prstGeom>
          <a:noFill/>
        </p:spPr>
        <p:txBody>
          <a:bodyPr wrap="none" rtlCol="0">
            <a:spAutoFit/>
          </a:bodyPr>
          <a:lstStyle/>
          <a:p>
            <a:r>
              <a:rPr kumimoji="1" lang="ja-JP" altLang="en-US" sz="4400" dirty="0" smtClean="0"/>
              <a:t>「</a:t>
            </a:r>
            <a:r>
              <a:rPr kumimoji="1" lang="ja-JP" altLang="en-US" sz="4400" dirty="0" smtClean="0">
                <a:latin typeface="+mj-ea"/>
                <a:ea typeface="+mj-ea"/>
              </a:rPr>
              <a:t>生きる力」を高める</a:t>
            </a:r>
            <a:endParaRPr kumimoji="1" lang="ja-JP" altLang="en-US" sz="4400" dirty="0">
              <a:latin typeface="+mj-ea"/>
              <a:ea typeface="+mj-ea"/>
            </a:endParaRPr>
          </a:p>
        </p:txBody>
      </p:sp>
    </p:spTree>
    <p:extLst>
      <p:ext uri="{BB962C8B-B14F-4D97-AF65-F5344CB8AC3E}">
        <p14:creationId xmlns:p14="http://schemas.microsoft.com/office/powerpoint/2010/main" val="1408060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情報活用能力の３つの観点</a:t>
            </a:r>
            <a:endParaRPr kumimoji="1" lang="ja-JP" altLang="en-US" dirty="0"/>
          </a:p>
        </p:txBody>
      </p:sp>
      <p:sp>
        <p:nvSpPr>
          <p:cNvPr id="3" name="コンテンツ プレースホルダー 2"/>
          <p:cNvSpPr>
            <a:spLocks noGrp="1"/>
          </p:cNvSpPr>
          <p:nvPr>
            <p:ph idx="1"/>
          </p:nvPr>
        </p:nvSpPr>
        <p:spPr/>
        <p:txBody>
          <a:bodyPr/>
          <a:lstStyle/>
          <a:p>
            <a:pPr marL="45720" indent="0">
              <a:buNone/>
            </a:pPr>
            <a:r>
              <a:rPr kumimoji="1" lang="en-US" altLang="ja-JP" dirty="0" smtClean="0"/>
              <a:t>A</a:t>
            </a:r>
            <a:r>
              <a:rPr kumimoji="1" lang="ja-JP" altLang="en-US" dirty="0" smtClean="0"/>
              <a:t>：情報活用の実践力</a:t>
            </a:r>
            <a:endParaRPr kumimoji="1" lang="en-US" altLang="ja-JP" dirty="0" smtClean="0"/>
          </a:p>
          <a:p>
            <a:pPr marL="45720" indent="0">
              <a:buNone/>
            </a:pPr>
            <a:r>
              <a:rPr kumimoji="1" lang="en-US" altLang="ja-JP" dirty="0" smtClean="0"/>
              <a:t>B</a:t>
            </a:r>
            <a:r>
              <a:rPr kumimoji="1" lang="ja-JP" altLang="en-US" dirty="0" smtClean="0"/>
              <a:t>：情報の科学的な理解</a:t>
            </a:r>
            <a:endParaRPr lang="en-US" altLang="ja-JP" dirty="0"/>
          </a:p>
          <a:p>
            <a:pPr marL="45720" indent="0">
              <a:buNone/>
            </a:pPr>
            <a:r>
              <a:rPr lang="en-US" altLang="ja-JP" dirty="0" smtClean="0"/>
              <a:t>C</a:t>
            </a:r>
            <a:r>
              <a:rPr lang="ja-JP" altLang="en-US" dirty="0" smtClean="0"/>
              <a:t>：情報社会へ参画する態度</a:t>
            </a:r>
            <a:endParaRPr kumimoji="1" lang="ja-JP" altLang="en-US" dirty="0"/>
          </a:p>
        </p:txBody>
      </p:sp>
    </p:spTree>
    <p:extLst>
      <p:ext uri="{BB962C8B-B14F-4D97-AF65-F5344CB8AC3E}">
        <p14:creationId xmlns:p14="http://schemas.microsoft.com/office/powerpoint/2010/main" val="1273776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３観点と８要素</a:t>
            </a:r>
            <a:endParaRPr kumimoji="1" lang="ja-JP" altLang="en-US" dirty="0"/>
          </a:p>
        </p:txBody>
      </p:sp>
      <p:sp>
        <p:nvSpPr>
          <p:cNvPr id="3" name="コンテンツ プレースホルダー 2"/>
          <p:cNvSpPr>
            <a:spLocks noGrp="1"/>
          </p:cNvSpPr>
          <p:nvPr>
            <p:ph idx="1"/>
          </p:nvPr>
        </p:nvSpPr>
        <p:spPr>
          <a:xfrm>
            <a:off x="336430" y="1633347"/>
            <a:ext cx="11516263" cy="4886706"/>
          </a:xfrm>
        </p:spPr>
        <p:txBody>
          <a:bodyPr/>
          <a:lstStyle/>
          <a:p>
            <a:pPr marL="45720" indent="0">
              <a:buNone/>
            </a:pPr>
            <a:r>
              <a:rPr kumimoji="1" lang="ja-JP" altLang="en-US" dirty="0" smtClean="0"/>
              <a:t>観点</a:t>
            </a:r>
            <a:r>
              <a:rPr kumimoji="1" lang="en-US" altLang="ja-JP" dirty="0" smtClean="0"/>
              <a:t>A</a:t>
            </a:r>
            <a:r>
              <a:rPr kumimoji="1" lang="ja-JP" altLang="en-US" dirty="0" smtClean="0"/>
              <a:t>　情報活用の実践力</a:t>
            </a:r>
            <a:endParaRPr lang="en-US" altLang="ja-JP" dirty="0" smtClean="0"/>
          </a:p>
          <a:p>
            <a:r>
              <a:rPr kumimoji="1" lang="ja-JP" altLang="en-US" dirty="0" smtClean="0"/>
              <a:t>課題や目的に応じた情報手段の適切な活用</a:t>
            </a:r>
            <a:endParaRPr kumimoji="1" lang="en-US" altLang="ja-JP" dirty="0" smtClean="0"/>
          </a:p>
          <a:p>
            <a:r>
              <a:rPr lang="ja-JP" altLang="en-US" dirty="0"/>
              <a:t>必要</a:t>
            </a:r>
            <a:r>
              <a:rPr lang="ja-JP" altLang="en-US" dirty="0" smtClean="0"/>
              <a:t>な</a:t>
            </a:r>
            <a:r>
              <a:rPr lang="ja-JP" altLang="en-US" dirty="0"/>
              <a:t>情報</a:t>
            </a:r>
            <a:r>
              <a:rPr lang="ja-JP" altLang="en-US" dirty="0" smtClean="0"/>
              <a:t>の</a:t>
            </a:r>
            <a:r>
              <a:rPr lang="ja-JP" altLang="en-US" dirty="0"/>
              <a:t>主体的</a:t>
            </a:r>
            <a:r>
              <a:rPr lang="ja-JP" altLang="en-US" dirty="0" smtClean="0"/>
              <a:t>な</a:t>
            </a:r>
            <a:r>
              <a:rPr lang="ja-JP" altLang="en-US" dirty="0"/>
              <a:t>収集</a:t>
            </a:r>
            <a:r>
              <a:rPr lang="ja-JP" altLang="en-US" dirty="0" smtClean="0"/>
              <a:t>・判断・表現・処理・創造</a:t>
            </a:r>
            <a:endParaRPr lang="en-US" altLang="ja-JP" dirty="0" smtClean="0"/>
          </a:p>
          <a:p>
            <a:r>
              <a:rPr kumimoji="1" lang="ja-JP" altLang="en-US" dirty="0"/>
              <a:t>受け手</a:t>
            </a:r>
            <a:r>
              <a:rPr kumimoji="1" lang="ja-JP" altLang="en-US" dirty="0" smtClean="0"/>
              <a:t>の</a:t>
            </a:r>
            <a:r>
              <a:rPr kumimoji="1" lang="ja-JP" altLang="en-US" dirty="0"/>
              <a:t>状況</a:t>
            </a:r>
            <a:r>
              <a:rPr kumimoji="1" lang="ja-JP" altLang="en-US" dirty="0" smtClean="0"/>
              <a:t>などを踏まえた発信・伝達できる能力</a:t>
            </a:r>
            <a:endParaRPr kumimoji="1" lang="en-US" altLang="ja-JP" dirty="0" smtClean="0"/>
          </a:p>
        </p:txBody>
      </p:sp>
    </p:spTree>
    <p:extLst>
      <p:ext uri="{BB962C8B-B14F-4D97-AF65-F5344CB8AC3E}">
        <p14:creationId xmlns:p14="http://schemas.microsoft.com/office/powerpoint/2010/main" val="3548597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３観点と８要素</a:t>
            </a:r>
            <a:endParaRPr kumimoji="1" lang="ja-JP" altLang="en-US" dirty="0"/>
          </a:p>
        </p:txBody>
      </p:sp>
      <p:sp>
        <p:nvSpPr>
          <p:cNvPr id="3" name="コンテンツ プレースホルダー 2"/>
          <p:cNvSpPr>
            <a:spLocks noGrp="1"/>
          </p:cNvSpPr>
          <p:nvPr>
            <p:ph idx="1"/>
          </p:nvPr>
        </p:nvSpPr>
        <p:spPr>
          <a:xfrm>
            <a:off x="345057" y="1633347"/>
            <a:ext cx="11507637" cy="4886706"/>
          </a:xfrm>
        </p:spPr>
        <p:txBody>
          <a:bodyPr/>
          <a:lstStyle/>
          <a:p>
            <a:pPr marL="45720" indent="0">
              <a:buNone/>
            </a:pPr>
            <a:r>
              <a:rPr kumimoji="1" lang="ja-JP" altLang="en-US" dirty="0" smtClean="0"/>
              <a:t>観点</a:t>
            </a:r>
            <a:r>
              <a:rPr kumimoji="1" lang="en-US" altLang="ja-JP" dirty="0" smtClean="0"/>
              <a:t>B</a:t>
            </a:r>
            <a:r>
              <a:rPr kumimoji="1" lang="ja-JP" altLang="en-US" dirty="0" smtClean="0"/>
              <a:t>　情報の科学的な理解</a:t>
            </a:r>
            <a:endParaRPr kumimoji="1" lang="en-US" altLang="ja-JP" dirty="0" smtClean="0"/>
          </a:p>
          <a:p>
            <a:r>
              <a:rPr kumimoji="1" lang="ja-JP" altLang="en-US" dirty="0" smtClean="0"/>
              <a:t>情報活用の基礎となる情報手段の</a:t>
            </a:r>
            <a:r>
              <a:rPr kumimoji="1" lang="en-US" altLang="ja-JP" dirty="0" smtClean="0"/>
              <a:t/>
            </a:r>
            <a:br>
              <a:rPr kumimoji="1" lang="en-US" altLang="ja-JP" dirty="0" smtClean="0"/>
            </a:br>
            <a:r>
              <a:rPr kumimoji="1" lang="ja-JP" altLang="en-US" dirty="0" smtClean="0"/>
              <a:t>特性の理解</a:t>
            </a:r>
            <a:endParaRPr kumimoji="1" lang="en-US" altLang="ja-JP" dirty="0" smtClean="0"/>
          </a:p>
          <a:p>
            <a:r>
              <a:rPr lang="ja-JP" altLang="en-US" dirty="0"/>
              <a:t>情報</a:t>
            </a:r>
            <a:r>
              <a:rPr lang="ja-JP" altLang="en-US" dirty="0" smtClean="0"/>
              <a:t>を</a:t>
            </a:r>
            <a:r>
              <a:rPr lang="ja-JP" altLang="en-US" dirty="0"/>
              <a:t>適切</a:t>
            </a:r>
            <a:r>
              <a:rPr lang="ja-JP" altLang="en-US" dirty="0" smtClean="0"/>
              <a:t>に扱ったり、自らの情報活用を評価・改善するための基礎的な理論や方法の理解</a:t>
            </a:r>
            <a:endParaRPr kumimoji="1" lang="en-US" altLang="ja-JP" dirty="0" smtClean="0"/>
          </a:p>
        </p:txBody>
      </p:sp>
    </p:spTree>
    <p:extLst>
      <p:ext uri="{BB962C8B-B14F-4D97-AF65-F5344CB8AC3E}">
        <p14:creationId xmlns:p14="http://schemas.microsoft.com/office/powerpoint/2010/main" val="229846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３観点と８要素</a:t>
            </a:r>
            <a:endParaRPr kumimoji="1" lang="ja-JP" altLang="en-US" dirty="0"/>
          </a:p>
        </p:txBody>
      </p:sp>
      <p:sp>
        <p:nvSpPr>
          <p:cNvPr id="3" name="コンテンツ プレースホルダー 2"/>
          <p:cNvSpPr>
            <a:spLocks noGrp="1"/>
          </p:cNvSpPr>
          <p:nvPr>
            <p:ph idx="1"/>
          </p:nvPr>
        </p:nvSpPr>
        <p:spPr/>
        <p:txBody>
          <a:bodyPr/>
          <a:lstStyle/>
          <a:p>
            <a:pPr marL="45720" indent="0">
              <a:buNone/>
            </a:pPr>
            <a:r>
              <a:rPr kumimoji="1" lang="ja-JP" altLang="en-US" dirty="0" smtClean="0"/>
              <a:t>観点</a:t>
            </a:r>
            <a:r>
              <a:rPr kumimoji="1" lang="en-US" altLang="ja-JP" dirty="0" smtClean="0"/>
              <a:t>C</a:t>
            </a:r>
            <a:r>
              <a:rPr kumimoji="1" lang="ja-JP" altLang="en-US" dirty="0" smtClean="0"/>
              <a:t>　情報社会へ参画する態度</a:t>
            </a:r>
            <a:endParaRPr kumimoji="1" lang="en-US" altLang="ja-JP" dirty="0" smtClean="0"/>
          </a:p>
          <a:p>
            <a:r>
              <a:rPr kumimoji="1" lang="ja-JP" altLang="en-US" dirty="0" smtClean="0"/>
              <a:t>社会生活の中で情報や情報技術が果たしている役割や及ぼしている影響の理解</a:t>
            </a:r>
            <a:endParaRPr kumimoji="1" lang="en-US" altLang="ja-JP" dirty="0" smtClean="0"/>
          </a:p>
          <a:p>
            <a:r>
              <a:rPr lang="ja-JP" altLang="en-US" dirty="0" smtClean="0"/>
              <a:t>情報モラルの必要性や情報に対する責任</a:t>
            </a:r>
            <a:endParaRPr lang="en-US" altLang="ja-JP" dirty="0" smtClean="0"/>
          </a:p>
          <a:p>
            <a:r>
              <a:rPr kumimoji="1" lang="ja-JP" altLang="en-US" dirty="0" smtClean="0"/>
              <a:t>望ましい情報社会の創造に参画しようとする態度</a:t>
            </a:r>
            <a:endParaRPr kumimoji="1" lang="en-US" altLang="ja-JP" dirty="0" smtClean="0"/>
          </a:p>
        </p:txBody>
      </p:sp>
    </p:spTree>
    <p:extLst>
      <p:ext uri="{BB962C8B-B14F-4D97-AF65-F5344CB8AC3E}">
        <p14:creationId xmlns:p14="http://schemas.microsoft.com/office/powerpoint/2010/main" val="384118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情報教育の概念図</a:t>
            </a:r>
            <a:endParaRPr kumimoji="1" lang="ja-JP" altLang="en-US" dirty="0"/>
          </a:p>
        </p:txBody>
      </p:sp>
    </p:spTree>
    <p:extLst>
      <p:ext uri="{BB962C8B-B14F-4D97-AF65-F5344CB8AC3E}">
        <p14:creationId xmlns:p14="http://schemas.microsoft.com/office/powerpoint/2010/main" val="153845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2406317" y="2380333"/>
            <a:ext cx="4589922" cy="2746248"/>
          </a:xfrm>
          <a:prstGeom prst="ellipse">
            <a:avLst/>
          </a:prstGeom>
          <a:solidFill>
            <a:srgbClr val="FF0000">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 name="タイトル 1"/>
          <p:cNvSpPr>
            <a:spLocks noGrp="1"/>
          </p:cNvSpPr>
          <p:nvPr>
            <p:ph type="title"/>
          </p:nvPr>
        </p:nvSpPr>
        <p:spPr/>
        <p:txBody>
          <a:bodyPr/>
          <a:lstStyle/>
          <a:p>
            <a:r>
              <a:rPr kumimoji="1" lang="ja-JP" altLang="en-US" dirty="0" smtClean="0"/>
              <a:t>情報教育の概念図</a:t>
            </a:r>
            <a:endParaRPr kumimoji="1" lang="ja-JP" altLang="en-US" dirty="0"/>
          </a:p>
        </p:txBody>
      </p:sp>
      <p:sp>
        <p:nvSpPr>
          <p:cNvPr id="3" name="円/楕円 2"/>
          <p:cNvSpPr/>
          <p:nvPr/>
        </p:nvSpPr>
        <p:spPr>
          <a:xfrm>
            <a:off x="5186840" y="2380333"/>
            <a:ext cx="4589922" cy="2746248"/>
          </a:xfrm>
          <a:prstGeom prst="ellipse">
            <a:avLst/>
          </a:prstGeom>
          <a:solidFill>
            <a:srgbClr val="3494BA">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p:cNvSpPr/>
          <p:nvPr/>
        </p:nvSpPr>
        <p:spPr>
          <a:xfrm>
            <a:off x="2295331" y="1287379"/>
            <a:ext cx="3377681" cy="82133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ln w="3175" cap="rnd" cmpd="sng">
                  <a:noFill/>
                </a:ln>
                <a:solidFill>
                  <a:schemeClr val="bg1"/>
                </a:solidFill>
                <a:latin typeface="+mj-ea"/>
                <a:ea typeface="+mj-ea"/>
              </a:rPr>
              <a:t>情報教育</a:t>
            </a:r>
            <a:endParaRPr kumimoji="1" lang="ja-JP" altLang="en-US" sz="4400" dirty="0">
              <a:ln w="3175" cap="rnd" cmpd="sng">
                <a:noFill/>
              </a:ln>
              <a:solidFill>
                <a:schemeClr val="bg1"/>
              </a:solidFill>
              <a:latin typeface="+mj-ea"/>
              <a:ea typeface="+mj-ea"/>
            </a:endParaRPr>
          </a:p>
        </p:txBody>
      </p:sp>
      <p:sp>
        <p:nvSpPr>
          <p:cNvPr id="6" name="正方形/長方形 5"/>
          <p:cNvSpPr/>
          <p:nvPr/>
        </p:nvSpPr>
        <p:spPr>
          <a:xfrm>
            <a:off x="6318391" y="1287379"/>
            <a:ext cx="3377681" cy="8213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400" dirty="0">
                <a:ln w="3175">
                  <a:noFill/>
                </a:ln>
                <a:solidFill>
                  <a:schemeClr val="bg1"/>
                </a:solidFill>
                <a:latin typeface="+mj-ea"/>
                <a:ea typeface="+mj-ea"/>
              </a:rPr>
              <a:t>ICT</a:t>
            </a:r>
            <a:r>
              <a:rPr kumimoji="1" lang="ja-JP" altLang="en-US" sz="4400" dirty="0" smtClean="0">
                <a:ln w="3175">
                  <a:noFill/>
                </a:ln>
                <a:solidFill>
                  <a:schemeClr val="bg1"/>
                </a:solidFill>
                <a:latin typeface="+mj-ea"/>
                <a:ea typeface="+mj-ea"/>
              </a:rPr>
              <a:t>活用</a:t>
            </a:r>
            <a:endParaRPr kumimoji="1" lang="ja-JP" altLang="en-US" sz="4400" dirty="0">
              <a:ln w="3175">
                <a:noFill/>
              </a:ln>
              <a:solidFill>
                <a:schemeClr val="bg1"/>
              </a:solidFill>
              <a:latin typeface="+mj-ea"/>
              <a:ea typeface="+mj-ea"/>
            </a:endParaRPr>
          </a:p>
        </p:txBody>
      </p:sp>
    </p:spTree>
    <p:extLst>
      <p:ext uri="{BB962C8B-B14F-4D97-AF65-F5344CB8AC3E}">
        <p14:creationId xmlns:p14="http://schemas.microsoft.com/office/powerpoint/2010/main" val="768457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基礎">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TM03457444[[fn=基礎]]</Template>
  <TotalTime>139</TotalTime>
  <Words>460</Words>
  <Application>Microsoft Office PowerPoint</Application>
  <PresentationFormat>ワイド画面</PresentationFormat>
  <Paragraphs>88</Paragraphs>
  <Slides>18</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HGｺﾞｼｯｸE</vt:lpstr>
      <vt:lpstr>HG創英角ｺﾞｼｯｸUB</vt:lpstr>
      <vt:lpstr>Corbel</vt:lpstr>
      <vt:lpstr>Franklin Gothic Book</vt:lpstr>
      <vt:lpstr>Franklin Gothic Medium</vt:lpstr>
      <vt:lpstr>基礎</vt:lpstr>
      <vt:lpstr>第２章　情報教育</vt:lpstr>
      <vt:lpstr>身の回りの様々な情報</vt:lpstr>
      <vt:lpstr>情報教育とは</vt:lpstr>
      <vt:lpstr>情報活用能力の３つの観点</vt:lpstr>
      <vt:lpstr>３観点と８要素</vt:lpstr>
      <vt:lpstr>３観点と８要素</vt:lpstr>
      <vt:lpstr>３観点と８要素</vt:lpstr>
      <vt:lpstr>情報教育の概念図</vt:lpstr>
      <vt:lpstr>情報教育の概念図</vt:lpstr>
      <vt:lpstr>情報教育の概念図</vt:lpstr>
      <vt:lpstr>情報教育の概念図</vt:lpstr>
      <vt:lpstr>情報教育の概念図</vt:lpstr>
      <vt:lpstr>情報活用能力の育成と活動イメージ</vt:lpstr>
      <vt:lpstr>適切なメディアの選択</vt:lpstr>
      <vt:lpstr>情報の収集</vt:lpstr>
      <vt:lpstr>情報の比較や判断</vt:lpstr>
      <vt:lpstr>情報の創造、表現、発信</vt:lpstr>
      <vt:lpstr>体系的・系統的な情報教育の推進の例</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森脇　大貴</dc:creator>
  <cp:lastModifiedBy>Takehiro FURUTA</cp:lastModifiedBy>
  <cp:revision>34</cp:revision>
  <dcterms:created xsi:type="dcterms:W3CDTF">2015-10-13T01:30:40Z</dcterms:created>
  <dcterms:modified xsi:type="dcterms:W3CDTF">2016-02-11T13:59:01Z</dcterms:modified>
</cp:coreProperties>
</file>