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8" r:id="rId2"/>
    <p:sldId id="256" r:id="rId3"/>
    <p:sldId id="257" r:id="rId4"/>
    <p:sldId id="259" r:id="rId5"/>
    <p:sldId id="261" r:id="rId6"/>
    <p:sldId id="263" r:id="rId7"/>
    <p:sldId id="265" r:id="rId8"/>
    <p:sldId id="266" r:id="rId9"/>
    <p:sldId id="268" r:id="rId10"/>
    <p:sldId id="270" r:id="rId11"/>
    <p:sldId id="271" r:id="rId12"/>
    <p:sldId id="273" r:id="rId13"/>
    <p:sldId id="275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2324" y="-340963"/>
            <a:ext cx="9966960" cy="222895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2771513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771513"/>
            <a:ext cx="3355135" cy="2135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4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1112425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lang="ja-JP" altLang="en-US" dirty="0" smtClean="0"/>
              <a:t>２</a:t>
            </a:r>
            <a:r>
              <a:rPr kumimoji="1" lang="ja-JP" altLang="en-US" dirty="0" smtClean="0"/>
              <a:t>章　情報教育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>
                <a:ln w="12700"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１．</a:t>
            </a:r>
            <a:r>
              <a:rPr lang="ja-JP" altLang="en-US" dirty="0" smtClean="0"/>
              <a:t>情報教育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その２　指導内容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959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</a:t>
            </a:r>
            <a:r>
              <a:rPr lang="ja-JP" altLang="en-US" dirty="0" smtClean="0"/>
              <a:t>：</a:t>
            </a:r>
            <a:r>
              <a:rPr kumimoji="1" lang="ja-JP" altLang="en-US" dirty="0" smtClean="0"/>
              <a:t>情報社会に参画する態度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057" y="1633347"/>
            <a:ext cx="11524890" cy="4886706"/>
          </a:xfrm>
        </p:spPr>
        <p:txBody>
          <a:bodyPr/>
          <a:lstStyle/>
          <a:p>
            <a:pPr marL="534988" indent="-490538">
              <a:buFont typeface="+mj-lt"/>
              <a:buAutoNum type="arabicPeriod" startAt="6"/>
            </a:pPr>
            <a:r>
              <a:rPr lang="ja-JP" altLang="en-US" dirty="0" smtClean="0"/>
              <a:t>情報や情報技術が果たしている役割や及ぼしている影響の理解</a:t>
            </a:r>
            <a:endParaRPr lang="en-US" altLang="ja-JP" dirty="0" smtClean="0"/>
          </a:p>
          <a:p>
            <a:pPr marL="534988" indent="-490538">
              <a:buFont typeface="+mj-lt"/>
              <a:buAutoNum type="arabicPeriod" startAt="6"/>
            </a:pPr>
            <a:r>
              <a:rPr lang="ja-JP" altLang="en-US" dirty="0"/>
              <a:t>情報</a:t>
            </a:r>
            <a:r>
              <a:rPr lang="ja-JP" altLang="en-US" dirty="0" smtClean="0"/>
              <a:t>モラルの必要性や情報に対する責任</a:t>
            </a:r>
            <a:endParaRPr lang="en-US" altLang="ja-JP" dirty="0" smtClean="0"/>
          </a:p>
          <a:p>
            <a:pPr marL="534988" indent="-490538">
              <a:buFont typeface="+mj-lt"/>
              <a:buAutoNum type="arabicPeriod" startAt="6"/>
            </a:pPr>
            <a:r>
              <a:rPr lang="ja-JP" altLang="en-US" dirty="0" smtClean="0"/>
              <a:t>望ましい情報社会の創造に参画しようとする態度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6355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891" y="327257"/>
            <a:ext cx="11999343" cy="1038730"/>
          </a:xfrm>
        </p:spPr>
        <p:txBody>
          <a:bodyPr/>
          <a:lstStyle/>
          <a:p>
            <a:r>
              <a:rPr lang="en-US" altLang="ja-JP" dirty="0" smtClean="0"/>
              <a:t>C</a:t>
            </a:r>
            <a:r>
              <a:rPr lang="ja-JP" altLang="en-US" dirty="0" smtClean="0"/>
              <a:t>：情報社会に参画する態度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6.</a:t>
            </a:r>
            <a:r>
              <a:rPr kumimoji="1" lang="ja-JP" altLang="en-US" spc="-300" dirty="0" smtClean="0"/>
              <a:t>情報や情報技術が果たしている役割や影響の理解</a:t>
            </a:r>
            <a:endParaRPr kumimoji="1" lang="ja-JP" altLang="en-US" spc="-3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804" y="1633347"/>
            <a:ext cx="11516264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3200" dirty="0" smtClean="0"/>
              <a:t>小学校：</a:t>
            </a:r>
            <a:r>
              <a:rPr lang="ja-JP" altLang="en-US" sz="3200" dirty="0" smtClean="0">
                <a:latin typeface="+mj-ea"/>
                <a:ea typeface="+mj-ea"/>
              </a:rPr>
              <a:t>情報や情報技術の果たす役割の理解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>
                <a:latin typeface="+mj-ea"/>
                <a:ea typeface="+mj-ea"/>
              </a:rPr>
              <a:t>：生活や社会に及ぼす影響の理解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ja-JP" altLang="en-US" sz="3200" dirty="0" smtClean="0"/>
              <a:t>中学校：</a:t>
            </a:r>
            <a:r>
              <a:rPr lang="ja-JP" altLang="en-US" sz="3200" dirty="0" smtClean="0">
                <a:latin typeface="+mj-ea"/>
                <a:ea typeface="+mj-ea"/>
              </a:rPr>
              <a:t>情報</a:t>
            </a:r>
            <a:r>
              <a:rPr lang="ja-JP" altLang="en-US" sz="3200" dirty="0">
                <a:latin typeface="+mj-ea"/>
                <a:ea typeface="+mj-ea"/>
              </a:rPr>
              <a:t>や技術の果たす役割の</a:t>
            </a:r>
            <a:r>
              <a:rPr lang="ja-JP" altLang="en-US" sz="3200" dirty="0" smtClean="0">
                <a:latin typeface="+mj-ea"/>
                <a:ea typeface="+mj-ea"/>
              </a:rPr>
              <a:t>理解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</a:t>
            </a:r>
            <a:r>
              <a:rPr lang="ja-JP" altLang="en-US" sz="3200" dirty="0" smtClean="0">
                <a:latin typeface="+mj-ea"/>
                <a:ea typeface="+mj-ea"/>
              </a:rPr>
              <a:t>自分</a:t>
            </a:r>
            <a:r>
              <a:rPr lang="ja-JP" altLang="en-US" sz="3200" dirty="0">
                <a:latin typeface="+mj-ea"/>
                <a:ea typeface="+mj-ea"/>
              </a:rPr>
              <a:t>自身や社会への影響の</a:t>
            </a:r>
            <a:r>
              <a:rPr lang="ja-JP" altLang="en-US" sz="3200" dirty="0" smtClean="0">
                <a:latin typeface="+mj-ea"/>
                <a:ea typeface="+mj-ea"/>
              </a:rPr>
              <a:t>理解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ja-JP" altLang="en-US" sz="3200" dirty="0" smtClean="0"/>
              <a:t>高等学校：</a:t>
            </a:r>
            <a:r>
              <a:rPr lang="ja-JP" altLang="en-US" sz="3200" dirty="0" smtClean="0">
                <a:latin typeface="+mj-ea"/>
                <a:ea typeface="+mj-ea"/>
              </a:rPr>
              <a:t>情報</a:t>
            </a:r>
            <a:r>
              <a:rPr lang="ja-JP" altLang="en-US" sz="3200" dirty="0">
                <a:latin typeface="+mj-ea"/>
                <a:ea typeface="+mj-ea"/>
              </a:rPr>
              <a:t>技術の特性の理解の深化</a:t>
            </a:r>
          </a:p>
          <a:p>
            <a:endParaRPr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3879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</a:t>
            </a:r>
            <a:r>
              <a:rPr lang="ja-JP" altLang="en-US" dirty="0" smtClean="0"/>
              <a:t>：情報社会に参画する態度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7.</a:t>
            </a:r>
            <a:r>
              <a:rPr kumimoji="1" lang="ja-JP" altLang="en-US" dirty="0" smtClean="0"/>
              <a:t>情報モラルの必要性や情報に対する責任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30" y="1633347"/>
            <a:ext cx="11516264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3200" dirty="0" smtClean="0"/>
              <a:t>小学校：</a:t>
            </a:r>
            <a:r>
              <a:rPr lang="ja-JP" altLang="en-US" sz="3200" dirty="0" smtClean="0">
                <a:latin typeface="+mj-ea"/>
                <a:ea typeface="+mj-ea"/>
              </a:rPr>
              <a:t>情報や情報技術の活用に必要な不易の道徳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</a:t>
            </a:r>
            <a:r>
              <a:rPr lang="ja-JP" altLang="en-US" sz="3200" spc="-150" dirty="0" smtClean="0">
                <a:latin typeface="+mj-ea"/>
                <a:ea typeface="+mj-ea"/>
              </a:rPr>
              <a:t>ネットワークを</a:t>
            </a:r>
            <a:r>
              <a:rPr lang="ja-JP" altLang="en-US" sz="3200" spc="-150" dirty="0">
                <a:latin typeface="+mj-ea"/>
                <a:ea typeface="+mj-ea"/>
              </a:rPr>
              <a:t>使</a:t>
            </a:r>
            <a:r>
              <a:rPr lang="ja-JP" altLang="en-US" sz="3200" spc="-150" dirty="0" smtClean="0">
                <a:latin typeface="+mj-ea"/>
                <a:ea typeface="+mj-ea"/>
              </a:rPr>
              <a:t>うときの</a:t>
            </a:r>
            <a:r>
              <a:rPr lang="ja-JP" altLang="en-US" sz="3200" spc="-150" dirty="0">
                <a:latin typeface="+mj-ea"/>
                <a:ea typeface="+mj-ea"/>
              </a:rPr>
              <a:t>ルール</a:t>
            </a:r>
            <a:r>
              <a:rPr lang="ja-JP" altLang="en-US" sz="3200" spc="-150" dirty="0" smtClean="0">
                <a:latin typeface="+mj-ea"/>
                <a:ea typeface="+mj-ea"/>
              </a:rPr>
              <a:t>や</a:t>
            </a:r>
            <a:r>
              <a:rPr lang="ja-JP" altLang="en-US" sz="3200" spc="-150" dirty="0">
                <a:latin typeface="+mj-ea"/>
                <a:ea typeface="+mj-ea"/>
              </a:rPr>
              <a:t>マナ</a:t>
            </a:r>
            <a:r>
              <a:rPr lang="ja-JP" altLang="en-US" sz="3200" spc="-150" dirty="0" smtClean="0">
                <a:latin typeface="+mj-ea"/>
                <a:ea typeface="+mj-ea"/>
              </a:rPr>
              <a:t>ーの</a:t>
            </a:r>
            <a:r>
              <a:rPr lang="ja-JP" altLang="en-US" sz="3200" spc="-150" dirty="0">
                <a:latin typeface="+mj-ea"/>
                <a:ea typeface="+mj-ea"/>
              </a:rPr>
              <a:t>理解</a:t>
            </a:r>
            <a:endParaRPr lang="en-US" altLang="ja-JP" sz="3200" spc="-150" dirty="0" smtClean="0"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ja-JP" altLang="en-US" sz="3200" dirty="0" smtClean="0"/>
              <a:t>中学校：</a:t>
            </a:r>
            <a:r>
              <a:rPr lang="ja-JP" altLang="en-US" sz="3200" dirty="0" smtClean="0">
                <a:latin typeface="+mj-ea"/>
                <a:ea typeface="+mj-ea"/>
              </a:rPr>
              <a:t>違法な</a:t>
            </a:r>
            <a:r>
              <a:rPr lang="ja-JP" altLang="en-US" sz="3200" dirty="0">
                <a:latin typeface="+mj-ea"/>
                <a:ea typeface="+mj-ea"/>
              </a:rPr>
              <a:t>行為</a:t>
            </a:r>
            <a:r>
              <a:rPr lang="ja-JP" altLang="en-US" sz="3200" dirty="0" smtClean="0">
                <a:latin typeface="+mj-ea"/>
                <a:ea typeface="+mj-ea"/>
              </a:rPr>
              <a:t>と</a:t>
            </a:r>
            <a:r>
              <a:rPr lang="ja-JP" altLang="en-US" sz="3200" dirty="0">
                <a:latin typeface="+mj-ea"/>
                <a:ea typeface="+mj-ea"/>
              </a:rPr>
              <a:t>法律</a:t>
            </a:r>
            <a:r>
              <a:rPr lang="ja-JP" altLang="en-US" sz="3200" dirty="0" smtClean="0">
                <a:latin typeface="+mj-ea"/>
                <a:ea typeface="+mj-ea"/>
              </a:rPr>
              <a:t>の理解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>
                <a:latin typeface="+mj-ea"/>
                <a:ea typeface="+mj-ea"/>
              </a:rPr>
              <a:t>：自他の権利と自己の責任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ja-JP" altLang="en-US" sz="3200" dirty="0" smtClean="0"/>
              <a:t>高等学校：</a:t>
            </a:r>
            <a:r>
              <a:rPr lang="ja-JP" altLang="en-US" sz="3200" dirty="0" smtClean="0">
                <a:latin typeface="+mj-ea"/>
                <a:ea typeface="+mj-ea"/>
              </a:rPr>
              <a:t>ルール</a:t>
            </a:r>
            <a:r>
              <a:rPr lang="ja-JP" altLang="en-US" sz="3200" dirty="0">
                <a:latin typeface="+mj-ea"/>
                <a:ea typeface="+mj-ea"/>
              </a:rPr>
              <a:t>やマナー、法律の理解の</a:t>
            </a:r>
            <a:r>
              <a:rPr lang="ja-JP" altLang="en-US" sz="3200" dirty="0" smtClean="0">
                <a:latin typeface="+mj-ea"/>
                <a:ea typeface="+mj-ea"/>
              </a:rPr>
              <a:t>深化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  </a:t>
            </a:r>
            <a:r>
              <a:rPr lang="ja-JP" altLang="en-US" sz="3200" dirty="0" smtClean="0"/>
              <a:t>：</a:t>
            </a:r>
            <a:r>
              <a:rPr lang="ja-JP" altLang="en-US" sz="3200" dirty="0" smtClean="0">
                <a:latin typeface="+mj-ea"/>
                <a:ea typeface="+mj-ea"/>
              </a:rPr>
              <a:t>違法</a:t>
            </a:r>
            <a:r>
              <a:rPr lang="ja-JP" altLang="en-US" sz="3200" dirty="0">
                <a:latin typeface="+mj-ea"/>
                <a:ea typeface="+mj-ea"/>
              </a:rPr>
              <a:t>行為の社会への影響と対応</a:t>
            </a:r>
          </a:p>
          <a:p>
            <a:endParaRPr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3927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275" y="327257"/>
            <a:ext cx="11878574" cy="1038730"/>
          </a:xfrm>
        </p:spPr>
        <p:txBody>
          <a:bodyPr/>
          <a:lstStyle/>
          <a:p>
            <a:r>
              <a:rPr lang="en-US" altLang="ja-JP" dirty="0" smtClean="0"/>
              <a:t>C</a:t>
            </a:r>
            <a:r>
              <a:rPr lang="ja-JP" altLang="en-US" dirty="0" smtClean="0"/>
              <a:t>：情報社会に参画する態度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8.</a:t>
            </a:r>
            <a:r>
              <a:rPr lang="ja-JP" altLang="en-US" dirty="0" smtClean="0"/>
              <a:t>望ましい</a:t>
            </a:r>
            <a:r>
              <a:rPr lang="ja-JP" altLang="en-US" dirty="0"/>
              <a:t>情報社会の</a:t>
            </a:r>
            <a:r>
              <a:rPr lang="ja-JP" altLang="en-US" dirty="0" smtClean="0"/>
              <a:t>創造に参画しようとする態度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30" y="1633347"/>
            <a:ext cx="11516264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3200" dirty="0" smtClean="0"/>
              <a:t>小学校：</a:t>
            </a:r>
            <a:r>
              <a:rPr lang="ja-JP" altLang="en-US" sz="3200" spc="-150" dirty="0" smtClean="0">
                <a:latin typeface="+mj-ea"/>
                <a:ea typeface="+mj-ea"/>
              </a:rPr>
              <a:t>ルールや</a:t>
            </a:r>
            <a:r>
              <a:rPr lang="ja-JP" altLang="en-US" sz="3200" dirty="0"/>
              <a:t>マナーの理解と遵守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/>
              <a:t>　　　：自他を尊重したメディアの活用</a:t>
            </a:r>
            <a:endParaRPr lang="en-US" altLang="ja-JP" sz="3200" dirty="0"/>
          </a:p>
          <a:p>
            <a:pPr marL="45720" indent="0">
              <a:buNone/>
            </a:pPr>
            <a:r>
              <a:rPr lang="ja-JP" altLang="en-US" sz="3200" dirty="0" smtClean="0"/>
              <a:t>中学校：</a:t>
            </a:r>
            <a:r>
              <a:rPr lang="ja-JP" altLang="en-US" sz="3200" dirty="0" smtClean="0">
                <a:latin typeface="+mj-ea"/>
                <a:ea typeface="+mj-ea"/>
              </a:rPr>
              <a:t>情報</a:t>
            </a:r>
            <a:r>
              <a:rPr lang="ja-JP" altLang="en-US" sz="3200" dirty="0">
                <a:latin typeface="+mj-ea"/>
                <a:ea typeface="+mj-ea"/>
              </a:rPr>
              <a:t>社会の構成員としての</a:t>
            </a:r>
            <a:r>
              <a:rPr lang="ja-JP" altLang="en-US" sz="3200" dirty="0" smtClean="0">
                <a:latin typeface="+mj-ea"/>
                <a:ea typeface="+mj-ea"/>
              </a:rPr>
              <a:t>自覚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</a:t>
            </a:r>
            <a:r>
              <a:rPr lang="ja-JP" altLang="en-US" sz="3200" dirty="0" smtClean="0">
                <a:latin typeface="+mj-ea"/>
                <a:ea typeface="+mj-ea"/>
              </a:rPr>
              <a:t>自他</a:t>
            </a:r>
            <a:r>
              <a:rPr lang="ja-JP" altLang="en-US" sz="3200" dirty="0">
                <a:latin typeface="+mj-ea"/>
                <a:ea typeface="+mj-ea"/>
              </a:rPr>
              <a:t>の権利の尊重</a:t>
            </a:r>
            <a:endParaRPr lang="en-US" altLang="ja-JP" sz="3200" dirty="0"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ja-JP" altLang="en-US" sz="3200" dirty="0" smtClean="0"/>
              <a:t>高等学校：</a:t>
            </a:r>
            <a:r>
              <a:rPr lang="ja-JP" altLang="en-US" sz="3200" dirty="0" smtClean="0">
                <a:latin typeface="+mj-ea"/>
                <a:ea typeface="+mj-ea"/>
              </a:rPr>
              <a:t>情報</a:t>
            </a:r>
            <a:r>
              <a:rPr lang="ja-JP" altLang="en-US" sz="3200" dirty="0">
                <a:latin typeface="+mj-ea"/>
                <a:ea typeface="+mj-ea"/>
              </a:rPr>
              <a:t>社会の仕組みと法律遵守の</a:t>
            </a:r>
            <a:r>
              <a:rPr lang="ja-JP" altLang="en-US" sz="3200" dirty="0" smtClean="0">
                <a:latin typeface="+mj-ea"/>
                <a:ea typeface="+mj-ea"/>
              </a:rPr>
              <a:t>理解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　　　　：</a:t>
            </a:r>
            <a:r>
              <a:rPr lang="ja-JP" altLang="en-US" sz="3200" dirty="0" smtClean="0">
                <a:latin typeface="+mj-ea"/>
                <a:ea typeface="+mj-ea"/>
              </a:rPr>
              <a:t>情報</a:t>
            </a:r>
            <a:r>
              <a:rPr lang="ja-JP" altLang="en-US" sz="3200" dirty="0">
                <a:latin typeface="+mj-ea"/>
                <a:ea typeface="+mj-ea"/>
              </a:rPr>
              <a:t>社会への貢献</a:t>
            </a:r>
            <a:endParaRPr lang="en-US" altLang="ja-JP" sz="3200" dirty="0">
              <a:latin typeface="+mj-ea"/>
              <a:ea typeface="+mj-ea"/>
            </a:endParaRPr>
          </a:p>
          <a:p>
            <a:endParaRPr lang="ja-JP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293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３</a:t>
            </a:r>
            <a:r>
              <a:rPr kumimoji="1" lang="ja-JP" altLang="en-US" dirty="0" smtClean="0"/>
              <a:t>観点８要素を、小中高等学校でバランスよく身につけさせること</a:t>
            </a:r>
            <a:endParaRPr kumimoji="1" lang="en-US" altLang="ja-JP" dirty="0" smtClean="0"/>
          </a:p>
          <a:p>
            <a:r>
              <a:rPr lang="ja-JP" altLang="en-US" dirty="0" smtClean="0"/>
              <a:t>つながりを意識した指導に心がけること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770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情報活用能力の３つの観点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ja-JP" dirty="0" smtClean="0"/>
              <a:t>A</a:t>
            </a:r>
            <a:r>
              <a:rPr lang="ja-JP" altLang="en-US" dirty="0" smtClean="0"/>
              <a:t>：情報活用の実践力</a:t>
            </a:r>
            <a:endParaRPr lang="en-US" altLang="ja-JP" dirty="0" smtClean="0"/>
          </a:p>
          <a:p>
            <a:pPr marL="45720" indent="0">
              <a:buNone/>
            </a:pP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：情報の科学的な理解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en-US" altLang="ja-JP" dirty="0" smtClean="0"/>
              <a:t>C</a:t>
            </a:r>
            <a:r>
              <a:rPr lang="ja-JP" altLang="en-US" dirty="0" smtClean="0"/>
              <a:t>：情報社会へ参画する態度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494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：情報活用の実践力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803" y="1633347"/>
            <a:ext cx="11533517" cy="4886706"/>
          </a:xfrm>
        </p:spPr>
        <p:txBody>
          <a:bodyPr/>
          <a:lstStyle/>
          <a:p>
            <a:pPr marL="534988" indent="-490538">
              <a:buFont typeface="+mj-lt"/>
              <a:buAutoNum type="arabicPeriod"/>
            </a:pPr>
            <a:r>
              <a:rPr lang="ja-JP" altLang="en-US" dirty="0"/>
              <a:t>課題や目的に応じた情報手段の適切な活用</a:t>
            </a:r>
            <a:endParaRPr lang="en-US" altLang="ja-JP" dirty="0"/>
          </a:p>
          <a:p>
            <a:pPr marL="534988" indent="-490538">
              <a:buFont typeface="+mj-lt"/>
              <a:buAutoNum type="arabicPeriod"/>
            </a:pPr>
            <a:r>
              <a:rPr lang="ja-JP" altLang="en-US" spc="-150" dirty="0"/>
              <a:t>必要な情報の主体的</a:t>
            </a:r>
            <a:r>
              <a:rPr lang="ja-JP" altLang="en-US" spc="-150" dirty="0" smtClean="0"/>
              <a:t>な収集・判断・表現</a:t>
            </a:r>
            <a:r>
              <a:rPr lang="ja-JP" altLang="en-US" spc="-150" dirty="0"/>
              <a:t>・</a:t>
            </a:r>
            <a:r>
              <a:rPr lang="ja-JP" altLang="en-US" spc="-150" dirty="0" smtClean="0"/>
              <a:t>処理・</a:t>
            </a:r>
            <a:r>
              <a:rPr lang="ja-JP" altLang="en-US" spc="-150" dirty="0"/>
              <a:t>創造</a:t>
            </a:r>
            <a:endParaRPr lang="en-US" altLang="ja-JP" spc="-150" dirty="0"/>
          </a:p>
          <a:p>
            <a:pPr marL="534988" indent="-490538">
              <a:buFont typeface="+mj-lt"/>
              <a:buAutoNum type="arabicPeriod"/>
            </a:pPr>
            <a:r>
              <a:rPr lang="ja-JP" altLang="en-US" dirty="0"/>
              <a:t>受け手の状況などを踏まえた発信・</a:t>
            </a:r>
            <a:r>
              <a:rPr lang="ja-JP" altLang="en-US" dirty="0" smtClean="0"/>
              <a:t>伝達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227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A:</a:t>
            </a:r>
            <a:r>
              <a:rPr lang="ja-JP" altLang="en-US" dirty="0" smtClean="0"/>
              <a:t>情報活用の実践力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1.</a:t>
            </a:r>
            <a:r>
              <a:rPr lang="ja-JP" altLang="en-US" dirty="0" smtClean="0"/>
              <a:t>課題や</a:t>
            </a:r>
            <a:r>
              <a:rPr lang="ja-JP" altLang="en-US" dirty="0"/>
              <a:t>目的に</a:t>
            </a:r>
            <a:r>
              <a:rPr lang="ja-JP" altLang="en-US" dirty="0" smtClean="0"/>
              <a:t>応じた情報手段の適切な活用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情報手段を用いる目的の意識化</a:t>
            </a:r>
            <a:endParaRPr kumimoji="1" lang="en-US" altLang="ja-JP" dirty="0" smtClean="0"/>
          </a:p>
          <a:p>
            <a:r>
              <a:rPr lang="ja-JP" altLang="en-US" dirty="0"/>
              <a:t>何</a:t>
            </a:r>
            <a:r>
              <a:rPr lang="ja-JP" altLang="en-US" dirty="0" smtClean="0"/>
              <a:t>をどのように調べるか考えさせた活動</a:t>
            </a: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353684" y="3191774"/>
            <a:ext cx="11300604" cy="332827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+mj-ea"/>
                <a:ea typeface="+mj-ea"/>
              </a:rPr>
              <a:t>小学校：基本的な操作方法の習得</a:t>
            </a:r>
            <a:endParaRPr lang="en-US" altLang="ja-JP" sz="3200" dirty="0">
              <a:latin typeface="+mj-ea"/>
              <a:ea typeface="+mj-ea"/>
            </a:endParaRPr>
          </a:p>
          <a:p>
            <a:r>
              <a:rPr lang="ja-JP" altLang="en-US" sz="3200" dirty="0" smtClean="0">
                <a:latin typeface="+mj-ea"/>
                <a:ea typeface="+mj-ea"/>
              </a:rPr>
              <a:t>中学校：</a:t>
            </a:r>
            <a:r>
              <a:rPr lang="ja-JP" altLang="en-US" sz="3200" dirty="0">
                <a:latin typeface="+mj-ea"/>
                <a:ea typeface="+mj-ea"/>
              </a:rPr>
              <a:t>技能の向上と課題解決の中での</a:t>
            </a:r>
            <a:r>
              <a:rPr lang="ja-JP" altLang="en-US" sz="3200" dirty="0" smtClean="0">
                <a:latin typeface="+mj-ea"/>
                <a:ea typeface="+mj-ea"/>
              </a:rPr>
              <a:t>情報　　　　</a:t>
            </a:r>
            <a:endParaRPr lang="en-US" altLang="ja-JP" sz="3200" dirty="0" smtClean="0">
              <a:latin typeface="+mj-ea"/>
              <a:ea typeface="+mj-ea"/>
            </a:endParaRPr>
          </a:p>
          <a:p>
            <a:r>
              <a:rPr lang="ja-JP" altLang="en-US" sz="3200" dirty="0" smtClean="0">
                <a:latin typeface="+mj-ea"/>
                <a:ea typeface="+mj-ea"/>
              </a:rPr>
              <a:t>　　　　手段</a:t>
            </a:r>
            <a:r>
              <a:rPr lang="ja-JP" altLang="en-US" sz="3200" dirty="0">
                <a:latin typeface="+mj-ea"/>
                <a:ea typeface="+mj-ea"/>
              </a:rPr>
              <a:t>の</a:t>
            </a:r>
            <a:r>
              <a:rPr lang="ja-JP" altLang="en-US" sz="3200" dirty="0" smtClean="0">
                <a:latin typeface="+mj-ea"/>
                <a:ea typeface="+mj-ea"/>
              </a:rPr>
              <a:t>活用</a:t>
            </a:r>
            <a:endParaRPr lang="en-US" altLang="ja-JP" sz="3200" dirty="0" smtClean="0">
              <a:latin typeface="+mj-ea"/>
              <a:ea typeface="+mj-ea"/>
            </a:endParaRPr>
          </a:p>
          <a:p>
            <a:r>
              <a:rPr lang="ja-JP" altLang="en-US" sz="3200" dirty="0" smtClean="0">
                <a:latin typeface="+mj-ea"/>
                <a:ea typeface="+mj-ea"/>
              </a:rPr>
              <a:t>高等学校</a:t>
            </a:r>
            <a:r>
              <a:rPr lang="ja-JP" altLang="en-US" sz="3200" dirty="0">
                <a:latin typeface="+mj-ea"/>
                <a:ea typeface="+mj-ea"/>
              </a:rPr>
              <a:t>：各教科で主体的実践的な</a:t>
            </a:r>
            <a:r>
              <a:rPr lang="ja-JP" altLang="en-US" sz="3200" dirty="0" smtClean="0">
                <a:latin typeface="+mj-ea"/>
                <a:ea typeface="+mj-ea"/>
              </a:rPr>
              <a:t>活用</a:t>
            </a:r>
            <a:endParaRPr lang="en-US" altLang="ja-JP" sz="3200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333" y="3796766"/>
            <a:ext cx="2672855" cy="22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803" y="1633347"/>
            <a:ext cx="11542143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3200" dirty="0" smtClean="0"/>
              <a:t>小学校：課題や目的に応じた様々な情報手段の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  </a:t>
            </a:r>
            <a:r>
              <a:rPr lang="ja-JP" altLang="en-US" sz="3200" dirty="0" smtClean="0"/>
              <a:t>活用体験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：収集から創造までの一連の活用方法の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        </a:t>
            </a:r>
            <a:r>
              <a:rPr lang="ja-JP" altLang="en-US" sz="3200" dirty="0" smtClean="0"/>
              <a:t>習得</a:t>
            </a:r>
            <a:endParaRPr lang="en-US" altLang="ja-JP" sz="3200" dirty="0"/>
          </a:p>
          <a:p>
            <a:pPr marL="45720" indent="0">
              <a:buNone/>
            </a:pPr>
            <a:r>
              <a:rPr lang="ja-JP" altLang="en-US" sz="3200" dirty="0" smtClean="0"/>
              <a:t>中学校：主体的な情報手段の選択と活用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　：効果的な情報収集、処理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　　　：根拠に基づいた</a:t>
            </a:r>
            <a:r>
              <a:rPr lang="ja-JP" altLang="en-US" sz="3200" dirty="0"/>
              <a:t>情報</a:t>
            </a:r>
            <a:r>
              <a:rPr lang="ja-JP" altLang="en-US" sz="3200" dirty="0" smtClean="0"/>
              <a:t>の判断、選択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/>
              <a:t>高等</a:t>
            </a:r>
            <a:r>
              <a:rPr lang="ja-JP" altLang="en-US" sz="3200" dirty="0" smtClean="0"/>
              <a:t>学校：連続的</a:t>
            </a:r>
            <a:r>
              <a:rPr lang="ja-JP" altLang="en-US" sz="3200" dirty="0"/>
              <a:t>、効果的な活動と</a:t>
            </a:r>
            <a:r>
              <a:rPr lang="ja-JP" altLang="en-US" sz="3200" dirty="0" smtClean="0"/>
              <a:t>評価</a:t>
            </a:r>
            <a:endParaRPr lang="en-US" altLang="ja-JP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793" y="1556190"/>
            <a:ext cx="1631265" cy="50410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023" y="327257"/>
            <a:ext cx="11913079" cy="1038730"/>
          </a:xfrm>
        </p:spPr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：情報活用の実践力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 smtClean="0"/>
              <a:t>必要な情報の主体的な収集･判断</a:t>
            </a:r>
            <a:r>
              <a:rPr lang="ja-JP" altLang="en-US" dirty="0"/>
              <a:t>･</a:t>
            </a:r>
            <a:r>
              <a:rPr lang="ja-JP" altLang="en-US" dirty="0" smtClean="0"/>
              <a:t>表現</a:t>
            </a:r>
            <a:r>
              <a:rPr lang="ja-JP" altLang="en-US" dirty="0"/>
              <a:t>･</a:t>
            </a:r>
            <a:r>
              <a:rPr lang="ja-JP" altLang="en-US" dirty="0" smtClean="0"/>
              <a:t>処理</a:t>
            </a:r>
            <a:r>
              <a:rPr lang="ja-JP" altLang="en-US" dirty="0"/>
              <a:t>･</a:t>
            </a:r>
            <a:r>
              <a:rPr lang="ja-JP" altLang="en-US" dirty="0" smtClean="0"/>
              <a:t>創造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35159" y="214797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調査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81270" y="38723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まとめ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35159" y="55967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</a:t>
            </a:r>
            <a:endParaRPr kumimoji="1" lang="ja-JP" altLang="en-US" sz="2400" dirty="0"/>
          </a:p>
        </p:txBody>
      </p:sp>
      <p:sp>
        <p:nvSpPr>
          <p:cNvPr id="8" name="下矢印 7"/>
          <p:cNvSpPr/>
          <p:nvPr/>
        </p:nvSpPr>
        <p:spPr>
          <a:xfrm>
            <a:off x="11279992" y="2904391"/>
            <a:ext cx="310551" cy="7073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11274726" y="4591897"/>
            <a:ext cx="310551" cy="70736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90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</a:t>
            </a:r>
            <a:r>
              <a:rPr lang="ja-JP" altLang="en-US" dirty="0" smtClean="0"/>
              <a:t>：情報活用の実践力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3.</a:t>
            </a:r>
            <a:r>
              <a:rPr lang="ja-JP" altLang="en-US" dirty="0" smtClean="0"/>
              <a:t>受け手の状況などを踏まえた発信・伝達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804" y="1633347"/>
            <a:ext cx="11516264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3200" dirty="0" smtClean="0"/>
              <a:t>小学校：受け手の</a:t>
            </a:r>
            <a:r>
              <a:rPr lang="ja-JP" altLang="en-US" sz="3200" dirty="0"/>
              <a:t>状況</a:t>
            </a:r>
            <a:r>
              <a:rPr lang="ja-JP" altLang="en-US" sz="3200" dirty="0" smtClean="0"/>
              <a:t>などを考えた</a:t>
            </a:r>
            <a:r>
              <a:rPr lang="ja-JP" altLang="en-US" sz="3200" dirty="0"/>
              <a:t>情報</a:t>
            </a:r>
            <a:r>
              <a:rPr lang="ja-JP" altLang="en-US" sz="3200" dirty="0" smtClean="0"/>
              <a:t>の創造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：電子メールやＷｅｂサイトの活用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 smtClean="0"/>
              <a:t>中学校：自分の思いや考えを分かりやすく伝える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        </a:t>
            </a:r>
            <a:r>
              <a:rPr lang="ja-JP" altLang="en-US" sz="3200" dirty="0" smtClean="0"/>
              <a:t>工夫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：ルールやマナーの理解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 smtClean="0"/>
              <a:t>高等</a:t>
            </a:r>
            <a:r>
              <a:rPr lang="ja-JP" altLang="en-US" sz="3200" dirty="0"/>
              <a:t>学校：根拠を明確にした</a:t>
            </a:r>
            <a:r>
              <a:rPr lang="ja-JP" altLang="en-US" sz="3200" dirty="0" smtClean="0"/>
              <a:t>発信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        </a:t>
            </a:r>
            <a:r>
              <a:rPr lang="ja-JP" altLang="en-US" sz="3200" dirty="0" smtClean="0"/>
              <a:t>：適切</a:t>
            </a:r>
            <a:r>
              <a:rPr lang="ja-JP" altLang="en-US" sz="3200" dirty="0"/>
              <a:t>な発信方法とその評価</a:t>
            </a:r>
          </a:p>
          <a:p>
            <a:endParaRPr lang="en-US" altLang="ja-JP" sz="32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88" y="3267238"/>
            <a:ext cx="4196579" cy="32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</a:t>
            </a:r>
            <a:r>
              <a:rPr lang="ja-JP" altLang="en-US" dirty="0" smtClean="0"/>
              <a:t>：</a:t>
            </a:r>
            <a:r>
              <a:rPr kumimoji="1" lang="ja-JP" altLang="en-US" dirty="0" smtClean="0"/>
              <a:t>情報の科学的な理解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9177" y="1633347"/>
            <a:ext cx="11550770" cy="4886706"/>
          </a:xfrm>
        </p:spPr>
        <p:txBody>
          <a:bodyPr/>
          <a:lstStyle/>
          <a:p>
            <a:pPr marL="534988" indent="-490538">
              <a:buFont typeface="+mj-lt"/>
              <a:buAutoNum type="arabicPeriod" startAt="4"/>
            </a:pPr>
            <a:r>
              <a:rPr lang="ja-JP" altLang="en-US" dirty="0" smtClean="0"/>
              <a:t>情報活用の基礎となる情報手段の特性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の理解</a:t>
            </a:r>
            <a:endParaRPr lang="en-US" altLang="ja-JP" dirty="0" smtClean="0"/>
          </a:p>
          <a:p>
            <a:pPr marL="534988" indent="-490538">
              <a:buFont typeface="+mj-lt"/>
              <a:buAutoNum type="arabicPeriod" startAt="4"/>
            </a:pPr>
            <a:r>
              <a:rPr lang="ja-JP" altLang="en-US" dirty="0"/>
              <a:t>情報</a:t>
            </a:r>
            <a:r>
              <a:rPr lang="ja-JP" altLang="en-US" dirty="0" smtClean="0"/>
              <a:t>の</a:t>
            </a:r>
            <a:r>
              <a:rPr lang="ja-JP" altLang="en-US" dirty="0"/>
              <a:t>適切</a:t>
            </a:r>
            <a:r>
              <a:rPr lang="ja-JP" altLang="en-US" dirty="0" smtClean="0"/>
              <a:t>な活用と評価・改善のため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の理論や方法の理解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03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</a:t>
            </a:r>
            <a:r>
              <a:rPr lang="ja-JP" altLang="en-US" dirty="0" smtClean="0"/>
              <a:t>：</a:t>
            </a:r>
            <a:r>
              <a:rPr kumimoji="1" lang="ja-JP" altLang="en-US" dirty="0" smtClean="0"/>
              <a:t>情報の科学的な理解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4.</a:t>
            </a:r>
            <a:r>
              <a:rPr lang="ja-JP" altLang="en-US" dirty="0" smtClean="0"/>
              <a:t>情報活用の基礎となる情報手段の特性の理解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6429" y="1633347"/>
            <a:ext cx="11524891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3200" dirty="0" smtClean="0"/>
              <a:t>小学校：情報</a:t>
            </a:r>
            <a:r>
              <a:rPr lang="ja-JP" altLang="en-US" sz="3200" dirty="0"/>
              <a:t>機器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基本的</a:t>
            </a:r>
            <a:r>
              <a:rPr lang="ja-JP" altLang="en-US" sz="3200" dirty="0" smtClean="0"/>
              <a:t>な</a:t>
            </a:r>
            <a:r>
              <a:rPr lang="ja-JP" altLang="en-US" sz="3200" dirty="0"/>
              <a:t>特性</a:t>
            </a:r>
            <a:r>
              <a:rPr lang="ja-JP" altLang="en-US" sz="3200" dirty="0" smtClean="0"/>
              <a:t>の理解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　　　：セキュリティに関する基本的な仕組みの理解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 smtClean="0"/>
              <a:t>中学校：計測と</a:t>
            </a:r>
            <a:r>
              <a:rPr lang="ja-JP" altLang="en-US" sz="3200" dirty="0"/>
              <a:t>制御</a:t>
            </a:r>
            <a:r>
              <a:rPr lang="ja-JP" altLang="en-US" sz="3200" dirty="0" smtClean="0"/>
              <a:t>に関する</a:t>
            </a:r>
            <a:r>
              <a:rPr lang="ja-JP" altLang="en-US" sz="3200" dirty="0"/>
              <a:t>基本的</a:t>
            </a:r>
            <a:r>
              <a:rPr lang="ja-JP" altLang="en-US" sz="3200" dirty="0" smtClean="0"/>
              <a:t>な仕組みの理解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：情報モラルの判断の基礎となるメディア特性の理解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 smtClean="0"/>
              <a:t>高等学校：メディア</a:t>
            </a:r>
            <a:r>
              <a:rPr lang="ja-JP" altLang="en-US" sz="3200" dirty="0"/>
              <a:t>特性や計測・制御の仕組みの</a:t>
            </a:r>
            <a:r>
              <a:rPr lang="ja-JP" altLang="en-US" sz="3200" dirty="0" smtClean="0"/>
              <a:t>深化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        </a:t>
            </a:r>
            <a:r>
              <a:rPr lang="ja-JP" altLang="en-US" sz="3200" dirty="0" smtClean="0"/>
              <a:t>：セキュリティ対策や危険性の理解</a:t>
            </a:r>
            <a:endParaRPr lang="en-US" altLang="ja-JP" sz="3200" dirty="0" smtClean="0"/>
          </a:p>
          <a:p>
            <a:pPr marL="45720" indent="0">
              <a:buNone/>
            </a:pP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35608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649" y="327257"/>
            <a:ext cx="11852694" cy="1038730"/>
          </a:xfrm>
        </p:spPr>
        <p:txBody>
          <a:bodyPr/>
          <a:lstStyle/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：情報の科学的な理解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5.</a:t>
            </a:r>
            <a:r>
              <a:rPr kumimoji="1" lang="ja-JP" altLang="en-US" sz="3600" spc="-150" dirty="0" smtClean="0"/>
              <a:t>情報の適切な活用と評価･改善のための理論や方法の理解</a:t>
            </a:r>
            <a:endParaRPr kumimoji="1" lang="ja-JP" altLang="en-US" sz="3600" spc="-15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804" y="1633347"/>
            <a:ext cx="11516264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3200" dirty="0" smtClean="0"/>
              <a:t>小学校：各場面での適切な情報活用評価の習慣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：情報モラルを意識した活動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 smtClean="0"/>
              <a:t>中学校：主体的な情報活用に関する評価と改善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  </a:t>
            </a:r>
            <a:r>
              <a:rPr lang="ja-JP" altLang="en-US" sz="3200" dirty="0" smtClean="0"/>
              <a:t>：情報処理手順や相手を意識した情報活用の工夫</a:t>
            </a:r>
            <a:endParaRPr lang="en-US" altLang="ja-JP" sz="3200" dirty="0" smtClean="0"/>
          </a:p>
          <a:p>
            <a:pPr marL="45720" indent="0">
              <a:buNone/>
            </a:pPr>
            <a:r>
              <a:rPr lang="ja-JP" altLang="en-US" sz="3200" dirty="0" smtClean="0"/>
              <a:t>高等</a:t>
            </a:r>
            <a:r>
              <a:rPr lang="ja-JP" altLang="en-US" sz="3200" dirty="0"/>
              <a:t>学校：問題解決での情報活用の評価と</a:t>
            </a:r>
            <a:r>
              <a:rPr lang="ja-JP" altLang="en-US" sz="3200" dirty="0" smtClean="0"/>
              <a:t>改善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        </a:t>
            </a:r>
            <a:r>
              <a:rPr lang="ja-JP" altLang="en-US" sz="3200" dirty="0" smtClean="0"/>
              <a:t>：適切</a:t>
            </a:r>
            <a:r>
              <a:rPr lang="ja-JP" altLang="en-US" sz="3200" dirty="0"/>
              <a:t>・効率的な活用の理論の理解</a:t>
            </a:r>
          </a:p>
          <a:p>
            <a:pPr marL="45720" indent="0">
              <a:buNone/>
            </a:pP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2231957210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276</TotalTime>
  <Words>332</Words>
  <Application>Microsoft Office PowerPoint</Application>
  <PresentationFormat>ワイド画面</PresentationFormat>
  <Paragraphs>59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第２章　情報教育</vt:lpstr>
      <vt:lpstr>情報活用能力の３つの観点</vt:lpstr>
      <vt:lpstr>A：情報活用の実践力</vt:lpstr>
      <vt:lpstr>A:情報活用の実践力 1.課題や目的に応じた情報手段の適切な活用</vt:lpstr>
      <vt:lpstr>A：情報活用の実践力 2.必要な情報の主体的な収集･判断･表現･処理･創造</vt:lpstr>
      <vt:lpstr>A：情報活用の実践力 3.受け手の状況などを踏まえた発信・伝達</vt:lpstr>
      <vt:lpstr>B：情報の科学的な理解</vt:lpstr>
      <vt:lpstr>B：情報の科学的な理解 4.情報活用の基礎となる情報手段の特性の理解</vt:lpstr>
      <vt:lpstr>B：情報の科学的な理解 5.情報の適切な活用と評価･改善のための理論や方法の理解</vt:lpstr>
      <vt:lpstr>C：情報社会に参画する態度</vt:lpstr>
      <vt:lpstr>C：情報社会に参画する態度 6.情報や情報技術が果たしている役割や影響の理解</vt:lpstr>
      <vt:lpstr>C：情報社会に参画する態度 7.情報モラルの必要性や情報に対する責任</vt:lpstr>
      <vt:lpstr>C：情報社会に参画する態度 8.望ましい情報社会の創造に参画しようとする態度</vt:lpstr>
      <vt:lpstr>まとめ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70</cp:revision>
  <dcterms:created xsi:type="dcterms:W3CDTF">2015-10-13T01:30:40Z</dcterms:created>
  <dcterms:modified xsi:type="dcterms:W3CDTF">2016-02-11T13:59:49Z</dcterms:modified>
</cp:coreProperties>
</file>