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4" r:id="rId9"/>
    <p:sldId id="285" r:id="rId10"/>
    <p:sldId id="287" r:id="rId11"/>
    <p:sldId id="28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4B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2324" y="-340963"/>
            <a:ext cx="9966960" cy="2228956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72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ja-JP" altLang="en-US" dirty="0" smtClean="0"/>
              <a:t>タイトル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0274" y="2771513"/>
            <a:ext cx="8295506" cy="2049462"/>
          </a:xfrm>
        </p:spPr>
        <p:txBody>
          <a:bodyPr>
            <a:noAutofit/>
          </a:bodyPr>
          <a:lstStyle>
            <a:lvl1pPr marL="0" indent="0" algn="l">
              <a:buNone/>
              <a:defRPr sz="54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dirty="0" smtClean="0"/>
              <a:t>サブタイトル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0" t="41016" r="1223" b="32591"/>
          <a:stretch/>
        </p:blipFill>
        <p:spPr>
          <a:xfrm>
            <a:off x="305139" y="2771513"/>
            <a:ext cx="3355135" cy="21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9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248649"/>
            <a:ext cx="11700400" cy="1038730"/>
          </a:xfrm>
        </p:spPr>
        <p:txBody>
          <a:bodyPr>
            <a:noAutofit/>
          </a:bodyPr>
          <a:lstStyle>
            <a:lvl1pPr>
              <a:defRPr sz="54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28" y="1633347"/>
            <a:ext cx="10740616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327257"/>
            <a:ext cx="11700400" cy="1038730"/>
          </a:xfrm>
        </p:spPr>
        <p:txBody>
          <a:bodyPr>
            <a:noAutofit/>
          </a:bodyPr>
          <a:lstStyle>
            <a:lvl1pPr algn="ctr">
              <a:defRPr sz="40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28" y="1633347"/>
            <a:ext cx="10740616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 flipV="1">
            <a:off x="234926" y="1453275"/>
            <a:ext cx="11700400" cy="14768"/>
          </a:xfrm>
          <a:prstGeom prst="line">
            <a:avLst/>
          </a:prstGeom>
          <a:ln w="63500" cap="sq">
            <a:solidFill>
              <a:schemeClr val="accent2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4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第２章　情報教育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２</a:t>
            </a:r>
            <a:r>
              <a:rPr kumimoji="1" lang="ja-JP" altLang="en-US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．</a:t>
            </a:r>
            <a:r>
              <a:rPr lang="ja-JP" altLang="en-US" dirty="0"/>
              <a:t>課題解決のための</a:t>
            </a:r>
            <a:br>
              <a:rPr lang="ja-JP" altLang="en-US" dirty="0"/>
            </a:br>
            <a:r>
              <a:rPr lang="ja-JP" altLang="en-US" dirty="0"/>
              <a:t>　　情報収集の指導</a:t>
            </a:r>
          </a:p>
        </p:txBody>
      </p:sp>
    </p:spTree>
    <p:extLst>
      <p:ext uri="{BB962C8B-B14F-4D97-AF65-F5344CB8AC3E}">
        <p14:creationId xmlns:p14="http://schemas.microsoft.com/office/powerpoint/2010/main" val="1334665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lang="ja-JP" altLang="en-US" dirty="0"/>
              <a:t>３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インターネットでの情報収集の指導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0071" y="1633347"/>
            <a:ext cx="10740616" cy="4886706"/>
          </a:xfrm>
        </p:spPr>
        <p:txBody>
          <a:bodyPr/>
          <a:lstStyle/>
          <a:p>
            <a:pPr marL="45720" indent="0">
              <a:buNone/>
            </a:pPr>
            <a:r>
              <a:rPr lang="ja-JP" altLang="en-US" dirty="0" smtClean="0"/>
              <a:t>①検索サイトの利用</a:t>
            </a:r>
            <a:endParaRPr lang="en-US" altLang="ja-JP" dirty="0" smtClean="0"/>
          </a:p>
          <a:p>
            <a:r>
              <a:rPr lang="ja-JP" altLang="en-US" dirty="0" smtClean="0"/>
              <a:t>カテゴリー検索</a:t>
            </a:r>
            <a:endParaRPr lang="en-US" altLang="ja-JP" dirty="0" smtClean="0"/>
          </a:p>
          <a:p>
            <a:r>
              <a:rPr lang="ja-JP" altLang="en-US" dirty="0" smtClean="0"/>
              <a:t>キーワード検索</a:t>
            </a:r>
            <a:endParaRPr lang="en-US" altLang="ja-JP" dirty="0" smtClean="0"/>
          </a:p>
          <a:p>
            <a:endParaRPr lang="en-US" altLang="ja-JP" dirty="0"/>
          </a:p>
          <a:p>
            <a:pPr marL="45720" indent="0">
              <a:buNone/>
            </a:pPr>
            <a:r>
              <a:rPr lang="ja-JP" altLang="en-US" dirty="0" smtClean="0"/>
              <a:t>小学生向けサイトやフィルタリング機能の利用も</a:t>
            </a:r>
            <a:endParaRPr lang="en-US" altLang="ja-JP" dirty="0" smtClean="0"/>
          </a:p>
          <a:p>
            <a:endParaRPr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221219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lang="ja-JP" altLang="en-US" dirty="0"/>
              <a:t>３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インターネットでの情報収集の指導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0071" y="1633347"/>
            <a:ext cx="10740616" cy="4886706"/>
          </a:xfrm>
        </p:spPr>
        <p:txBody>
          <a:bodyPr/>
          <a:lstStyle/>
          <a:p>
            <a:pPr marL="45720" indent="0">
              <a:buNone/>
            </a:pPr>
            <a:r>
              <a:rPr lang="ja-JP" altLang="en-US" dirty="0" smtClean="0"/>
              <a:t>②調べた情報は本当に正しいの？</a:t>
            </a:r>
            <a:endParaRPr lang="en-US" altLang="ja-JP" dirty="0" smtClean="0"/>
          </a:p>
          <a:p>
            <a:pPr marL="788670" indent="-742950">
              <a:buSzPct val="100000"/>
              <a:buFont typeface="+mj-lt"/>
              <a:buAutoNum type="arabicPeriod"/>
            </a:pPr>
            <a:r>
              <a:rPr lang="ja-JP" altLang="en-US" sz="3600" dirty="0" smtClean="0"/>
              <a:t>図書</a:t>
            </a:r>
            <a:r>
              <a:rPr lang="ja-JP" altLang="en-US" sz="3600" dirty="0"/>
              <a:t>資料</a:t>
            </a:r>
            <a:r>
              <a:rPr lang="ja-JP" altLang="en-US" sz="3600" dirty="0" smtClean="0"/>
              <a:t>や複数のサイトから情報を集め、比較・検討すること</a:t>
            </a:r>
            <a:endParaRPr lang="en-US" altLang="ja-JP" sz="3600" dirty="0" smtClean="0"/>
          </a:p>
          <a:p>
            <a:pPr marL="788670" indent="-742950">
              <a:buSzPct val="100000"/>
              <a:buFont typeface="+mj-lt"/>
              <a:buAutoNum type="arabicPeriod"/>
            </a:pPr>
            <a:r>
              <a:rPr lang="ja-JP" altLang="en-US" sz="3600" dirty="0" smtClean="0"/>
              <a:t>図書情報</a:t>
            </a:r>
            <a:r>
              <a:rPr lang="ja-JP" altLang="en-US" sz="3600" dirty="0"/>
              <a:t>発</a:t>
            </a:r>
            <a:r>
              <a:rPr lang="ja-JP" altLang="en-US" sz="3600" dirty="0" smtClean="0"/>
              <a:t>信者を確認すること</a:t>
            </a:r>
            <a:endParaRPr lang="en-US" altLang="ja-JP" sz="3600" dirty="0" smtClean="0"/>
          </a:p>
          <a:p>
            <a:pPr marL="788670" indent="-742950">
              <a:buSzPct val="100000"/>
              <a:buFont typeface="+mj-lt"/>
              <a:buAutoNum type="arabicPeriod"/>
            </a:pPr>
            <a:r>
              <a:rPr lang="ja-JP" altLang="en-US" sz="3600" dirty="0"/>
              <a:t>情報</a:t>
            </a:r>
            <a:r>
              <a:rPr lang="ja-JP" altLang="en-US" sz="3600" dirty="0" smtClean="0"/>
              <a:t>の</a:t>
            </a:r>
            <a:r>
              <a:rPr lang="ja-JP" altLang="en-US" sz="3600" dirty="0"/>
              <a:t>更新日</a:t>
            </a:r>
            <a:r>
              <a:rPr lang="ja-JP" altLang="en-US" sz="3600" dirty="0" smtClean="0"/>
              <a:t>を</a:t>
            </a:r>
            <a:r>
              <a:rPr lang="ja-JP" altLang="en-US" sz="3600" dirty="0"/>
              <a:t>確認</a:t>
            </a:r>
            <a:r>
              <a:rPr lang="ja-JP" altLang="en-US" sz="3600" dirty="0" smtClean="0"/>
              <a:t>すること</a:t>
            </a:r>
            <a:endParaRPr lang="en-US" altLang="ja-JP" sz="3600" dirty="0" smtClean="0"/>
          </a:p>
          <a:p>
            <a:pPr marL="788670" indent="-742950">
              <a:buSzPct val="100000"/>
              <a:buFont typeface="+mj-lt"/>
              <a:buAutoNum type="arabicPeriod"/>
            </a:pPr>
            <a:r>
              <a:rPr lang="ja-JP" altLang="en-US" sz="3600" dirty="0"/>
              <a:t>目的</a:t>
            </a:r>
            <a:r>
              <a:rPr lang="ja-JP" altLang="en-US" sz="3600" dirty="0" smtClean="0"/>
              <a:t>に応じて必要な情報を取捨選択すること</a:t>
            </a:r>
            <a:endParaRPr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2836082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t="20754" b="14092"/>
          <a:stretch/>
        </p:blipFill>
        <p:spPr>
          <a:xfrm>
            <a:off x="1296537" y="1037231"/>
            <a:ext cx="9880979" cy="4913192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情報収集と選択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8826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２．課題解決のための情報収集の指導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1925" y="1633347"/>
            <a:ext cx="11542143" cy="4886706"/>
          </a:xfrm>
        </p:spPr>
        <p:txBody>
          <a:bodyPr/>
          <a:lstStyle/>
          <a:p>
            <a:pPr marL="45720" indent="0">
              <a:buNone/>
            </a:pP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】</a:t>
            </a:r>
            <a:r>
              <a:rPr lang="ja-JP" altLang="en-US" dirty="0" smtClean="0"/>
              <a:t>図書室（情報メディアセンター等）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  </a:t>
            </a:r>
            <a:r>
              <a:rPr lang="ja-JP" altLang="en-US" dirty="0" err="1" smtClean="0"/>
              <a:t>での</a:t>
            </a:r>
            <a:r>
              <a:rPr lang="ja-JP" altLang="en-US" dirty="0" smtClean="0"/>
              <a:t>指導</a:t>
            </a:r>
            <a:endParaRPr lang="en-US" altLang="ja-JP" dirty="0" smtClean="0"/>
          </a:p>
          <a:p>
            <a:pPr marL="45720" indent="0">
              <a:buNone/>
            </a:pP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２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校外や地域などでの、調査による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      </a:t>
            </a:r>
            <a:r>
              <a:rPr kumimoji="1" lang="ja-JP" altLang="en-US" dirty="0" smtClean="0"/>
              <a:t>情報収集の指導</a:t>
            </a:r>
            <a:endParaRPr kumimoji="1" lang="en-US" altLang="ja-JP" dirty="0" smtClean="0"/>
          </a:p>
          <a:p>
            <a:pPr marL="45720" indent="0">
              <a:buNone/>
            </a:pPr>
            <a:r>
              <a:rPr lang="en-US" altLang="ja-JP" dirty="0"/>
              <a:t>【</a:t>
            </a:r>
            <a:r>
              <a:rPr lang="ja-JP" altLang="en-US" dirty="0" smtClean="0"/>
              <a:t>３</a:t>
            </a:r>
            <a:r>
              <a:rPr lang="en-US" altLang="ja-JP" dirty="0" smtClean="0"/>
              <a:t>】</a:t>
            </a:r>
            <a:r>
              <a:rPr lang="ja-JP" altLang="en-US" dirty="0" smtClean="0"/>
              <a:t>インターネットでの情報収集の指導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087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2" t="26220" r="10502" b="19408"/>
          <a:stretch/>
        </p:blipFill>
        <p:spPr>
          <a:xfrm>
            <a:off x="1900980" y="1665028"/>
            <a:ext cx="8368292" cy="4319778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図書室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情報メディアセンター等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での指導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83140" y="5726399"/>
            <a:ext cx="9417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+mj-ea"/>
                <a:ea typeface="+mj-ea"/>
              </a:rPr>
              <a:t>国語辞典、百科事典の使い方のポイント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3898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２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校外や地域などでの、調査による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情報収集の指導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取材の準備</a:t>
            </a:r>
            <a:endParaRPr kumimoji="1" lang="en-US" altLang="ja-JP" dirty="0" smtClean="0"/>
          </a:p>
          <a:p>
            <a:r>
              <a:rPr lang="ja-JP" altLang="en-US" dirty="0" smtClean="0"/>
              <a:t>インタビューの仕方</a:t>
            </a:r>
            <a:endParaRPr lang="en-US" altLang="ja-JP" dirty="0" smtClean="0"/>
          </a:p>
          <a:p>
            <a:r>
              <a:rPr kumimoji="1" lang="ja-JP" altLang="en-US" dirty="0"/>
              <a:t>メモ</a:t>
            </a:r>
            <a:r>
              <a:rPr kumimoji="1" lang="ja-JP" altLang="en-US" dirty="0" smtClean="0"/>
              <a:t>の取り方</a:t>
            </a:r>
            <a:endParaRPr kumimoji="1" lang="en-US" altLang="ja-JP" dirty="0" smtClean="0"/>
          </a:p>
          <a:p>
            <a:r>
              <a:rPr lang="ja-JP" altLang="en-US" dirty="0"/>
              <a:t>記録</a:t>
            </a:r>
            <a:r>
              <a:rPr lang="ja-JP" altLang="en-US" dirty="0" smtClean="0"/>
              <a:t>のためのＩＣＴ</a:t>
            </a:r>
            <a:r>
              <a:rPr lang="ja-JP" altLang="en-US" dirty="0"/>
              <a:t>機器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5048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２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校外や地域などでの、調査による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情報収集の指導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取材の準備</a:t>
            </a:r>
            <a:endParaRPr kumimoji="1" lang="en-US" altLang="ja-JP" dirty="0" smtClean="0"/>
          </a:p>
          <a:p>
            <a:pPr marL="274320" lvl="1" indent="0">
              <a:buNone/>
            </a:pPr>
            <a:r>
              <a:rPr lang="ja-JP" altLang="en-US" sz="3200" dirty="0" smtClean="0">
                <a:latin typeface="+mj-ea"/>
                <a:ea typeface="+mj-ea"/>
              </a:rPr>
              <a:t>①</a:t>
            </a:r>
            <a:r>
              <a:rPr lang="ja-JP" altLang="en-US" sz="3600" dirty="0" smtClean="0">
                <a:latin typeface="+mj-ea"/>
                <a:ea typeface="+mj-ea"/>
              </a:rPr>
              <a:t>下調べをする</a:t>
            </a:r>
            <a:r>
              <a:rPr lang="en-US" altLang="ja-JP" sz="3600" dirty="0">
                <a:latin typeface="+mj-ea"/>
                <a:ea typeface="+mj-ea"/>
              </a:rPr>
              <a:t>	</a:t>
            </a:r>
            <a:r>
              <a:rPr lang="en-US" altLang="ja-JP" sz="3600" dirty="0" smtClean="0">
                <a:latin typeface="+mj-ea"/>
                <a:ea typeface="+mj-ea"/>
              </a:rPr>
              <a:t>		</a:t>
            </a:r>
            <a:r>
              <a:rPr kumimoji="1" lang="ja-JP" altLang="en-US" sz="3200" dirty="0" smtClean="0">
                <a:latin typeface="+mj-ea"/>
                <a:ea typeface="+mj-ea"/>
              </a:rPr>
              <a:t>②</a:t>
            </a:r>
            <a:r>
              <a:rPr kumimoji="1" lang="ja-JP" altLang="en-US" sz="3600" dirty="0" smtClean="0">
                <a:latin typeface="+mj-ea"/>
                <a:ea typeface="+mj-ea"/>
              </a:rPr>
              <a:t>取材先を選定する</a:t>
            </a:r>
            <a:endParaRPr kumimoji="1" lang="en-US" altLang="ja-JP" sz="3600" dirty="0" smtClean="0">
              <a:latin typeface="+mj-ea"/>
              <a:ea typeface="+mj-ea"/>
            </a:endParaRPr>
          </a:p>
          <a:p>
            <a:pPr marL="274320" lvl="1" indent="0">
              <a:buNone/>
            </a:pPr>
            <a:r>
              <a:rPr lang="ja-JP" altLang="en-US" sz="3200" dirty="0" smtClean="0">
                <a:latin typeface="+mj-ea"/>
                <a:ea typeface="+mj-ea"/>
              </a:rPr>
              <a:t>③</a:t>
            </a:r>
            <a:r>
              <a:rPr lang="ja-JP" altLang="en-US" sz="3600" dirty="0" smtClean="0">
                <a:latin typeface="+mj-ea"/>
                <a:ea typeface="+mj-ea"/>
              </a:rPr>
              <a:t>取材の計画を立てる</a:t>
            </a:r>
            <a:r>
              <a:rPr lang="en-US" altLang="ja-JP" sz="3600" dirty="0" smtClean="0">
                <a:latin typeface="+mj-ea"/>
                <a:ea typeface="+mj-ea"/>
              </a:rPr>
              <a:t>	</a:t>
            </a:r>
            <a:r>
              <a:rPr kumimoji="1" lang="ja-JP" altLang="en-US" sz="3200" dirty="0" smtClean="0">
                <a:latin typeface="+mj-ea"/>
                <a:ea typeface="+mj-ea"/>
              </a:rPr>
              <a:t>④</a:t>
            </a:r>
            <a:r>
              <a:rPr kumimoji="1" lang="ja-JP" altLang="en-US" sz="3600" dirty="0">
                <a:latin typeface="+mj-ea"/>
                <a:ea typeface="+mj-ea"/>
              </a:rPr>
              <a:t>取材</a:t>
            </a:r>
            <a:r>
              <a:rPr kumimoji="1" lang="ja-JP" altLang="en-US" sz="3600" dirty="0" smtClean="0">
                <a:latin typeface="+mj-ea"/>
                <a:ea typeface="+mj-ea"/>
              </a:rPr>
              <a:t>の</a:t>
            </a:r>
            <a:r>
              <a:rPr kumimoji="1" lang="ja-JP" altLang="en-US" sz="3600" dirty="0">
                <a:latin typeface="+mj-ea"/>
                <a:ea typeface="+mj-ea"/>
              </a:rPr>
              <a:t>予約</a:t>
            </a:r>
            <a:r>
              <a:rPr kumimoji="1" lang="ja-JP" altLang="en-US" sz="3600" dirty="0" smtClean="0">
                <a:latin typeface="+mj-ea"/>
                <a:ea typeface="+mj-ea"/>
              </a:rPr>
              <a:t>をする</a:t>
            </a:r>
            <a:endParaRPr lang="en-US" altLang="ja-JP" sz="6000" dirty="0">
              <a:latin typeface="+mj-ea"/>
              <a:ea typeface="+mj-ea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818866" y="3480179"/>
            <a:ext cx="10467833" cy="30025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47337" y="3547241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！</a:t>
            </a:r>
            <a:endParaRPr lang="ja-JP" alt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27706" y="3654963"/>
            <a:ext cx="8993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C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取材計画書作成のチェックポイント</a:t>
            </a:r>
            <a:endParaRPr kumimoji="1" lang="ja-JP" altLang="en-US" sz="4000" dirty="0">
              <a:solidFill>
                <a:srgbClr val="C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05468" y="4414971"/>
            <a:ext cx="10085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+mj-ea"/>
                <a:ea typeface="+mj-ea"/>
              </a:rPr>
              <a:t>□取材の目的　□取材日時　□質問事項</a:t>
            </a:r>
            <a:endParaRPr kumimoji="1" lang="en-US" altLang="ja-JP" sz="4000" dirty="0" smtClean="0">
              <a:latin typeface="+mj-ea"/>
              <a:ea typeface="+mj-ea"/>
            </a:endParaRPr>
          </a:p>
          <a:p>
            <a:r>
              <a:rPr kumimoji="1" lang="ja-JP" altLang="en-US" sz="4000" dirty="0" smtClean="0">
                <a:latin typeface="+mj-ea"/>
                <a:ea typeface="+mj-ea"/>
              </a:rPr>
              <a:t>□取材の方法　□取材にかかる時間</a:t>
            </a:r>
            <a:endParaRPr kumimoji="1" lang="en-US" altLang="ja-JP" sz="4000" dirty="0" smtClean="0">
              <a:latin typeface="+mj-ea"/>
              <a:ea typeface="+mj-ea"/>
            </a:endParaRPr>
          </a:p>
          <a:p>
            <a:r>
              <a:rPr kumimoji="1" lang="ja-JP" altLang="en-US" sz="4000" dirty="0" smtClean="0">
                <a:latin typeface="+mj-ea"/>
                <a:ea typeface="+mj-ea"/>
              </a:rPr>
              <a:t>□教員の承認</a:t>
            </a:r>
            <a:endParaRPr kumimoji="1" lang="en-US" altLang="ja-JP" sz="40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02222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２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校外や地域などでの、調査による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情報収集の指導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インタビューの仕方</a:t>
            </a:r>
            <a:endParaRPr lang="en-US" altLang="ja-JP" dirty="0"/>
          </a:p>
          <a:p>
            <a:pPr marL="1017270" lvl="1" indent="-742950">
              <a:buFont typeface="+mj-ea"/>
              <a:buAutoNum type="circleNumDbPlain"/>
            </a:pPr>
            <a:r>
              <a:rPr lang="ja-JP" altLang="en-US" sz="3600" dirty="0" smtClean="0">
                <a:latin typeface="+mj-ea"/>
                <a:ea typeface="+mj-ea"/>
              </a:rPr>
              <a:t>必要な資料や道具をそろえる</a:t>
            </a:r>
            <a:endParaRPr lang="en-US" altLang="ja-JP" sz="3600" dirty="0">
              <a:latin typeface="+mj-ea"/>
              <a:ea typeface="+mj-ea"/>
            </a:endParaRPr>
          </a:p>
          <a:p>
            <a:pPr marL="1017270" lvl="1" indent="-742950">
              <a:buFont typeface="+mj-ea"/>
              <a:buAutoNum type="circleNumDbPlain"/>
            </a:pPr>
            <a:r>
              <a:rPr lang="ja-JP" altLang="en-US" sz="3600" dirty="0" smtClean="0">
                <a:latin typeface="+mj-ea"/>
                <a:ea typeface="+mj-ea"/>
              </a:rPr>
              <a:t>進め方を</a:t>
            </a:r>
            <a:r>
              <a:rPr lang="ja-JP" altLang="en-US" sz="3600" dirty="0">
                <a:latin typeface="+mj-ea"/>
                <a:ea typeface="+mj-ea"/>
              </a:rPr>
              <a:t>練習</a:t>
            </a:r>
            <a:r>
              <a:rPr lang="ja-JP" altLang="en-US" sz="3600" dirty="0" smtClean="0">
                <a:latin typeface="+mj-ea"/>
                <a:ea typeface="+mj-ea"/>
              </a:rPr>
              <a:t>する</a:t>
            </a:r>
            <a:endParaRPr lang="en-US" altLang="ja-JP" sz="3600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29" y="3480179"/>
            <a:ext cx="5295586" cy="303987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929" y="2846717"/>
            <a:ext cx="5015815" cy="37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4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２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校外や地域などでの、調査による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情報収集の指導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メモ</a:t>
            </a:r>
            <a:r>
              <a:rPr lang="ja-JP" altLang="en-US" dirty="0" smtClean="0"/>
              <a:t>の取り方のポイント</a:t>
            </a:r>
            <a:endParaRPr lang="en-US" altLang="ja-JP" dirty="0" smtClean="0"/>
          </a:p>
          <a:p>
            <a:pPr marL="1017270" lvl="1" indent="-742950">
              <a:buFont typeface="+mj-ea"/>
              <a:buAutoNum type="circleNumDbPlain"/>
            </a:pPr>
            <a:r>
              <a:rPr lang="ja-JP" altLang="en-US" sz="3600" dirty="0" smtClean="0">
                <a:latin typeface="+mj-ea"/>
                <a:ea typeface="+mj-ea"/>
              </a:rPr>
              <a:t>箇条書き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1017270" lvl="1" indent="-742950">
              <a:buFont typeface="+mj-ea"/>
              <a:buAutoNum type="circleNumDbPlain"/>
            </a:pPr>
            <a:r>
              <a:rPr lang="ja-JP" altLang="en-US" sz="3600" dirty="0" smtClean="0">
                <a:latin typeface="+mj-ea"/>
                <a:ea typeface="+mj-ea"/>
              </a:rPr>
              <a:t>つながりを矢印で示す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1017270" lvl="1" indent="-742950">
              <a:buFont typeface="+mj-ea"/>
              <a:buAutoNum type="circleNumDbPlain"/>
            </a:pPr>
            <a:r>
              <a:rPr lang="ja-JP" altLang="en-US" sz="3600" dirty="0" smtClean="0">
                <a:latin typeface="+mj-ea"/>
                <a:ea typeface="+mj-ea"/>
              </a:rPr>
              <a:t>イラストや図を使う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1017270" lvl="1" indent="-742950">
              <a:buFont typeface="+mj-ea"/>
              <a:buAutoNum type="circleNumDbPlain"/>
            </a:pPr>
            <a:r>
              <a:rPr lang="ja-JP" altLang="en-US" sz="3600" dirty="0" smtClean="0">
                <a:latin typeface="+mj-ea"/>
                <a:ea typeface="+mj-ea"/>
              </a:rPr>
              <a:t>記号で示す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1017270" lvl="1" indent="-742950">
              <a:buFont typeface="+mj-ea"/>
              <a:buAutoNum type="circleNumDbPlain"/>
            </a:pPr>
            <a:r>
              <a:rPr lang="ja-JP" altLang="en-US" sz="3600" dirty="0" smtClean="0">
                <a:latin typeface="+mj-ea"/>
                <a:ea typeface="+mj-ea"/>
              </a:rPr>
              <a:t>正確に</a:t>
            </a:r>
            <a:r>
              <a:rPr lang="ja-JP" altLang="en-US" sz="3600" dirty="0">
                <a:latin typeface="+mj-ea"/>
                <a:ea typeface="+mj-ea"/>
              </a:rPr>
              <a:t>記録</a:t>
            </a:r>
            <a:endParaRPr lang="en-US" altLang="ja-JP" sz="36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57564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２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校外や地域などでの、調査による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情報収集の指導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情報</a:t>
            </a:r>
            <a:r>
              <a:rPr lang="ja-JP" altLang="en-US" dirty="0"/>
              <a:t>収集</a:t>
            </a:r>
            <a:r>
              <a:rPr lang="ja-JP" altLang="en-US" dirty="0" smtClean="0"/>
              <a:t>に</a:t>
            </a:r>
            <a:r>
              <a:rPr lang="ja-JP" altLang="en-US" dirty="0"/>
              <a:t>活用</a:t>
            </a:r>
            <a:r>
              <a:rPr lang="ja-JP" altLang="en-US" dirty="0" smtClean="0"/>
              <a:t>できるＩＣ</a:t>
            </a:r>
            <a:r>
              <a:rPr lang="ja-JP" altLang="en-US" dirty="0"/>
              <a:t>Ｔ</a:t>
            </a:r>
            <a:endParaRPr lang="en-US" altLang="ja-JP" dirty="0" smtClean="0"/>
          </a:p>
          <a:p>
            <a:pPr marL="1017270" lvl="1" indent="-742950">
              <a:buFont typeface="+mj-ea"/>
              <a:buAutoNum type="circleNumDbPlain"/>
            </a:pPr>
            <a:r>
              <a:rPr lang="ja-JP" altLang="en-US" sz="3600" dirty="0" smtClean="0">
                <a:latin typeface="+mj-ea"/>
                <a:ea typeface="+mj-ea"/>
              </a:rPr>
              <a:t>写真や</a:t>
            </a:r>
            <a:r>
              <a:rPr lang="ja-JP" altLang="en-US" sz="3600" dirty="0">
                <a:latin typeface="+mj-ea"/>
                <a:ea typeface="+mj-ea"/>
              </a:rPr>
              <a:t>動画</a:t>
            </a:r>
            <a:r>
              <a:rPr lang="ja-JP" altLang="en-US" sz="3600" dirty="0" smtClean="0">
                <a:latin typeface="+mj-ea"/>
                <a:ea typeface="+mj-ea"/>
              </a:rPr>
              <a:t>を</a:t>
            </a:r>
            <a:r>
              <a:rPr lang="ja-JP" altLang="en-US" sz="3600" dirty="0">
                <a:latin typeface="+mj-ea"/>
                <a:ea typeface="+mj-ea"/>
              </a:rPr>
              <a:t>記録</a:t>
            </a:r>
            <a:r>
              <a:rPr lang="ja-JP" altLang="en-US" sz="3600" dirty="0" smtClean="0">
                <a:latin typeface="+mj-ea"/>
                <a:ea typeface="+mj-ea"/>
              </a:rPr>
              <a:t>する</a:t>
            </a:r>
            <a:endParaRPr lang="en-US" altLang="ja-JP" sz="3600" dirty="0" smtClean="0">
              <a:latin typeface="+mj-ea"/>
              <a:ea typeface="+mj-ea"/>
            </a:endParaRPr>
          </a:p>
          <a:p>
            <a:pPr lvl="2"/>
            <a:r>
              <a:rPr lang="ja-JP" altLang="en-US" sz="3400" dirty="0" smtClean="0">
                <a:latin typeface="+mj-ea"/>
                <a:ea typeface="+mj-ea"/>
              </a:rPr>
              <a:t>インタビュー相手，取材場所</a:t>
            </a:r>
            <a:endParaRPr lang="en-US" altLang="ja-JP" sz="3400" dirty="0" smtClean="0">
              <a:latin typeface="+mj-ea"/>
              <a:ea typeface="+mj-ea"/>
            </a:endParaRPr>
          </a:p>
          <a:p>
            <a:pPr lvl="2"/>
            <a:r>
              <a:rPr lang="ja-JP" altLang="en-US" sz="3400" dirty="0" smtClean="0">
                <a:latin typeface="+mj-ea"/>
                <a:ea typeface="+mj-ea"/>
              </a:rPr>
              <a:t>取材内容に関するもの</a:t>
            </a:r>
            <a:endParaRPr lang="en-US" altLang="ja-JP" sz="3400" dirty="0" smtClean="0">
              <a:latin typeface="+mj-ea"/>
              <a:ea typeface="+mj-ea"/>
            </a:endParaRPr>
          </a:p>
          <a:p>
            <a:pPr lvl="2"/>
            <a:r>
              <a:rPr lang="ja-JP" altLang="en-US" sz="3400" dirty="0" smtClean="0">
                <a:latin typeface="+mj-ea"/>
                <a:ea typeface="+mj-ea"/>
              </a:rPr>
              <a:t>取材場所で特徴的なもの</a:t>
            </a:r>
            <a:endParaRPr lang="en-US" altLang="ja-JP" sz="3400" dirty="0" smtClean="0">
              <a:latin typeface="+mj-ea"/>
              <a:ea typeface="+mj-ea"/>
            </a:endParaRPr>
          </a:p>
          <a:p>
            <a:pPr marL="1017270" lvl="1" indent="-742950">
              <a:buFont typeface="+mj-ea"/>
              <a:buAutoNum type="circleNumDbPlain"/>
            </a:pPr>
            <a:r>
              <a:rPr lang="ja-JP" altLang="en-US" sz="3600" dirty="0" smtClean="0">
                <a:latin typeface="+mj-ea"/>
                <a:ea typeface="+mj-ea"/>
              </a:rPr>
              <a:t>音声を記録する</a:t>
            </a:r>
            <a:endParaRPr lang="en-US" altLang="ja-JP" sz="3600" dirty="0" smtClean="0">
              <a:latin typeface="+mj-ea"/>
              <a:ea typeface="+mj-ea"/>
            </a:endParaRPr>
          </a:p>
          <a:p>
            <a:pPr lvl="2"/>
            <a:r>
              <a:rPr lang="ja-JP" altLang="en-US" sz="3400" dirty="0" smtClean="0">
                <a:latin typeface="+mj-ea"/>
                <a:ea typeface="+mj-ea"/>
              </a:rPr>
              <a:t>インタビューの内容</a:t>
            </a:r>
            <a:endParaRPr lang="en-US" altLang="ja-JP" sz="3200" dirty="0">
              <a:latin typeface="+mj-ea"/>
              <a:ea typeface="+mj-ea"/>
            </a:endParaRPr>
          </a:p>
          <a:p>
            <a:pPr lvl="2"/>
            <a:r>
              <a:rPr lang="ja-JP" altLang="en-US" sz="3400" dirty="0" smtClean="0">
                <a:latin typeface="+mj-ea"/>
                <a:ea typeface="+mj-ea"/>
              </a:rPr>
              <a:t>調査場所の音（自然や町など）</a:t>
            </a:r>
            <a:endParaRPr lang="en-US" altLang="ja-JP" sz="3400" dirty="0" smtClean="0">
              <a:latin typeface="+mj-ea"/>
              <a:ea typeface="+mj-ea"/>
            </a:endParaRPr>
          </a:p>
          <a:p>
            <a:pPr lvl="2"/>
            <a:r>
              <a:rPr lang="ja-JP" altLang="en-US" sz="3400" dirty="0" smtClean="0">
                <a:latin typeface="+mj-ea"/>
                <a:ea typeface="+mj-ea"/>
              </a:rPr>
              <a:t>伝承音楽、昔話など</a:t>
            </a:r>
            <a:endParaRPr lang="en-US" altLang="ja-JP" sz="3400" dirty="0" smtClean="0">
              <a:latin typeface="+mj-ea"/>
              <a:ea typeface="+mj-ea"/>
            </a:endParaRPr>
          </a:p>
          <a:p>
            <a:pPr lvl="2"/>
            <a:endParaRPr lang="en-US" altLang="ja-JP" sz="3400" dirty="0" smtClean="0">
              <a:latin typeface="+mj-ea"/>
              <a:ea typeface="+mj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118" y="1514611"/>
            <a:ext cx="3496207" cy="239315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117" y="4026501"/>
            <a:ext cx="3496207" cy="238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58085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青緑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275</TotalTime>
  <Words>323</Words>
  <Application>Microsoft Office PowerPoint</Application>
  <PresentationFormat>ワイド画面</PresentationFormat>
  <Paragraphs>56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HGSｺﾞｼｯｸE</vt:lpstr>
      <vt:lpstr>HGｺﾞｼｯｸE</vt:lpstr>
      <vt:lpstr>HG創英角ｺﾞｼｯｸUB</vt:lpstr>
      <vt:lpstr>Corbel</vt:lpstr>
      <vt:lpstr>Franklin Gothic Book</vt:lpstr>
      <vt:lpstr>Franklin Gothic Medium</vt:lpstr>
      <vt:lpstr>基礎</vt:lpstr>
      <vt:lpstr>第２章　情報教育</vt:lpstr>
      <vt:lpstr>情報収集と選択</vt:lpstr>
      <vt:lpstr>２．課題解決のための情報収集の指導</vt:lpstr>
      <vt:lpstr>【１】図書室(情報メディアセンター等)での指導</vt:lpstr>
      <vt:lpstr>【２】校外や地域などでの、調査による 情報収集の指導</vt:lpstr>
      <vt:lpstr>【２】校外や地域などでの、調査による 情報収集の指導</vt:lpstr>
      <vt:lpstr>【２】校外や地域などでの、調査による 情報収集の指導</vt:lpstr>
      <vt:lpstr>【２】校外や地域などでの、調査による 情報収集の指導</vt:lpstr>
      <vt:lpstr>【２】校外や地域などでの、調査による 情報収集の指導</vt:lpstr>
      <vt:lpstr>【３】インターネットでの情報収集の指導</vt:lpstr>
      <vt:lpstr>【３】インターネットでの情報収集の指導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森脇　大貴</dc:creator>
  <cp:lastModifiedBy>Takehiro FURUTA</cp:lastModifiedBy>
  <cp:revision>41</cp:revision>
  <dcterms:created xsi:type="dcterms:W3CDTF">2015-10-13T01:30:40Z</dcterms:created>
  <dcterms:modified xsi:type="dcterms:W3CDTF">2016-02-11T14:00:17Z</dcterms:modified>
</cp:coreProperties>
</file>