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75" r:id="rId2"/>
    <p:sldId id="287" r:id="rId3"/>
    <p:sldId id="288" r:id="rId4"/>
    <p:sldId id="286" r:id="rId5"/>
    <p:sldId id="289" r:id="rId6"/>
    <p:sldId id="290" r:id="rId7"/>
    <p:sldId id="29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2324" y="-340963"/>
            <a:ext cx="9966960" cy="222895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2771513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771513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第２章　情報教育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３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dirty="0"/>
              <a:t>情報</a:t>
            </a:r>
            <a:r>
              <a:rPr lang="ja-JP" altLang="en-US" dirty="0" smtClean="0"/>
              <a:t>のまとめ方の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指導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346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収集した情報をまとめる方法</a:t>
            </a:r>
            <a:endParaRPr kumimoji="1" lang="ja-JP" altLang="en-US" dirty="0"/>
          </a:p>
        </p:txBody>
      </p:sp>
      <p:sp>
        <p:nvSpPr>
          <p:cNvPr id="4" name="1 つの角を切り取った四角形 3"/>
          <p:cNvSpPr/>
          <p:nvPr/>
        </p:nvSpPr>
        <p:spPr>
          <a:xfrm>
            <a:off x="696036" y="1337478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1 つの角を切り取った四角形 4"/>
          <p:cNvSpPr/>
          <p:nvPr/>
        </p:nvSpPr>
        <p:spPr>
          <a:xfrm>
            <a:off x="6291618" y="1337478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1 つの角を切り取った四角形 5"/>
          <p:cNvSpPr/>
          <p:nvPr/>
        </p:nvSpPr>
        <p:spPr>
          <a:xfrm>
            <a:off x="696036" y="4080681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1 つの角を切り取った四角形 6"/>
          <p:cNvSpPr/>
          <p:nvPr/>
        </p:nvSpPr>
        <p:spPr>
          <a:xfrm>
            <a:off x="6291618" y="4080681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6036" y="1337478"/>
            <a:ext cx="51452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　新聞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１つのテーマ、複数のテーマ記事として紙面にまとめる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配布し広く情報を伝える</a:t>
            </a: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91618" y="1337478"/>
            <a:ext cx="51452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-300" dirty="0">
                <a:latin typeface="+mj-ea"/>
                <a:ea typeface="+mj-ea"/>
              </a:rPr>
              <a:t> </a:t>
            </a:r>
            <a:r>
              <a:rPr kumimoji="1" lang="ja-JP" altLang="en-US" sz="3200" spc="-300" dirty="0" smtClean="0">
                <a:latin typeface="+mj-ea"/>
                <a:ea typeface="+mj-ea"/>
              </a:rPr>
              <a:t>リーフレット・パンフレット</a:t>
            </a:r>
            <a:r>
              <a:rPr kumimoji="1" lang="ja-JP" altLang="en-US" sz="4000" spc="-300" dirty="0" smtClean="0">
                <a:latin typeface="+mj-ea"/>
                <a:ea typeface="+mj-ea"/>
              </a:rPr>
              <a:t>　</a:t>
            </a:r>
            <a:endParaRPr kumimoji="1" lang="en-US" altLang="ja-JP" sz="3200" spc="-300" dirty="0" smtClean="0">
              <a:latin typeface="+mj-ea"/>
              <a:ea typeface="+mj-ea"/>
            </a:endParaRPr>
          </a:p>
          <a:p>
            <a:r>
              <a:rPr kumimoji="1" lang="ja-JP" altLang="en-US" sz="2800" dirty="0">
                <a:latin typeface="+mj-ea"/>
                <a:ea typeface="+mj-ea"/>
              </a:rPr>
              <a:t>情報</a:t>
            </a:r>
            <a:r>
              <a:rPr kumimoji="1" lang="ja-JP" altLang="en-US" sz="2800" dirty="0" smtClean="0">
                <a:latin typeface="+mj-ea"/>
                <a:ea typeface="+mj-ea"/>
              </a:rPr>
              <a:t>をコンパクトなサイズにまとめ配布する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>
                <a:latin typeface="+mj-ea"/>
                <a:ea typeface="+mj-ea"/>
              </a:rPr>
              <a:t>案内</a:t>
            </a:r>
            <a:r>
              <a:rPr kumimoji="1" lang="ja-JP" altLang="en-US" sz="2800" dirty="0" smtClean="0">
                <a:latin typeface="+mj-ea"/>
                <a:ea typeface="+mj-ea"/>
              </a:rPr>
              <a:t>や説明などに活用</a:t>
            </a:r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6036" y="4082310"/>
            <a:ext cx="51452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　レポート・論文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１つのテーマ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順序立てて</a:t>
            </a:r>
            <a:r>
              <a:rPr kumimoji="1" lang="ja-JP" altLang="en-US" sz="2800" dirty="0">
                <a:latin typeface="+mj-ea"/>
                <a:ea typeface="+mj-ea"/>
              </a:rPr>
              <a:t>論理的</a:t>
            </a:r>
            <a:r>
              <a:rPr kumimoji="1" lang="ja-JP" altLang="en-US" sz="2800" dirty="0" smtClean="0">
                <a:latin typeface="+mj-ea"/>
                <a:ea typeface="+mj-ea"/>
              </a:rPr>
              <a:t>に書く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>
                <a:latin typeface="+mj-ea"/>
                <a:ea typeface="+mj-ea"/>
              </a:rPr>
              <a:t>自分</a:t>
            </a:r>
            <a:r>
              <a:rPr kumimoji="1" lang="ja-JP" altLang="en-US" sz="2800" dirty="0" smtClean="0">
                <a:latin typeface="+mj-ea"/>
                <a:ea typeface="+mj-ea"/>
              </a:rPr>
              <a:t>の</a:t>
            </a:r>
            <a:r>
              <a:rPr kumimoji="1" lang="ja-JP" altLang="en-US" sz="2800" dirty="0">
                <a:latin typeface="+mj-ea"/>
                <a:ea typeface="+mj-ea"/>
              </a:rPr>
              <a:t>考</a:t>
            </a:r>
            <a:r>
              <a:rPr kumimoji="1" lang="ja-JP" altLang="en-US" sz="2800" dirty="0" smtClean="0">
                <a:latin typeface="+mj-ea"/>
                <a:ea typeface="+mj-ea"/>
              </a:rPr>
              <a:t>えを詳しく</a:t>
            </a:r>
            <a:r>
              <a:rPr kumimoji="1" lang="ja-JP" altLang="en-US" sz="2800" dirty="0">
                <a:latin typeface="+mj-ea"/>
                <a:ea typeface="+mj-ea"/>
              </a:rPr>
              <a:t>伝</a:t>
            </a:r>
            <a:r>
              <a:rPr kumimoji="1" lang="ja-JP" altLang="en-US" sz="2800" dirty="0" smtClean="0">
                <a:latin typeface="+mj-ea"/>
                <a:ea typeface="+mj-ea"/>
              </a:rPr>
              <a:t>える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91618" y="4082310"/>
            <a:ext cx="5145206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　ビデオ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 smtClean="0">
                <a:latin typeface="+mj-ea"/>
                <a:ea typeface="+mj-ea"/>
              </a:rPr>
              <a:t>１つのテーマ、複数のテーマ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>
                <a:latin typeface="+mj-ea"/>
                <a:ea typeface="+mj-ea"/>
              </a:rPr>
              <a:t>ニュース</a:t>
            </a:r>
            <a:r>
              <a:rPr kumimoji="1" lang="ja-JP" altLang="en-US" sz="2800" dirty="0" smtClean="0">
                <a:latin typeface="+mj-ea"/>
                <a:ea typeface="+mj-ea"/>
              </a:rPr>
              <a:t>番組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>
                <a:latin typeface="+mj-ea"/>
                <a:ea typeface="+mj-ea"/>
              </a:rPr>
              <a:t>映像</a:t>
            </a:r>
            <a:r>
              <a:rPr kumimoji="1" lang="ja-JP" altLang="en-US" sz="2800" dirty="0" smtClean="0">
                <a:latin typeface="+mj-ea"/>
                <a:ea typeface="+mj-ea"/>
              </a:rPr>
              <a:t>と組み合わせる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>
                <a:latin typeface="+mj-ea"/>
                <a:ea typeface="+mj-ea"/>
              </a:rPr>
              <a:t>リアル</a:t>
            </a:r>
            <a:r>
              <a:rPr kumimoji="1" lang="ja-JP" altLang="en-US" sz="2800" dirty="0" smtClean="0">
                <a:latin typeface="+mj-ea"/>
                <a:ea typeface="+mj-ea"/>
              </a:rPr>
              <a:t>に</a:t>
            </a:r>
            <a:r>
              <a:rPr kumimoji="1" lang="ja-JP" altLang="en-US" sz="2800" dirty="0">
                <a:latin typeface="+mj-ea"/>
                <a:ea typeface="+mj-ea"/>
              </a:rPr>
              <a:t>伝</a:t>
            </a:r>
            <a:r>
              <a:rPr kumimoji="1" lang="ja-JP" altLang="en-US" sz="2800" dirty="0" smtClean="0">
                <a:latin typeface="+mj-ea"/>
                <a:ea typeface="+mj-ea"/>
              </a:rPr>
              <a:t>える</a:t>
            </a:r>
            <a:endParaRPr kumimoji="1" lang="en-US" altLang="ja-JP" sz="28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452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収集した情報をまとめる方法</a:t>
            </a:r>
            <a:endParaRPr kumimoji="1" lang="ja-JP" altLang="en-US" dirty="0"/>
          </a:p>
        </p:txBody>
      </p:sp>
      <p:sp>
        <p:nvSpPr>
          <p:cNvPr id="4" name="1 つの角を切り取った四角形 3"/>
          <p:cNvSpPr/>
          <p:nvPr/>
        </p:nvSpPr>
        <p:spPr>
          <a:xfrm>
            <a:off x="696036" y="1337478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1 つの角を切り取った四角形 4"/>
          <p:cNvSpPr/>
          <p:nvPr/>
        </p:nvSpPr>
        <p:spPr>
          <a:xfrm>
            <a:off x="6291618" y="1337478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1 つの角を切り取った四角形 5"/>
          <p:cNvSpPr/>
          <p:nvPr/>
        </p:nvSpPr>
        <p:spPr>
          <a:xfrm>
            <a:off x="696036" y="4080681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1 つの角を切り取った四角形 6"/>
          <p:cNvSpPr/>
          <p:nvPr/>
        </p:nvSpPr>
        <p:spPr>
          <a:xfrm>
            <a:off x="6291618" y="4080681"/>
            <a:ext cx="5145206" cy="227917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6036" y="1337478"/>
            <a:ext cx="51452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　新聞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１つのテーマ、複数のテーマ記事として紙面にまとめる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配布し広く情報を伝える</a:t>
            </a: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91618" y="1337478"/>
            <a:ext cx="51452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-300" dirty="0">
                <a:latin typeface="+mj-ea"/>
                <a:ea typeface="+mj-ea"/>
              </a:rPr>
              <a:t> </a:t>
            </a:r>
            <a:r>
              <a:rPr kumimoji="1" lang="ja-JP" altLang="en-US" sz="3200" spc="-300" dirty="0" smtClean="0">
                <a:latin typeface="+mj-ea"/>
                <a:ea typeface="+mj-ea"/>
              </a:rPr>
              <a:t>リーフレット・パンフレット</a:t>
            </a:r>
            <a:r>
              <a:rPr kumimoji="1" lang="ja-JP" altLang="en-US" sz="4000" spc="-300" dirty="0" smtClean="0">
                <a:latin typeface="+mj-ea"/>
                <a:ea typeface="+mj-ea"/>
              </a:rPr>
              <a:t>　</a:t>
            </a:r>
            <a:endParaRPr kumimoji="1" lang="en-US" altLang="ja-JP" sz="3200" spc="-300" dirty="0" smtClean="0">
              <a:latin typeface="+mj-ea"/>
              <a:ea typeface="+mj-ea"/>
            </a:endParaRPr>
          </a:p>
          <a:p>
            <a:r>
              <a:rPr kumimoji="1" lang="ja-JP" altLang="en-US" sz="2800" dirty="0">
                <a:latin typeface="+mj-ea"/>
                <a:ea typeface="+mj-ea"/>
              </a:rPr>
              <a:t>情報</a:t>
            </a:r>
            <a:r>
              <a:rPr kumimoji="1" lang="ja-JP" altLang="en-US" sz="2800" dirty="0" smtClean="0">
                <a:latin typeface="+mj-ea"/>
                <a:ea typeface="+mj-ea"/>
              </a:rPr>
              <a:t>をコンパクトなサイズにまとめ配布する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>
                <a:latin typeface="+mj-ea"/>
                <a:ea typeface="+mj-ea"/>
              </a:rPr>
              <a:t>案内</a:t>
            </a:r>
            <a:r>
              <a:rPr kumimoji="1" lang="ja-JP" altLang="en-US" sz="2800" dirty="0" smtClean="0">
                <a:latin typeface="+mj-ea"/>
                <a:ea typeface="+mj-ea"/>
              </a:rPr>
              <a:t>や説明などに活用</a:t>
            </a:r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6036" y="4082310"/>
            <a:ext cx="51452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　レポート・論文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１つのテーマ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順序立てて</a:t>
            </a:r>
            <a:r>
              <a:rPr kumimoji="1" lang="ja-JP" altLang="en-US" sz="2800" dirty="0">
                <a:latin typeface="+mj-ea"/>
                <a:ea typeface="+mj-ea"/>
              </a:rPr>
              <a:t>論理的</a:t>
            </a:r>
            <a:r>
              <a:rPr kumimoji="1" lang="ja-JP" altLang="en-US" sz="2800" dirty="0" smtClean="0">
                <a:latin typeface="+mj-ea"/>
                <a:ea typeface="+mj-ea"/>
              </a:rPr>
              <a:t>に書く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>
                <a:latin typeface="+mj-ea"/>
                <a:ea typeface="+mj-ea"/>
              </a:rPr>
              <a:t>自分</a:t>
            </a:r>
            <a:r>
              <a:rPr kumimoji="1" lang="ja-JP" altLang="en-US" sz="2800" dirty="0" smtClean="0">
                <a:latin typeface="+mj-ea"/>
                <a:ea typeface="+mj-ea"/>
              </a:rPr>
              <a:t>の</a:t>
            </a:r>
            <a:r>
              <a:rPr kumimoji="1" lang="ja-JP" altLang="en-US" sz="2800" dirty="0">
                <a:latin typeface="+mj-ea"/>
                <a:ea typeface="+mj-ea"/>
              </a:rPr>
              <a:t>考</a:t>
            </a:r>
            <a:r>
              <a:rPr kumimoji="1" lang="ja-JP" altLang="en-US" sz="2800" dirty="0" smtClean="0">
                <a:latin typeface="+mj-ea"/>
                <a:ea typeface="+mj-ea"/>
              </a:rPr>
              <a:t>えを詳しく</a:t>
            </a:r>
            <a:r>
              <a:rPr kumimoji="1" lang="ja-JP" altLang="en-US" sz="2800" dirty="0">
                <a:latin typeface="+mj-ea"/>
                <a:ea typeface="+mj-ea"/>
              </a:rPr>
              <a:t>伝</a:t>
            </a:r>
            <a:r>
              <a:rPr kumimoji="1" lang="ja-JP" altLang="en-US" sz="2800" dirty="0" smtClean="0">
                <a:latin typeface="+mj-ea"/>
                <a:ea typeface="+mj-ea"/>
              </a:rPr>
              <a:t>える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91618" y="4082310"/>
            <a:ext cx="5145206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　ビデオ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 smtClean="0">
                <a:latin typeface="+mj-ea"/>
                <a:ea typeface="+mj-ea"/>
              </a:rPr>
              <a:t>１つのテーマ、複数のテーマ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>
                <a:latin typeface="+mj-ea"/>
                <a:ea typeface="+mj-ea"/>
              </a:rPr>
              <a:t>ニュース</a:t>
            </a:r>
            <a:r>
              <a:rPr kumimoji="1" lang="ja-JP" altLang="en-US" sz="2800" dirty="0" smtClean="0">
                <a:latin typeface="+mj-ea"/>
                <a:ea typeface="+mj-ea"/>
              </a:rPr>
              <a:t>番組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>
                <a:latin typeface="+mj-ea"/>
                <a:ea typeface="+mj-ea"/>
              </a:rPr>
              <a:t>映像</a:t>
            </a:r>
            <a:r>
              <a:rPr kumimoji="1" lang="ja-JP" altLang="en-US" sz="2800" dirty="0" smtClean="0">
                <a:latin typeface="+mj-ea"/>
                <a:ea typeface="+mj-ea"/>
              </a:rPr>
              <a:t>と組み合わせる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dirty="0">
                <a:latin typeface="+mj-ea"/>
                <a:ea typeface="+mj-ea"/>
              </a:rPr>
              <a:t>リアル</a:t>
            </a:r>
            <a:r>
              <a:rPr kumimoji="1" lang="ja-JP" altLang="en-US" sz="2800" dirty="0" smtClean="0">
                <a:latin typeface="+mj-ea"/>
                <a:ea typeface="+mj-ea"/>
              </a:rPr>
              <a:t>に</a:t>
            </a:r>
            <a:r>
              <a:rPr kumimoji="1" lang="ja-JP" altLang="en-US" sz="2800" dirty="0">
                <a:latin typeface="+mj-ea"/>
                <a:ea typeface="+mj-ea"/>
              </a:rPr>
              <a:t>伝</a:t>
            </a:r>
            <a:r>
              <a:rPr kumimoji="1" lang="ja-JP" altLang="en-US" sz="2800" dirty="0" smtClean="0">
                <a:latin typeface="+mj-ea"/>
                <a:ea typeface="+mj-ea"/>
              </a:rPr>
              <a:t>える</a:t>
            </a:r>
            <a:endParaRPr kumimoji="1"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4926" y="3275463"/>
            <a:ext cx="11722148" cy="900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目的に応じて</a:t>
            </a:r>
            <a:endParaRPr kumimoji="1" lang="ja-JP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839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新聞作りの指導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056" y="1633347"/>
            <a:ext cx="11507637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①記事の構成</a:t>
            </a:r>
            <a:endParaRPr lang="en-US" altLang="ja-JP" dirty="0" smtClean="0"/>
          </a:p>
          <a:p>
            <a:r>
              <a:rPr lang="ja-JP" altLang="en-US" sz="3600" dirty="0" smtClean="0"/>
              <a:t>基本は</a:t>
            </a:r>
            <a:r>
              <a:rPr lang="en-US" altLang="ja-JP" sz="3600" dirty="0" smtClean="0"/>
              <a:t>【</a:t>
            </a:r>
            <a:r>
              <a:rPr lang="ja-JP" altLang="en-US" sz="3600" dirty="0" smtClean="0"/>
              <a:t>５Ｗ１Ｈ</a:t>
            </a:r>
            <a:r>
              <a:rPr lang="en-US" altLang="ja-JP" sz="3600" dirty="0" smtClean="0"/>
              <a:t>】</a:t>
            </a:r>
          </a:p>
          <a:p>
            <a:r>
              <a:rPr lang="ja-JP" altLang="en-US" sz="3600" dirty="0"/>
              <a:t>文章</a:t>
            </a:r>
            <a:r>
              <a:rPr lang="ja-JP" altLang="en-US" sz="3600" dirty="0" smtClean="0"/>
              <a:t>は短く、はっきりと書く</a:t>
            </a:r>
            <a:endParaRPr lang="en-US" altLang="ja-JP" sz="3600" dirty="0" smtClean="0"/>
          </a:p>
          <a:p>
            <a:r>
              <a:rPr lang="ja-JP" altLang="en-US" sz="3600" dirty="0" smtClean="0"/>
              <a:t>基本日時、場所、名前（固有名詞）は、正確に書く</a:t>
            </a:r>
            <a:endParaRPr lang="en-US" altLang="ja-JP" sz="3600" dirty="0" smtClean="0"/>
          </a:p>
          <a:p>
            <a:r>
              <a:rPr lang="ja-JP" altLang="en-US" sz="3600" dirty="0"/>
              <a:t>事実</a:t>
            </a:r>
            <a:r>
              <a:rPr lang="ja-JP" altLang="en-US" sz="3600" dirty="0" smtClean="0"/>
              <a:t>と</a:t>
            </a:r>
            <a:r>
              <a:rPr lang="ja-JP" altLang="en-US" sz="3600" dirty="0"/>
              <a:t>自分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意見</a:t>
            </a:r>
            <a:r>
              <a:rPr lang="ja-JP" altLang="en-US" sz="3600" dirty="0" smtClean="0"/>
              <a:t>を</a:t>
            </a:r>
            <a:r>
              <a:rPr lang="ja-JP" altLang="en-US" sz="3600" dirty="0"/>
              <a:t>区別</a:t>
            </a:r>
            <a:r>
              <a:rPr lang="ja-JP" altLang="en-US" sz="3600" dirty="0" smtClean="0"/>
              <a:t>して書く</a:t>
            </a:r>
            <a:endParaRPr lang="en-US" altLang="ja-JP" sz="3600" dirty="0" smtClean="0"/>
          </a:p>
          <a:p>
            <a:r>
              <a:rPr lang="ja-JP" altLang="en-US" sz="3600" dirty="0" smtClean="0"/>
              <a:t>伝えたい意図（気持</a:t>
            </a:r>
            <a:r>
              <a:rPr lang="ja-JP" altLang="en-US" sz="3600" dirty="0"/>
              <a:t>ち</a:t>
            </a:r>
            <a:r>
              <a:rPr lang="ja-JP" altLang="en-US" sz="3600" dirty="0" smtClean="0"/>
              <a:t>）や問題点を明確にする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836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新聞作りの指導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30" y="1633347"/>
            <a:ext cx="11154257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②</a:t>
            </a:r>
            <a:r>
              <a:rPr lang="ja-JP" altLang="en-US" dirty="0"/>
              <a:t>記事</a:t>
            </a:r>
            <a:r>
              <a:rPr lang="ja-JP" altLang="en-US" dirty="0" smtClean="0"/>
              <a:t>のレイアウト</a:t>
            </a:r>
            <a:endParaRPr lang="en-US" altLang="ja-JP" dirty="0" smtClean="0"/>
          </a:p>
          <a:p>
            <a:r>
              <a:rPr lang="ja-JP" altLang="en-US" sz="3600" dirty="0"/>
              <a:t>基本</a:t>
            </a:r>
            <a:r>
              <a:rPr lang="ja-JP" altLang="en-US" sz="3600" dirty="0" smtClean="0"/>
              <a:t>はＸ型</a:t>
            </a:r>
            <a:endParaRPr lang="en-US" altLang="ja-JP" sz="3600" dirty="0" smtClean="0"/>
          </a:p>
          <a:p>
            <a:r>
              <a:rPr lang="ja-JP" altLang="en-US" sz="3600" dirty="0"/>
              <a:t>見出</a:t>
            </a:r>
            <a:r>
              <a:rPr lang="ja-JP" altLang="en-US" sz="3600" dirty="0" smtClean="0"/>
              <a:t>しを工夫する</a:t>
            </a:r>
            <a:endParaRPr lang="en-US" altLang="ja-JP" sz="3600" dirty="0" smtClean="0"/>
          </a:p>
          <a:p>
            <a:r>
              <a:rPr lang="ja-JP" altLang="en-US" sz="3600" dirty="0"/>
              <a:t>写真</a:t>
            </a:r>
            <a:r>
              <a:rPr lang="ja-JP" altLang="en-US" sz="3600" dirty="0" smtClean="0"/>
              <a:t>や</a:t>
            </a:r>
            <a:r>
              <a:rPr lang="ja-JP" altLang="en-US" sz="3600" dirty="0"/>
              <a:t>図表</a:t>
            </a:r>
            <a:r>
              <a:rPr lang="ja-JP" altLang="en-US" sz="3600" dirty="0" smtClean="0"/>
              <a:t>を工夫す</a:t>
            </a:r>
            <a:r>
              <a:rPr lang="ja-JP" altLang="en-US" sz="3600" dirty="0"/>
              <a:t>る</a:t>
            </a:r>
            <a:endParaRPr lang="en-US" altLang="ja-JP" sz="36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39456" t="16894" r="6746" b="4112"/>
          <a:stretch/>
        </p:blipFill>
        <p:spPr>
          <a:xfrm>
            <a:off x="5697898" y="1633347"/>
            <a:ext cx="6144071" cy="48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ニュース作りの指導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30" y="1633347"/>
            <a:ext cx="11598896" cy="4886706"/>
          </a:xfrm>
        </p:spPr>
        <p:txBody>
          <a:bodyPr/>
          <a:lstStyle/>
          <a:p>
            <a:pPr marL="788670" indent="-742950">
              <a:buFont typeface="+mj-ea"/>
              <a:buAutoNum type="circleNumDbPlain"/>
            </a:pPr>
            <a:r>
              <a:rPr lang="ja-JP" altLang="en-US" dirty="0" smtClean="0"/>
              <a:t>伝える内容を考える</a:t>
            </a:r>
            <a:endParaRPr lang="en-US" altLang="ja-JP" dirty="0" smtClean="0"/>
          </a:p>
          <a:p>
            <a:pPr marL="788670" indent="-742950">
              <a:buFont typeface="+mj-ea"/>
              <a:buAutoNum type="circleNumDbPlain"/>
            </a:pPr>
            <a:r>
              <a:rPr lang="ja-JP" altLang="en-US" dirty="0" smtClean="0"/>
              <a:t>ニュースの絵コンテを作成する</a:t>
            </a:r>
            <a:endParaRPr lang="en-US" altLang="ja-JP" dirty="0" smtClean="0"/>
          </a:p>
          <a:p>
            <a:pPr marL="788670" indent="-742950">
              <a:buFont typeface="+mj-ea"/>
              <a:buAutoNum type="circleNumDbPlain"/>
            </a:pPr>
            <a:r>
              <a:rPr lang="ja-JP" altLang="en-US" spc="-150" dirty="0"/>
              <a:t>声</a:t>
            </a:r>
            <a:r>
              <a:rPr lang="ja-JP" altLang="en-US" spc="-150" dirty="0" smtClean="0"/>
              <a:t>の速さや明瞭さに気を付けながら読む</a:t>
            </a:r>
            <a:endParaRPr lang="en-US" altLang="ja-JP" spc="-150" dirty="0" smtClean="0"/>
          </a:p>
          <a:p>
            <a:pPr marL="788670" indent="-742950">
              <a:buFont typeface="+mj-ea"/>
              <a:buAutoNum type="circleNumDbPlain"/>
            </a:pPr>
            <a:r>
              <a:rPr lang="ja-JP" altLang="en-US" dirty="0" smtClean="0"/>
              <a:t>動画編集ソフトでニュース番組を作成する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154"/>
          <a:stretch/>
        </p:blipFill>
        <p:spPr>
          <a:xfrm>
            <a:off x="2156605" y="4645898"/>
            <a:ext cx="3122761" cy="187415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529"/>
          <a:stretch/>
        </p:blipFill>
        <p:spPr>
          <a:xfrm>
            <a:off x="6673970" y="4645899"/>
            <a:ext cx="2862336" cy="18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情報</a:t>
            </a:r>
            <a:r>
              <a:rPr lang="ja-JP" altLang="en-US" dirty="0" smtClean="0"/>
              <a:t>をまとめる学習活動における指導上の留意点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（情報モラル指導）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0071" y="1633347"/>
            <a:ext cx="10740616" cy="4886706"/>
          </a:xfrm>
        </p:spPr>
        <p:txBody>
          <a:bodyPr/>
          <a:lstStyle/>
          <a:p>
            <a:pPr marL="788670" indent="-742950">
              <a:buFont typeface="+mj-ea"/>
              <a:buAutoNum type="circleNumDbPlain"/>
            </a:pPr>
            <a:r>
              <a:rPr lang="ja-JP" altLang="en-US" dirty="0"/>
              <a:t>著作物</a:t>
            </a:r>
            <a:r>
              <a:rPr lang="ja-JP" altLang="en-US" dirty="0" smtClean="0"/>
              <a:t>の取り扱い</a:t>
            </a:r>
            <a:endParaRPr lang="en-US" altLang="ja-JP" dirty="0" smtClean="0"/>
          </a:p>
          <a:p>
            <a:pPr marL="788670" indent="-742950">
              <a:buFont typeface="+mj-ea"/>
              <a:buAutoNum type="circleNumDbPlain"/>
            </a:pPr>
            <a:r>
              <a:rPr lang="ja-JP" altLang="en-US" dirty="0" smtClean="0"/>
              <a:t>肖像</a:t>
            </a:r>
            <a:r>
              <a:rPr lang="ja-JP" altLang="en-US" dirty="0"/>
              <a:t>権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501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308</TotalTime>
  <Words>160</Words>
  <Application>Microsoft Office PowerPoint</Application>
  <PresentationFormat>ワイド画面</PresentationFormat>
  <Paragraphs>56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第２章　情報教育</vt:lpstr>
      <vt:lpstr>収集した情報をまとめる方法</vt:lpstr>
      <vt:lpstr>収集した情報をまとめる方法</vt:lpstr>
      <vt:lpstr>【１】新聞作りの指導</vt:lpstr>
      <vt:lpstr>【１】新聞作りの指導</vt:lpstr>
      <vt:lpstr>【２】ニュース作りの指導</vt:lpstr>
      <vt:lpstr>情報をまとめる学習活動における指導上の留意点 （情報モラル指導）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37</cp:revision>
  <dcterms:created xsi:type="dcterms:W3CDTF">2015-10-13T01:30:40Z</dcterms:created>
  <dcterms:modified xsi:type="dcterms:W3CDTF">2016-02-11T14:00:33Z</dcterms:modified>
</cp:coreProperties>
</file>