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4" r:id="rId1"/>
  </p:sldMasterIdLst>
  <p:sldIdLst>
    <p:sldId id="282" r:id="rId2"/>
    <p:sldId id="283" r:id="rId3"/>
    <p:sldId id="284" r:id="rId4"/>
    <p:sldId id="285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94BA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10" y="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タイトル スライド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ja-JP" alt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12324" y="-340963"/>
            <a:ext cx="9966960" cy="2228956"/>
          </a:xfrm>
        </p:spPr>
        <p:txBody>
          <a:bodyPr anchor="b">
            <a:noAutofit/>
          </a:bodyPr>
          <a:lstStyle>
            <a:lvl1pPr algn="l">
              <a:lnSpc>
                <a:spcPct val="85000"/>
              </a:lnSpc>
              <a:defRPr sz="7200" b="1" cap="all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ja-JP" altLang="en-US" dirty="0" smtClean="0"/>
              <a:t>タイトル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60274" y="2771513"/>
            <a:ext cx="8295506" cy="2049462"/>
          </a:xfrm>
        </p:spPr>
        <p:txBody>
          <a:bodyPr>
            <a:noAutofit/>
          </a:bodyPr>
          <a:lstStyle>
            <a:lvl1pPr marL="0" indent="0" algn="l">
              <a:buNone/>
              <a:defRPr sz="5400">
                <a:solidFill>
                  <a:schemeClr val="tx1"/>
                </a:solidFill>
                <a:latin typeface="+mj-ea"/>
                <a:ea typeface="+mj-ea"/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ja-JP" altLang="en-US" dirty="0" smtClean="0"/>
              <a:t>サブタイトル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2/11/2016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10" name="図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90" t="41016" r="1223" b="32591"/>
          <a:stretch/>
        </p:blipFill>
        <p:spPr>
          <a:xfrm>
            <a:off x="305139" y="2771513"/>
            <a:ext cx="3355135" cy="2135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8983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4926" y="248649"/>
            <a:ext cx="11700400" cy="1038730"/>
          </a:xfrm>
        </p:spPr>
        <p:txBody>
          <a:bodyPr>
            <a:noAutofit/>
          </a:bodyPr>
          <a:lstStyle>
            <a:lvl1pPr>
              <a:defRPr sz="5400">
                <a:ln>
                  <a:noFill/>
                </a:ln>
              </a:defRPr>
            </a:lvl1pPr>
          </a:lstStyle>
          <a:p>
            <a:r>
              <a:rPr lang="ja-JP" altLang="en-US" dirty="0" smtClean="0"/>
              <a:t>テキスト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9128" y="1633347"/>
            <a:ext cx="10740616" cy="4886706"/>
          </a:xfrm>
        </p:spPr>
        <p:txBody>
          <a:bodyPr>
            <a:noAutofit/>
          </a:bodyPr>
          <a:lstStyle>
            <a:lvl1pPr>
              <a:defRPr sz="4400" i="0">
                <a:latin typeface="+mj-ea"/>
                <a:ea typeface="+mj-ea"/>
              </a:defRPr>
            </a:lvl1pPr>
          </a:lstStyle>
          <a:p>
            <a:pPr lvl="0"/>
            <a:r>
              <a:rPr lang="ja-JP" altLang="en-US" dirty="0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4926" y="327257"/>
            <a:ext cx="11700400" cy="1038730"/>
          </a:xfrm>
        </p:spPr>
        <p:txBody>
          <a:bodyPr>
            <a:noAutofit/>
          </a:bodyPr>
          <a:lstStyle>
            <a:lvl1pPr algn="ctr">
              <a:defRPr sz="4000">
                <a:ln>
                  <a:noFill/>
                </a:ln>
              </a:defRPr>
            </a:lvl1pPr>
          </a:lstStyle>
          <a:p>
            <a:r>
              <a:rPr lang="ja-JP" altLang="en-US" dirty="0" smtClean="0"/>
              <a:t>テキスト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テキスト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9128" y="1633347"/>
            <a:ext cx="10740616" cy="4886706"/>
          </a:xfrm>
        </p:spPr>
        <p:txBody>
          <a:bodyPr>
            <a:noAutofit/>
          </a:bodyPr>
          <a:lstStyle>
            <a:lvl1pPr>
              <a:defRPr sz="4400" i="0">
                <a:latin typeface="+mj-ea"/>
                <a:ea typeface="+mj-ea"/>
              </a:defRPr>
            </a:lvl1pPr>
          </a:lstStyle>
          <a:p>
            <a:pPr lvl="0"/>
            <a:r>
              <a:rPr lang="ja-JP" altLang="en-US" dirty="0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直線コネクタ 7"/>
          <p:cNvCxnSpPr/>
          <p:nvPr userDrawn="1"/>
        </p:nvCxnSpPr>
        <p:spPr>
          <a:xfrm flipV="1">
            <a:off x="234926" y="1453275"/>
            <a:ext cx="11700400" cy="14768"/>
          </a:xfrm>
          <a:prstGeom prst="line">
            <a:avLst/>
          </a:prstGeom>
          <a:ln w="63500" cap="sq">
            <a:solidFill>
              <a:schemeClr val="accent2"/>
            </a:solidFill>
            <a:miter lim="800000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4245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2/11/2016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2/11/2016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86" r:id="rId2"/>
    <p:sldLayoutId id="2147483697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tx1"/>
        </a:buClr>
        <a:buSzPct val="80000"/>
        <a:buFont typeface="Corbel" pitchFamily="34" charset="0"/>
        <a:buChar char="•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dirty="0" smtClean="0"/>
              <a:t>第２章　情報教育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ja-JP" altLang="en-US" dirty="0" smtClean="0">
                <a:ln>
                  <a:solidFill>
                    <a:schemeClr val="accent1"/>
                  </a:solidFill>
                </a:ln>
                <a:solidFill>
                  <a:schemeClr val="accent2"/>
                </a:solidFill>
              </a:rPr>
              <a:t>５．</a:t>
            </a:r>
            <a:r>
              <a:rPr kumimoji="1" lang="ja-JP" altLang="en-US" dirty="0" smtClean="0"/>
              <a:t>ＩＣＴを活用した</a:t>
            </a:r>
            <a:endParaRPr kumimoji="1" lang="en-US" altLang="ja-JP" dirty="0" smtClean="0"/>
          </a:p>
          <a:p>
            <a:r>
              <a:rPr lang="ja-JP" altLang="en-US" dirty="0" smtClean="0"/>
              <a:t>　　表現の</a:t>
            </a:r>
            <a:r>
              <a:rPr lang="ja-JP" altLang="en-US" dirty="0"/>
              <a:t>指導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9872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【</a:t>
            </a:r>
            <a:r>
              <a:rPr kumimoji="1" lang="ja-JP" altLang="en-US" dirty="0" smtClean="0"/>
              <a:t>１</a:t>
            </a:r>
            <a:r>
              <a:rPr kumimoji="1" lang="en-US" altLang="ja-JP" dirty="0" smtClean="0"/>
              <a:t>】</a:t>
            </a:r>
            <a:r>
              <a:rPr kumimoji="1" lang="ja-JP" altLang="en-US" dirty="0" smtClean="0"/>
              <a:t>描画ソフトを活用した表現の指導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レイヤー機能を活用する</a:t>
            </a:r>
            <a:endParaRPr kumimoji="1" lang="en-US" altLang="ja-JP" dirty="0" smtClean="0"/>
          </a:p>
          <a:p>
            <a:r>
              <a:rPr lang="ja-JP" altLang="en-US" dirty="0" smtClean="0"/>
              <a:t>手書きツールを活用する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39750" y="1582070"/>
            <a:ext cx="3417529" cy="49466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図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70" t="36047" r="37853" b="30847"/>
          <a:stretch/>
        </p:blipFill>
        <p:spPr>
          <a:xfrm>
            <a:off x="405110" y="3830796"/>
            <a:ext cx="7341412" cy="26029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22401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【</a:t>
            </a:r>
            <a:r>
              <a:rPr kumimoji="1" lang="ja-JP" altLang="en-US" dirty="0" smtClean="0"/>
              <a:t>２</a:t>
            </a:r>
            <a:r>
              <a:rPr kumimoji="1" lang="en-US" altLang="ja-JP" dirty="0" smtClean="0"/>
              <a:t>】</a:t>
            </a:r>
            <a:r>
              <a:rPr kumimoji="1" lang="ja-JP" altLang="en-US" dirty="0" smtClean="0"/>
              <a:t>動画編集ソフトを活用した表現の指導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70000"/>
              </a:lnSpc>
            </a:pPr>
            <a:r>
              <a:rPr kumimoji="1" lang="ja-JP" altLang="en-US" dirty="0" smtClean="0"/>
              <a:t>デジタルカメラで撮影→パソコンで編集</a:t>
            </a:r>
            <a:endParaRPr kumimoji="1" lang="en-US" altLang="ja-JP" dirty="0" smtClean="0"/>
          </a:p>
          <a:p>
            <a:pPr>
              <a:lnSpc>
                <a:spcPct val="70000"/>
              </a:lnSpc>
            </a:pPr>
            <a:r>
              <a:rPr lang="ja-JP" altLang="en-US" dirty="0" smtClean="0"/>
              <a:t>タブレット端末</a:t>
            </a:r>
            <a:r>
              <a:rPr lang="ja-JP" altLang="en-US" dirty="0"/>
              <a:t>：撮影－編集ー出力</a:t>
            </a:r>
            <a:endParaRPr lang="en-US" altLang="ja-JP" dirty="0"/>
          </a:p>
          <a:p>
            <a:pPr>
              <a:lnSpc>
                <a:spcPct val="70000"/>
              </a:lnSpc>
            </a:pPr>
            <a:r>
              <a:rPr kumimoji="1" lang="ja-JP" altLang="en-US" dirty="0"/>
              <a:t>写真</a:t>
            </a:r>
            <a:r>
              <a:rPr kumimoji="1" lang="ja-JP" altLang="en-US" dirty="0" smtClean="0"/>
              <a:t>とＢＧＭ</a:t>
            </a:r>
            <a:endParaRPr kumimoji="1" lang="en-US" altLang="ja-JP" dirty="0" smtClean="0"/>
          </a:p>
          <a:p>
            <a:pPr>
              <a:lnSpc>
                <a:spcPct val="70000"/>
              </a:lnSpc>
            </a:pPr>
            <a:endParaRPr lang="en-US" altLang="ja-JP" dirty="0"/>
          </a:p>
          <a:p>
            <a:pPr>
              <a:lnSpc>
                <a:spcPct val="70000"/>
              </a:lnSpc>
            </a:pPr>
            <a:r>
              <a:rPr kumimoji="1" lang="ja-JP" altLang="en-US" dirty="0" smtClean="0"/>
              <a:t>説得力のある情報発信</a:t>
            </a:r>
            <a:endParaRPr kumimoji="1" lang="en-US" altLang="ja-JP" dirty="0" smtClean="0"/>
          </a:p>
          <a:p>
            <a:pPr>
              <a:lnSpc>
                <a:spcPct val="70000"/>
              </a:lnSpc>
            </a:pPr>
            <a:r>
              <a:rPr lang="ja-JP" altLang="en-US" dirty="0"/>
              <a:t>インパクト</a:t>
            </a:r>
            <a:r>
              <a:rPr lang="ja-JP" altLang="en-US" dirty="0" smtClean="0"/>
              <a:t>のある作品</a:t>
            </a:r>
            <a:endParaRPr lang="en-US" altLang="ja-JP" dirty="0" smtClean="0"/>
          </a:p>
          <a:p>
            <a:pPr>
              <a:lnSpc>
                <a:spcPct val="70000"/>
              </a:lnSpc>
            </a:pPr>
            <a:r>
              <a:rPr kumimoji="1" lang="ja-JP" altLang="en-US" dirty="0"/>
              <a:t>表現</a:t>
            </a:r>
            <a:r>
              <a:rPr kumimoji="1" lang="ja-JP" altLang="en-US" dirty="0" smtClean="0"/>
              <a:t>するストーリーを考えて</a:t>
            </a:r>
            <a:endParaRPr kumimoji="1" lang="ja-JP" altLang="en-US" dirty="0"/>
          </a:p>
        </p:txBody>
      </p:sp>
      <p:sp>
        <p:nvSpPr>
          <p:cNvPr id="4" name="二等辺三角形 3"/>
          <p:cNvSpPr/>
          <p:nvPr/>
        </p:nvSpPr>
        <p:spPr>
          <a:xfrm rot="10800000">
            <a:off x="2361329" y="3600181"/>
            <a:ext cx="552762" cy="47651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09186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作品を編集したり発信したりする学習活動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lang="ja-JP" altLang="en-US" dirty="0" smtClean="0"/>
              <a:t>における指導上の留意点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36429" y="1633347"/>
            <a:ext cx="11533517" cy="4886706"/>
          </a:xfrm>
        </p:spPr>
        <p:txBody>
          <a:bodyPr/>
          <a:lstStyle/>
          <a:p>
            <a:r>
              <a:rPr kumimoji="1" lang="ja-JP" altLang="en-US" sz="3600" dirty="0" smtClean="0"/>
              <a:t>個人が特定できる情報（個人情報）は掲載しない</a:t>
            </a:r>
            <a:endParaRPr kumimoji="1" lang="en-US" altLang="ja-JP" sz="3600" dirty="0" smtClean="0"/>
          </a:p>
          <a:p>
            <a:r>
              <a:rPr lang="ja-JP" altLang="en-US" sz="3600" dirty="0"/>
              <a:t>顔</a:t>
            </a:r>
            <a:r>
              <a:rPr lang="ja-JP" altLang="en-US" sz="3600" dirty="0" smtClean="0"/>
              <a:t>がはっきりとわかる写真は掲載しない（本人と保護者の同意が必要）</a:t>
            </a:r>
            <a:endParaRPr lang="en-US" altLang="ja-JP" sz="3600" dirty="0" smtClean="0"/>
          </a:p>
          <a:p>
            <a:r>
              <a:rPr lang="ja-JP" altLang="en-US" sz="3600" dirty="0" smtClean="0"/>
              <a:t>無断で他人の作品に手を加えてはいけない</a:t>
            </a:r>
            <a:endParaRPr lang="en-US" altLang="ja-JP" sz="3600" dirty="0" smtClean="0"/>
          </a:p>
          <a:p>
            <a:r>
              <a:rPr lang="ja-JP" altLang="en-US" sz="3600" dirty="0"/>
              <a:t>書籍や新聞、音楽などの著作物をイメージスキャナやデジタルカメラで撮った資料の掲載は、著作者の許諾が必要</a:t>
            </a:r>
            <a:endParaRPr lang="en-US" altLang="ja-JP" sz="3600" dirty="0"/>
          </a:p>
          <a:p>
            <a:r>
              <a:rPr lang="ja-JP" altLang="en-US" sz="3600" dirty="0"/>
              <a:t>参考にした資料の出典を明記する</a:t>
            </a:r>
            <a:endParaRPr lang="en-US" altLang="ja-JP" sz="3600" dirty="0"/>
          </a:p>
          <a:p>
            <a:pPr>
              <a:lnSpc>
                <a:spcPct val="100000"/>
              </a:lnSpc>
            </a:pPr>
            <a:endParaRPr lang="en-US" altLang="ja-JP" sz="3600" dirty="0" smtClean="0"/>
          </a:p>
        </p:txBody>
      </p:sp>
    </p:spTree>
    <p:extLst>
      <p:ext uri="{BB962C8B-B14F-4D97-AF65-F5344CB8AC3E}">
        <p14:creationId xmlns:p14="http://schemas.microsoft.com/office/powerpoint/2010/main" val="3897521118"/>
      </p:ext>
    </p:extLst>
  </p:cSld>
  <p:clrMapOvr>
    <a:masterClrMapping/>
  </p:clrMapOvr>
</p:sld>
</file>

<file path=ppt/theme/theme1.xml><?xml version="1.0" encoding="utf-8"?>
<a:theme xmlns:a="http://schemas.openxmlformats.org/drawingml/2006/main" name="基礎">
  <a:themeElements>
    <a:clrScheme name="青緑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ACC63D00-1EE0-4159-BF5A-6FF02000B7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TM03457444[[fn=基礎]]</Template>
  <TotalTime>254</TotalTime>
  <Words>155</Words>
  <Application>Microsoft Office PowerPoint</Application>
  <PresentationFormat>ワイド画面</PresentationFormat>
  <Paragraphs>20</Paragraphs>
  <Slides>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10" baseType="lpstr">
      <vt:lpstr>HGｺﾞｼｯｸE</vt:lpstr>
      <vt:lpstr>HG創英角ｺﾞｼｯｸUB</vt:lpstr>
      <vt:lpstr>Corbel</vt:lpstr>
      <vt:lpstr>Franklin Gothic Book</vt:lpstr>
      <vt:lpstr>Franklin Gothic Medium</vt:lpstr>
      <vt:lpstr>基礎</vt:lpstr>
      <vt:lpstr>第２章　情報教育</vt:lpstr>
      <vt:lpstr>【１】描画ソフトを活用した表現の指導</vt:lpstr>
      <vt:lpstr>【２】動画編集ソフトを活用した表現の指導</vt:lpstr>
      <vt:lpstr>作品を編集したり発信したりする学習活動 における指導上の留意点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森脇　大貴</dc:creator>
  <cp:lastModifiedBy>Takehiro FURUTA</cp:lastModifiedBy>
  <cp:revision>42</cp:revision>
  <dcterms:created xsi:type="dcterms:W3CDTF">2015-10-13T01:30:40Z</dcterms:created>
  <dcterms:modified xsi:type="dcterms:W3CDTF">2016-02-11T14:03:44Z</dcterms:modified>
</cp:coreProperties>
</file>