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3" r:id="rId3"/>
    <p:sldId id="288" r:id="rId4"/>
    <p:sldId id="284" r:id="rId5"/>
    <p:sldId id="287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AA"/>
    <a:srgbClr val="3494B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6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2324" y="-340963"/>
            <a:ext cx="9966960" cy="222895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2771513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2771513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第２章　情報教育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７</a:t>
            </a:r>
            <a:r>
              <a:rPr kumimoji="1" lang="ja-JP" altLang="en-US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kumimoji="1" lang="ja-JP" altLang="en-US" dirty="0" smtClean="0"/>
              <a:t>特別支援教育と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情報教育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特別支援教育における情報教育の意義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1718" t="15917" r="20196" b="8639"/>
          <a:stretch/>
        </p:blipFill>
        <p:spPr>
          <a:xfrm>
            <a:off x="854579" y="1525271"/>
            <a:ext cx="7196421" cy="506370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939973" y="6219645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「教育の情報化に関する手引き」より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415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１</a:t>
            </a:r>
            <a:r>
              <a:rPr lang="en-US" altLang="ja-JP" dirty="0"/>
              <a:t>】</a:t>
            </a:r>
            <a:r>
              <a:rPr lang="ja-JP" altLang="en-US" dirty="0"/>
              <a:t>特別支援教育における情報教育の意義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6430" y="1633347"/>
            <a:ext cx="11516264" cy="4886706"/>
          </a:xfrm>
        </p:spPr>
        <p:txBody>
          <a:bodyPr/>
          <a:lstStyle/>
          <a:p>
            <a:pPr marL="45720" indent="0">
              <a:buNone/>
            </a:pPr>
            <a:r>
              <a:rPr kumimoji="1" lang="ja-JP" altLang="en-US" sz="3200" dirty="0" smtClean="0"/>
              <a:t>障害によって</a:t>
            </a:r>
            <a:endParaRPr kumimoji="1" lang="en-US" altLang="ja-JP" sz="3200" dirty="0" smtClean="0"/>
          </a:p>
          <a:p>
            <a:pPr lvl="1"/>
            <a:r>
              <a:rPr lang="ja-JP" altLang="en-US" sz="3200" dirty="0">
                <a:latin typeface="+mj-ea"/>
                <a:ea typeface="+mj-ea"/>
              </a:rPr>
              <a:t>移動やコミュニケーションに</a:t>
            </a:r>
            <a:r>
              <a:rPr lang="ja-JP" altLang="en-US" sz="3200" dirty="0" smtClean="0">
                <a:latin typeface="+mj-ea"/>
                <a:ea typeface="+mj-ea"/>
              </a:rPr>
              <a:t>制約</a:t>
            </a:r>
            <a:endParaRPr lang="en-US" altLang="ja-JP" sz="3200" dirty="0" smtClean="0">
              <a:latin typeface="+mj-ea"/>
              <a:ea typeface="+mj-ea"/>
            </a:endParaRPr>
          </a:p>
          <a:p>
            <a:pPr lvl="1"/>
            <a:r>
              <a:rPr lang="ja-JP" altLang="en-US" sz="3200" dirty="0" smtClean="0">
                <a:latin typeface="+mj-ea"/>
                <a:ea typeface="+mj-ea"/>
              </a:rPr>
              <a:t>情報</a:t>
            </a:r>
            <a:r>
              <a:rPr lang="ja-JP" altLang="en-US" sz="3200" dirty="0">
                <a:latin typeface="+mj-ea"/>
                <a:ea typeface="+mj-ea"/>
              </a:rPr>
              <a:t>の収集、処理</a:t>
            </a:r>
            <a:r>
              <a:rPr lang="ja-JP" altLang="en-US" sz="3200" dirty="0" smtClean="0">
                <a:latin typeface="+mj-ea"/>
                <a:ea typeface="+mj-ea"/>
              </a:rPr>
              <a:t>、表現</a:t>
            </a:r>
            <a:r>
              <a:rPr lang="ja-JP" altLang="en-US" sz="3200" dirty="0">
                <a:latin typeface="+mj-ea"/>
                <a:ea typeface="+mj-ea"/>
              </a:rPr>
              <a:t>及び発信などに困難を</a:t>
            </a:r>
            <a:r>
              <a:rPr lang="ja-JP" altLang="en-US" sz="3200" dirty="0" smtClean="0">
                <a:latin typeface="+mj-ea"/>
                <a:ea typeface="+mj-ea"/>
              </a:rPr>
              <a:t>伴う</a:t>
            </a:r>
            <a:endParaRPr lang="en-US" altLang="ja-JP" sz="3200" dirty="0" smtClean="0">
              <a:latin typeface="+mj-ea"/>
              <a:ea typeface="+mj-ea"/>
            </a:endParaRPr>
          </a:p>
          <a:p>
            <a:pPr lvl="1"/>
            <a:r>
              <a:rPr lang="ja-JP" altLang="en-US" sz="3200" dirty="0">
                <a:latin typeface="+mj-ea"/>
                <a:ea typeface="+mj-ea"/>
              </a:rPr>
              <a:t>障害によって実現できない</a:t>
            </a:r>
            <a:r>
              <a:rPr lang="ja-JP" altLang="en-US" sz="3200" dirty="0" smtClean="0">
                <a:latin typeface="+mj-ea"/>
                <a:ea typeface="+mj-ea"/>
              </a:rPr>
              <a:t>ことから、意欲</a:t>
            </a:r>
            <a:r>
              <a:rPr lang="ja-JP" altLang="en-US" sz="3200" dirty="0">
                <a:latin typeface="+mj-ea"/>
                <a:ea typeface="+mj-ea"/>
              </a:rPr>
              <a:t>を</a:t>
            </a:r>
            <a:r>
              <a:rPr lang="ja-JP" altLang="en-US" sz="3200" dirty="0" smtClean="0">
                <a:latin typeface="+mj-ea"/>
                <a:ea typeface="+mj-ea"/>
              </a:rPr>
              <a:t>なくすことも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0" lvl="1" indent="0">
              <a:buNone/>
            </a:pPr>
            <a:r>
              <a:rPr kumimoji="1" lang="ja-JP" altLang="en-US" sz="3200" dirty="0" smtClean="0">
                <a:latin typeface="+mj-ea"/>
                <a:ea typeface="+mj-ea"/>
              </a:rPr>
              <a:t>情報化の推進</a:t>
            </a:r>
            <a:endParaRPr kumimoji="1" lang="en-US" altLang="ja-JP" sz="3200" dirty="0">
              <a:latin typeface="+mj-ea"/>
              <a:ea typeface="+mj-ea"/>
            </a:endParaRPr>
          </a:p>
          <a:p>
            <a:pPr lvl="1"/>
            <a:r>
              <a:rPr lang="ja-JP" altLang="en-US" sz="3200" dirty="0">
                <a:latin typeface="+mj-ea"/>
                <a:ea typeface="+mj-ea"/>
              </a:rPr>
              <a:t>学校や</a:t>
            </a:r>
            <a:r>
              <a:rPr lang="ja-JP" altLang="en-US" sz="3200" dirty="0" smtClean="0">
                <a:latin typeface="+mj-ea"/>
                <a:ea typeface="+mj-ea"/>
              </a:rPr>
              <a:t>自宅で様々な情報</a:t>
            </a:r>
            <a:r>
              <a:rPr lang="ja-JP" altLang="en-US" sz="3200" dirty="0">
                <a:latin typeface="+mj-ea"/>
                <a:ea typeface="+mj-ea"/>
              </a:rPr>
              <a:t>にアクセス</a:t>
            </a:r>
            <a:r>
              <a:rPr lang="ja-JP" altLang="en-US" sz="3200" dirty="0" smtClean="0">
                <a:latin typeface="+mj-ea"/>
                <a:ea typeface="+mj-ea"/>
              </a:rPr>
              <a:t>し活用</a:t>
            </a:r>
            <a:r>
              <a:rPr lang="ja-JP" altLang="en-US" sz="3200" dirty="0">
                <a:latin typeface="+mj-ea"/>
                <a:ea typeface="+mj-ea"/>
              </a:rPr>
              <a:t>することが</a:t>
            </a:r>
            <a:r>
              <a:rPr lang="ja-JP" altLang="en-US" sz="3200" dirty="0" smtClean="0">
                <a:latin typeface="+mj-ea"/>
                <a:ea typeface="+mj-ea"/>
              </a:rPr>
              <a:t>可能</a:t>
            </a:r>
            <a:endParaRPr lang="en-US" altLang="ja-JP" sz="3200" dirty="0" smtClean="0">
              <a:latin typeface="+mj-ea"/>
              <a:ea typeface="+mj-ea"/>
            </a:endParaRPr>
          </a:p>
          <a:p>
            <a:pPr lvl="1"/>
            <a:r>
              <a:rPr lang="ja-JP" altLang="en-US" sz="3200" dirty="0" smtClean="0">
                <a:latin typeface="+mj-ea"/>
                <a:ea typeface="+mj-ea"/>
              </a:rPr>
              <a:t>ネットワーク</a:t>
            </a:r>
            <a:r>
              <a:rPr lang="ja-JP" altLang="en-US" sz="3200" dirty="0">
                <a:latin typeface="+mj-ea"/>
                <a:ea typeface="+mj-ea"/>
              </a:rPr>
              <a:t>社会は、国籍、年齢、性別、障害の有無を問わない開かれた</a:t>
            </a:r>
            <a:r>
              <a:rPr lang="ja-JP" altLang="en-US" sz="3200" dirty="0" smtClean="0">
                <a:latin typeface="+mj-ea"/>
                <a:ea typeface="+mj-ea"/>
              </a:rPr>
              <a:t>社会→積極的</a:t>
            </a:r>
            <a:r>
              <a:rPr lang="ja-JP" altLang="en-US" sz="3200" dirty="0">
                <a:latin typeface="+mj-ea"/>
                <a:ea typeface="+mj-ea"/>
              </a:rPr>
              <a:t>な社会参加の</a:t>
            </a:r>
            <a:r>
              <a:rPr lang="ja-JP" altLang="en-US" sz="3200" dirty="0" smtClean="0">
                <a:latin typeface="+mj-ea"/>
                <a:ea typeface="+mj-ea"/>
              </a:rPr>
              <a:t>可能性を広げる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0" lvl="1" indent="0">
              <a:buNone/>
            </a:pPr>
            <a:r>
              <a:rPr lang="ja-JP" altLang="en-US" sz="3200" dirty="0" smtClean="0">
                <a:latin typeface="+mj-ea"/>
                <a:ea typeface="+mj-ea"/>
              </a:rPr>
              <a:t>情報社会の恩恵を享受するために、</a:t>
            </a:r>
            <a:endParaRPr lang="en-US" altLang="ja-JP" sz="3200" dirty="0" smtClean="0">
              <a:latin typeface="+mj-ea"/>
              <a:ea typeface="+mj-ea"/>
            </a:endParaRPr>
          </a:p>
          <a:p>
            <a:pPr lvl="1"/>
            <a:r>
              <a:rPr lang="ja-JP" altLang="en-US" sz="3200" dirty="0" smtClean="0">
                <a:latin typeface="+mj-ea"/>
                <a:ea typeface="+mj-ea"/>
              </a:rPr>
              <a:t>児童</a:t>
            </a:r>
            <a:r>
              <a:rPr lang="ja-JP" altLang="en-US" sz="3200" dirty="0">
                <a:latin typeface="+mj-ea"/>
                <a:ea typeface="+mj-ea"/>
              </a:rPr>
              <a:t>生徒の個々の実態に応じた情報活用能力の習得</a:t>
            </a:r>
            <a:endParaRPr kumimoji="1" lang="en-US" altLang="ja-JP" sz="3200" dirty="0">
              <a:latin typeface="+mj-ea"/>
              <a:ea typeface="+mj-ea"/>
            </a:endParaRPr>
          </a:p>
          <a:p>
            <a:pPr lvl="1"/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8431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13"/>
          <p:cNvSpPr/>
          <p:nvPr/>
        </p:nvSpPr>
        <p:spPr>
          <a:xfrm>
            <a:off x="901520" y="1707132"/>
            <a:ext cx="4541747" cy="1908343"/>
          </a:xfrm>
          <a:prstGeom prst="wedgeRoundRectCallout">
            <a:avLst>
              <a:gd name="adj1" fmla="val 78094"/>
              <a:gd name="adj2" fmla="val -1225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特別支援教育におけるＩＣＴ活用</a:t>
            </a:r>
            <a:endParaRPr kumimoji="1" lang="ja-JP" altLang="en-US" dirty="0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idx="1"/>
          </p:nvPr>
        </p:nvSpPr>
        <p:spPr>
          <a:xfrm>
            <a:off x="1069886" y="1693275"/>
            <a:ext cx="4205013" cy="233334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dirty="0"/>
              <a:t>読</a:t>
            </a:r>
            <a:r>
              <a:rPr lang="ja-JP" altLang="en-US" dirty="0" smtClean="0"/>
              <a:t>むことに困難さがある場合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dirty="0" smtClean="0"/>
              <a:t>（拡大表示）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2" t="36620" r="23004" b="35587"/>
          <a:stretch/>
        </p:blipFill>
        <p:spPr>
          <a:xfrm>
            <a:off x="1293360" y="3753142"/>
            <a:ext cx="1990433" cy="2653912"/>
          </a:xfrm>
          <a:prstGeom prst="rect">
            <a:avLst/>
          </a:prstGeom>
        </p:spPr>
      </p:pic>
      <p:sp>
        <p:nvSpPr>
          <p:cNvPr id="17" name="角丸四角形吹き出し 16"/>
          <p:cNvSpPr/>
          <p:nvPr/>
        </p:nvSpPr>
        <p:spPr>
          <a:xfrm>
            <a:off x="6782032" y="4532537"/>
            <a:ext cx="4609868" cy="1906073"/>
          </a:xfrm>
          <a:prstGeom prst="wedgeRoundRectCallout">
            <a:avLst>
              <a:gd name="adj1" fmla="val -75130"/>
              <a:gd name="adj2" fmla="val -1311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コンテンツ プレースホルダー 11"/>
          <p:cNvSpPr txBox="1">
            <a:spLocks/>
          </p:cNvSpPr>
          <p:nvPr/>
        </p:nvSpPr>
        <p:spPr>
          <a:xfrm>
            <a:off x="7135051" y="4506779"/>
            <a:ext cx="4520060" cy="2333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dirty="0" smtClean="0"/>
              <a:t>コミュニケーションに困難さがある</a:t>
            </a:r>
            <a:r>
              <a:rPr lang="ja-JP" altLang="en-US" dirty="0"/>
              <a:t>場合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38" y="4885149"/>
            <a:ext cx="1090999" cy="132917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93" y="4885149"/>
            <a:ext cx="1048017" cy="1336601"/>
          </a:xfrm>
          <a:prstGeom prst="rect">
            <a:avLst/>
          </a:prstGeom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3283793" y="3956620"/>
            <a:ext cx="2091443" cy="1137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シンボル</a:t>
            </a:r>
          </a:p>
          <a:p>
            <a:r>
              <a:rPr lang="en-US" altLang="ja-JP" sz="2800" dirty="0" smtClean="0"/>
              <a:t>(</a:t>
            </a:r>
            <a:r>
              <a:rPr lang="ja-JP" altLang="en-US" sz="2800" dirty="0" smtClean="0"/>
              <a:t>絵カード</a:t>
            </a:r>
            <a:r>
              <a:rPr lang="en-US" altLang="ja-JP" sz="2800" dirty="0" smtClean="0"/>
              <a:t>)</a:t>
            </a:r>
            <a:endParaRPr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/>
          <a:srcRect l="52676" t="43521" r="20593" b="29586"/>
          <a:stretch/>
        </p:blipFill>
        <p:spPr>
          <a:xfrm>
            <a:off x="6782032" y="1550445"/>
            <a:ext cx="4234725" cy="230777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481944" y="6207777"/>
            <a:ext cx="4215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iPad</a:t>
            </a:r>
            <a:r>
              <a:rPr lang="ja-JP" altLang="en-US" sz="2400" dirty="0" smtClean="0">
                <a:latin typeface="+mj-ea"/>
                <a:ea typeface="+mj-ea"/>
              </a:rPr>
              <a:t>アプリ</a:t>
            </a:r>
            <a:r>
              <a:rPr lang="ja-JP" altLang="en-US" sz="2400" dirty="0">
                <a:latin typeface="+mj-ea"/>
                <a:ea typeface="+mj-ea"/>
              </a:rPr>
              <a:t>「ねぇ，きいて」</a:t>
            </a:r>
          </a:p>
        </p:txBody>
      </p:sp>
    </p:spTree>
    <p:extLst>
      <p:ext uri="{BB962C8B-B14F-4D97-AF65-F5344CB8AC3E}">
        <p14:creationId xmlns:p14="http://schemas.microsoft.com/office/powerpoint/2010/main" val="266396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13"/>
          <p:cNvSpPr/>
          <p:nvPr/>
        </p:nvSpPr>
        <p:spPr>
          <a:xfrm>
            <a:off x="7648329" y="4275931"/>
            <a:ext cx="3296992" cy="1908343"/>
          </a:xfrm>
          <a:prstGeom prst="wedgeRoundRectCallout">
            <a:avLst>
              <a:gd name="adj1" fmla="val -68180"/>
              <a:gd name="adj2" fmla="val -202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特別支援教育におけるＩＣＴ活用</a:t>
            </a:r>
            <a:endParaRPr kumimoji="1" lang="ja-JP" altLang="en-US" dirty="0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idx="1"/>
          </p:nvPr>
        </p:nvSpPr>
        <p:spPr>
          <a:xfrm>
            <a:off x="7752150" y="4275931"/>
            <a:ext cx="3464054" cy="233334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ＩＣＴ機器を持って　屋外へ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t="33802" r="31033" b="23381"/>
          <a:stretch/>
        </p:blipFill>
        <p:spPr>
          <a:xfrm>
            <a:off x="751930" y="1513316"/>
            <a:ext cx="5858420" cy="4857163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7648329" y="1916682"/>
            <a:ext cx="3296992" cy="1969518"/>
          </a:xfrm>
          <a:prstGeom prst="wedgeRoundRectCallout">
            <a:avLst>
              <a:gd name="adj1" fmla="val -70548"/>
              <a:gd name="adj2" fmla="val -1096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11"/>
          <p:cNvSpPr txBox="1">
            <a:spLocks/>
          </p:cNvSpPr>
          <p:nvPr/>
        </p:nvSpPr>
        <p:spPr>
          <a:xfrm>
            <a:off x="7855971" y="2278632"/>
            <a:ext cx="3464054" cy="2333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dirty="0" smtClean="0"/>
              <a:t>携帯情報端末の活用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867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13"/>
          <p:cNvSpPr/>
          <p:nvPr/>
        </p:nvSpPr>
        <p:spPr>
          <a:xfrm>
            <a:off x="485092" y="3278037"/>
            <a:ext cx="5216968" cy="836763"/>
          </a:xfrm>
          <a:prstGeom prst="wedgeRoundRectCallout">
            <a:avLst>
              <a:gd name="adj1" fmla="val 59139"/>
              <a:gd name="adj2" fmla="val -1035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特別支援教育におけるＩＣＴ活用</a:t>
            </a:r>
            <a:endParaRPr kumimoji="1" lang="ja-JP" altLang="en-US" dirty="0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idx="1"/>
          </p:nvPr>
        </p:nvSpPr>
        <p:spPr>
          <a:xfrm>
            <a:off x="485092" y="3400426"/>
            <a:ext cx="5449881" cy="533220"/>
          </a:xfrm>
        </p:spPr>
        <p:txBody>
          <a:bodyPr/>
          <a:lstStyle/>
          <a:p>
            <a:pPr marL="45720" indent="0">
              <a:buNone/>
            </a:pPr>
            <a:r>
              <a:rPr kumimoji="1" lang="ja-JP" altLang="en-US" sz="3600" dirty="0" smtClean="0"/>
              <a:t>遠隔コミュケーションで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1667" t="30435" r="40737" b="12672"/>
          <a:stretch/>
        </p:blipFill>
        <p:spPr>
          <a:xfrm>
            <a:off x="6244785" y="1916682"/>
            <a:ext cx="5614413" cy="46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7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09129" y="2939726"/>
            <a:ext cx="10740616" cy="3477295"/>
          </a:xfrm>
          <a:prstGeom prst="roundRect">
            <a:avLst/>
          </a:prstGeom>
          <a:solidFill>
            <a:srgbClr val="FFEC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特別支援教育におけるＩＣＴ活用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kumimoji="1" lang="ja-JP" altLang="en-US" sz="4000" spc="-150" dirty="0" smtClean="0"/>
              <a:t>個々の身体的制限や認知理解度に応じたきめ細かな技術的支援　アシスティブ・テクノロジー</a:t>
            </a:r>
            <a:endParaRPr kumimoji="1" lang="ja-JP" altLang="en-US" sz="4000" spc="-15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1" t="50478" r="9399" b="11363"/>
          <a:stretch/>
        </p:blipFill>
        <p:spPr>
          <a:xfrm>
            <a:off x="7817476" y="2991007"/>
            <a:ext cx="3090929" cy="33840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98486" y="2978127"/>
            <a:ext cx="66197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j-ea"/>
                <a:ea typeface="+mj-ea"/>
              </a:rPr>
              <a:t>例：</a:t>
            </a:r>
            <a:r>
              <a:rPr kumimoji="1" lang="en-US" altLang="ja-JP" sz="3600" dirty="0" smtClean="0">
                <a:latin typeface="+mj-ea"/>
                <a:ea typeface="+mj-ea"/>
              </a:rPr>
              <a:t>windows</a:t>
            </a:r>
            <a:r>
              <a:rPr kumimoji="1" lang="ja-JP" altLang="en-US" sz="3600" dirty="0" smtClean="0">
                <a:latin typeface="+mj-ea"/>
                <a:ea typeface="+mj-ea"/>
              </a:rPr>
              <a:t>やタブレット端末</a:t>
            </a:r>
            <a:r>
              <a:rPr kumimoji="1" lang="en-US" altLang="ja-JP" sz="3600" dirty="0" smtClean="0">
                <a:latin typeface="+mj-ea"/>
                <a:ea typeface="+mj-ea"/>
              </a:rPr>
              <a:t>			</a:t>
            </a:r>
            <a:r>
              <a:rPr kumimoji="1" lang="ja-JP" altLang="en-US" sz="3600" dirty="0" smtClean="0">
                <a:latin typeface="+mj-ea"/>
                <a:ea typeface="+mj-ea"/>
              </a:rPr>
              <a:t>などでアクセスできる機能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r>
              <a:rPr kumimoji="1" lang="en-US" altLang="ja-JP" sz="3600" dirty="0">
                <a:latin typeface="+mj-ea"/>
                <a:ea typeface="+mj-ea"/>
              </a:rPr>
              <a:t>	</a:t>
            </a:r>
            <a:r>
              <a:rPr kumimoji="1" lang="ja-JP" altLang="en-US" sz="3600" dirty="0" smtClean="0">
                <a:latin typeface="+mj-ea"/>
                <a:ea typeface="+mj-ea"/>
              </a:rPr>
              <a:t>・拡大鏡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r>
              <a:rPr kumimoji="1" lang="en-US" altLang="ja-JP" sz="3600" dirty="0">
                <a:latin typeface="+mj-ea"/>
                <a:ea typeface="+mj-ea"/>
              </a:rPr>
              <a:t>	</a:t>
            </a:r>
            <a:r>
              <a:rPr kumimoji="1" lang="ja-JP" altLang="en-US" sz="3600" dirty="0" smtClean="0">
                <a:latin typeface="+mj-ea"/>
                <a:ea typeface="+mj-ea"/>
              </a:rPr>
              <a:t>・ナレータ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r>
              <a:rPr kumimoji="1" lang="en-US" altLang="ja-JP" sz="3600" dirty="0">
                <a:latin typeface="+mj-ea"/>
                <a:ea typeface="+mj-ea"/>
              </a:rPr>
              <a:t>	</a:t>
            </a:r>
            <a:r>
              <a:rPr kumimoji="1" lang="ja-JP" altLang="en-US" sz="3600" dirty="0" smtClean="0">
                <a:latin typeface="+mj-ea"/>
                <a:ea typeface="+mj-ea"/>
              </a:rPr>
              <a:t>・スクリーンキーボード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r>
              <a:rPr kumimoji="1" lang="en-US" altLang="ja-JP" sz="3600" dirty="0">
                <a:latin typeface="+mj-ea"/>
                <a:ea typeface="+mj-ea"/>
              </a:rPr>
              <a:t>	</a:t>
            </a:r>
            <a:r>
              <a:rPr kumimoji="1" lang="ja-JP" altLang="en-US" sz="3600" dirty="0" smtClean="0">
                <a:latin typeface="+mj-ea"/>
                <a:ea typeface="+mj-ea"/>
              </a:rPr>
              <a:t>・ハイコントラスト　など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31614658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382</TotalTime>
  <Words>239</Words>
  <Application>Microsoft Office PowerPoint</Application>
  <PresentationFormat>ワイド画面</PresentationFormat>
  <Paragraphs>33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HGｺﾞｼｯｸE</vt:lpstr>
      <vt:lpstr>HG創英角ｺﾞｼｯｸUB</vt:lpstr>
      <vt:lpstr>Corbel</vt:lpstr>
      <vt:lpstr>Franklin Gothic Book</vt:lpstr>
      <vt:lpstr>Franklin Gothic Medium</vt:lpstr>
      <vt:lpstr>基礎</vt:lpstr>
      <vt:lpstr>第２章　情報教育</vt:lpstr>
      <vt:lpstr>【１】特別支援教育における情報教育の意義</vt:lpstr>
      <vt:lpstr>【１】特別支援教育における情報教育の意義</vt:lpstr>
      <vt:lpstr>【２】特別支援教育におけるＩＣＴ活用</vt:lpstr>
      <vt:lpstr>【２】特別支援教育におけるＩＣＴ活用</vt:lpstr>
      <vt:lpstr>【２】特別支援教育におけるＩＣＴ活用</vt:lpstr>
      <vt:lpstr>【２】特別支援教育におけるＩＣＴ活用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58</cp:revision>
  <dcterms:created xsi:type="dcterms:W3CDTF">2015-10-13T01:30:40Z</dcterms:created>
  <dcterms:modified xsi:type="dcterms:W3CDTF">2016-02-11T14:04:17Z</dcterms:modified>
</cp:coreProperties>
</file>