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82" r:id="rId2"/>
    <p:sldId id="283" r:id="rId3"/>
    <p:sldId id="284" r:id="rId4"/>
    <p:sldId id="285" r:id="rId5"/>
    <p:sldId id="286" r:id="rId6"/>
    <p:sldId id="287"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ECAA"/>
    <a:srgbClr val="3494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1" d="100"/>
          <a:sy n="111" d="100"/>
        </p:scale>
        <p:origin x="510"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 スライド">
    <p:bg>
      <p:bgPr>
        <a:solidFill>
          <a:schemeClr val="accent2"/>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ja-JP" altLang="en-US" dirty="0"/>
          </a:p>
        </p:txBody>
      </p:sp>
      <p:sp>
        <p:nvSpPr>
          <p:cNvPr id="2" name="Title 1"/>
          <p:cNvSpPr>
            <a:spLocks noGrp="1"/>
          </p:cNvSpPr>
          <p:nvPr>
            <p:ph type="ctrTitle" hasCustomPrompt="1"/>
          </p:nvPr>
        </p:nvSpPr>
        <p:spPr>
          <a:xfrm>
            <a:off x="347730" y="393198"/>
            <a:ext cx="11477638" cy="2228956"/>
          </a:xfrm>
        </p:spPr>
        <p:txBody>
          <a:bodyPr anchor="t" anchorCtr="0">
            <a:noAutofit/>
          </a:bodyPr>
          <a:lstStyle>
            <a:lvl1pPr algn="l">
              <a:lnSpc>
                <a:spcPct val="100000"/>
              </a:lnSpc>
              <a:defRPr sz="7200" b="1" cap="all" baseline="0">
                <a:solidFill>
                  <a:schemeClr val="tx1"/>
                </a:solidFill>
                <a:effectLst/>
              </a:defRPr>
            </a:lvl1pPr>
          </a:lstStyle>
          <a:p>
            <a:r>
              <a:rPr lang="ja-JP" altLang="en-US" dirty="0" smtClean="0"/>
              <a:t>タイトル</a:t>
            </a:r>
            <a:endParaRPr lang="en-US" dirty="0"/>
          </a:p>
        </p:txBody>
      </p:sp>
      <p:sp>
        <p:nvSpPr>
          <p:cNvPr id="3" name="Subtitle 2"/>
          <p:cNvSpPr>
            <a:spLocks noGrp="1"/>
          </p:cNvSpPr>
          <p:nvPr>
            <p:ph type="subTitle" idx="1" hasCustomPrompt="1"/>
          </p:nvPr>
        </p:nvSpPr>
        <p:spPr>
          <a:xfrm>
            <a:off x="3660274" y="3157879"/>
            <a:ext cx="8295506" cy="2049462"/>
          </a:xfrm>
        </p:spPr>
        <p:txBody>
          <a:bodyPr>
            <a:noAutofit/>
          </a:bodyPr>
          <a:lstStyle>
            <a:lvl1pPr marL="0" indent="0" algn="l">
              <a:buNone/>
              <a:defRPr sz="5400">
                <a:solidFill>
                  <a:schemeClr val="tx1"/>
                </a:solidFill>
                <a:latin typeface="+mj-ea"/>
                <a:ea typeface="+mj-ea"/>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dirty="0" smtClean="0"/>
              <a:t>サブタイトル</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2/18/2016</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pic>
        <p:nvPicPr>
          <p:cNvPr id="10" name="図 9"/>
          <p:cNvPicPr>
            <a:picLocks noChangeAspect="1"/>
          </p:cNvPicPr>
          <p:nvPr userDrawn="1"/>
        </p:nvPicPr>
        <p:blipFill rotWithShape="1">
          <a:blip r:embed="rId2">
            <a:extLst>
              <a:ext uri="{28A0092B-C50C-407E-A947-70E740481C1C}">
                <a14:useLocalDpi xmlns:a14="http://schemas.microsoft.com/office/drawing/2010/main" val="0"/>
              </a:ext>
            </a:extLst>
          </a:blip>
          <a:srcRect l="68090" t="41016" r="1223" b="32591"/>
          <a:stretch/>
        </p:blipFill>
        <p:spPr>
          <a:xfrm>
            <a:off x="305139" y="2943816"/>
            <a:ext cx="3355135" cy="2135339"/>
          </a:xfrm>
          <a:prstGeom prst="rect">
            <a:avLst/>
          </a:prstGeom>
        </p:spPr>
      </p:pic>
    </p:spTree>
    <p:extLst>
      <p:ext uri="{BB962C8B-B14F-4D97-AF65-F5344CB8AC3E}">
        <p14:creationId xmlns:p14="http://schemas.microsoft.com/office/powerpoint/2010/main" val="32328983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dirty="0"/>
              <a:t>2/18/2016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926" y="248649"/>
            <a:ext cx="11700400" cy="1038730"/>
          </a:xfrm>
        </p:spPr>
        <p:txBody>
          <a:bodyPr>
            <a:noAutofit/>
          </a:bodyPr>
          <a:lstStyle>
            <a:lvl1pPr>
              <a:defRPr sz="5400">
                <a:ln>
                  <a:noFill/>
                </a:ln>
              </a:defRPr>
            </a:lvl1pPr>
          </a:lstStyle>
          <a:p>
            <a:r>
              <a:rPr lang="ja-JP" altLang="en-US" dirty="0" smtClean="0"/>
              <a:t>テキスト</a:t>
            </a:r>
            <a:endParaRPr lang="en-US" dirty="0"/>
          </a:p>
        </p:txBody>
      </p:sp>
      <p:sp>
        <p:nvSpPr>
          <p:cNvPr id="3" name="Content Placeholder 2"/>
          <p:cNvSpPr>
            <a:spLocks noGrp="1"/>
          </p:cNvSpPr>
          <p:nvPr>
            <p:ph idx="1"/>
          </p:nvPr>
        </p:nvSpPr>
        <p:spPr>
          <a:xfrm>
            <a:off x="709128" y="1633347"/>
            <a:ext cx="10740616" cy="4886706"/>
          </a:xfrm>
        </p:spPr>
        <p:txBody>
          <a:bodyPr>
            <a:noAutofit/>
          </a:bodyPr>
          <a:lstStyle>
            <a:lvl1pPr>
              <a:defRPr sz="4400" i="0">
                <a:latin typeface="+mj-ea"/>
                <a:ea typeface="+mj-ea"/>
              </a:defRPr>
            </a:lvl1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dirty="0"/>
              <a:t>2/18/2016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926" y="327257"/>
            <a:ext cx="11700400" cy="1038730"/>
          </a:xfrm>
        </p:spPr>
        <p:txBody>
          <a:bodyPr>
            <a:noAutofit/>
          </a:bodyPr>
          <a:lstStyle>
            <a:lvl1pPr algn="ctr">
              <a:defRPr sz="4000">
                <a:ln>
                  <a:noFill/>
                </a:ln>
              </a:defRPr>
            </a:lvl1pPr>
          </a:lstStyle>
          <a:p>
            <a:r>
              <a:rPr lang="ja-JP" altLang="en-US" dirty="0" smtClean="0"/>
              <a:t>テキスト</a:t>
            </a:r>
            <a:r>
              <a:rPr lang="en-US" altLang="ja-JP" dirty="0" smtClean="0"/>
              <a:t/>
            </a:r>
            <a:br>
              <a:rPr lang="en-US" altLang="ja-JP" dirty="0" smtClean="0"/>
            </a:br>
            <a:r>
              <a:rPr lang="ja-JP" altLang="en-US" dirty="0" smtClean="0"/>
              <a:t>テキスト</a:t>
            </a:r>
            <a:endParaRPr lang="en-US" dirty="0"/>
          </a:p>
        </p:txBody>
      </p:sp>
      <p:sp>
        <p:nvSpPr>
          <p:cNvPr id="3" name="Content Placeholder 2"/>
          <p:cNvSpPr>
            <a:spLocks noGrp="1"/>
          </p:cNvSpPr>
          <p:nvPr>
            <p:ph idx="1"/>
          </p:nvPr>
        </p:nvSpPr>
        <p:spPr>
          <a:xfrm>
            <a:off x="593644" y="1633347"/>
            <a:ext cx="10971584" cy="4886706"/>
          </a:xfrm>
        </p:spPr>
        <p:txBody>
          <a:bodyPr>
            <a:noAutofit/>
          </a:bodyPr>
          <a:lstStyle>
            <a:lvl1pPr>
              <a:defRPr sz="4400" i="0">
                <a:latin typeface="+mj-ea"/>
                <a:ea typeface="+mj-ea"/>
              </a:defRPr>
            </a:lvl1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dirty="0"/>
              <a:t>2/18/2016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直線コネクタ 7"/>
          <p:cNvCxnSpPr/>
          <p:nvPr userDrawn="1"/>
        </p:nvCxnSpPr>
        <p:spPr>
          <a:xfrm flipV="1">
            <a:off x="234926" y="1453275"/>
            <a:ext cx="11700400" cy="14768"/>
          </a:xfrm>
          <a:prstGeom prst="line">
            <a:avLst/>
          </a:prstGeom>
          <a:ln w="63500" cap="sq">
            <a:solidFill>
              <a:schemeClr val="accent2"/>
            </a:solidFill>
            <a:miter lim="800000"/>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30424590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dirty="0"/>
              <a:t>2/18/2016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2/18/2016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2/18/2016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2/18/2016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2/18/2016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dirty="0"/>
              <a:t>2/18/2016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96DFF08F-DC6B-4601-B491-B0F83F6DD2DA}" type="datetimeFigureOut">
              <a:rPr lang="en-US" dirty="0"/>
              <a:pPr/>
              <a:t>2/18/2016</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97"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kumimoji="1"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第３章　各教科指導等に</a:t>
            </a:r>
            <a:r>
              <a:rPr kumimoji="1" lang="en-US" altLang="ja-JP" dirty="0" smtClean="0"/>
              <a:t/>
            </a:r>
            <a:br>
              <a:rPr kumimoji="1" lang="en-US" altLang="ja-JP" dirty="0" smtClean="0"/>
            </a:br>
            <a:r>
              <a:rPr lang="ja-JP" altLang="en-US" dirty="0"/>
              <a:t>　</a:t>
            </a:r>
            <a:r>
              <a:rPr lang="ja-JP" altLang="en-US" dirty="0" smtClean="0"/>
              <a:t>　　　</a:t>
            </a:r>
            <a:r>
              <a:rPr kumimoji="1" lang="ja-JP" altLang="en-US" dirty="0" smtClean="0"/>
              <a:t>おけるＩＣＴ活用</a:t>
            </a:r>
            <a:endParaRPr kumimoji="1" lang="ja-JP" altLang="en-US" dirty="0"/>
          </a:p>
        </p:txBody>
      </p:sp>
      <p:sp>
        <p:nvSpPr>
          <p:cNvPr id="3" name="サブタイトル 2"/>
          <p:cNvSpPr>
            <a:spLocks noGrp="1"/>
          </p:cNvSpPr>
          <p:nvPr>
            <p:ph type="subTitle" idx="1"/>
          </p:nvPr>
        </p:nvSpPr>
        <p:spPr/>
        <p:txBody>
          <a:bodyPr/>
          <a:lstStyle/>
          <a:p>
            <a:r>
              <a:rPr lang="ja-JP" altLang="en-US" dirty="0">
                <a:ln>
                  <a:solidFill>
                    <a:schemeClr val="tx1"/>
                  </a:solidFill>
                </a:ln>
                <a:solidFill>
                  <a:schemeClr val="accent2"/>
                </a:solidFill>
              </a:rPr>
              <a:t>１</a:t>
            </a:r>
            <a:r>
              <a:rPr kumimoji="1" lang="ja-JP" altLang="en-US" dirty="0" smtClean="0">
                <a:ln>
                  <a:solidFill>
                    <a:schemeClr val="tx1"/>
                  </a:solidFill>
                </a:ln>
                <a:solidFill>
                  <a:schemeClr val="accent2"/>
                </a:solidFill>
              </a:rPr>
              <a:t>．</a:t>
            </a:r>
            <a:r>
              <a:rPr kumimoji="1" lang="ja-JP" altLang="en-US" dirty="0" smtClean="0"/>
              <a:t>授業での効果的な</a:t>
            </a:r>
            <a:endParaRPr kumimoji="1" lang="en-US" altLang="ja-JP" dirty="0" smtClean="0"/>
          </a:p>
          <a:p>
            <a:r>
              <a:rPr lang="ja-JP" altLang="en-US" dirty="0"/>
              <a:t>　</a:t>
            </a:r>
            <a:r>
              <a:rPr lang="ja-JP" altLang="en-US" dirty="0" smtClean="0"/>
              <a:t>　ＩＣＴ活用</a:t>
            </a:r>
            <a:endParaRPr lang="en-US" altLang="ja-JP" dirty="0" smtClean="0"/>
          </a:p>
        </p:txBody>
      </p:sp>
    </p:spTree>
    <p:extLst>
      <p:ext uri="{BB962C8B-B14F-4D97-AF65-F5344CB8AC3E}">
        <p14:creationId xmlns:p14="http://schemas.microsoft.com/office/powerpoint/2010/main" val="159872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90187" y="4693511"/>
            <a:ext cx="11113678" cy="1488346"/>
          </a:xfrm>
          <a:prstGeom prst="rect">
            <a:avLst/>
          </a:prstGeom>
          <a:solidFill>
            <a:schemeClr val="accent1">
              <a:lumMod val="40000"/>
              <a:lumOff val="60000"/>
            </a:schemeClr>
          </a:solid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ＩＣＴ活用の効果と目的</a:t>
            </a:r>
            <a:endParaRPr kumimoji="1" lang="ja-JP" altLang="en-US" dirty="0"/>
          </a:p>
        </p:txBody>
      </p:sp>
      <p:sp>
        <p:nvSpPr>
          <p:cNvPr id="3" name="コンテンツ プレースホルダー 2"/>
          <p:cNvSpPr>
            <a:spLocks noGrp="1"/>
          </p:cNvSpPr>
          <p:nvPr>
            <p:ph idx="1"/>
          </p:nvPr>
        </p:nvSpPr>
        <p:spPr>
          <a:xfrm>
            <a:off x="555007" y="3989635"/>
            <a:ext cx="11048858" cy="2530417"/>
          </a:xfrm>
        </p:spPr>
        <p:txBody>
          <a:bodyPr/>
          <a:lstStyle/>
          <a:p>
            <a:r>
              <a:rPr lang="ja-JP" altLang="en-US" dirty="0" smtClean="0"/>
              <a:t>学習指導</a:t>
            </a:r>
            <a:r>
              <a:rPr lang="ja-JP" altLang="en-US" dirty="0"/>
              <a:t>要領</a:t>
            </a:r>
            <a:r>
              <a:rPr lang="ja-JP" altLang="en-US" dirty="0" smtClean="0"/>
              <a:t>の総則</a:t>
            </a:r>
            <a:endParaRPr lang="en-US" altLang="ja-JP" dirty="0" smtClean="0"/>
          </a:p>
          <a:p>
            <a:pPr marL="45720" indent="0">
              <a:buNone/>
            </a:pPr>
            <a:r>
              <a:rPr lang="ja-JP" altLang="en-US" dirty="0" smtClean="0"/>
              <a:t>情報</a:t>
            </a:r>
            <a:r>
              <a:rPr lang="ja-JP" altLang="en-US" dirty="0"/>
              <a:t>手段</a:t>
            </a:r>
            <a:r>
              <a:rPr lang="ja-JP" altLang="en-US" dirty="0" smtClean="0"/>
              <a:t>に加え視聴覚教材や教育機器などの教材・教具の適切な活用を図ること</a:t>
            </a:r>
          </a:p>
        </p:txBody>
      </p:sp>
      <p:pic>
        <p:nvPicPr>
          <p:cNvPr id="4" name="図 3"/>
          <p:cNvPicPr>
            <a:picLocks noChangeAspect="1"/>
          </p:cNvPicPr>
          <p:nvPr/>
        </p:nvPicPr>
        <p:blipFill rotWithShape="1">
          <a:blip r:embed="rId2">
            <a:extLst>
              <a:ext uri="{28A0092B-C50C-407E-A947-70E740481C1C}">
                <a14:useLocalDpi xmlns:a14="http://schemas.microsoft.com/office/drawing/2010/main" val="0"/>
              </a:ext>
            </a:extLst>
          </a:blip>
          <a:srcRect l="10658" t="23098" r="10611" b="44789"/>
          <a:stretch/>
        </p:blipFill>
        <p:spPr>
          <a:xfrm>
            <a:off x="1662590" y="1287379"/>
            <a:ext cx="8833692" cy="2702256"/>
          </a:xfrm>
          <a:prstGeom prst="rect">
            <a:avLst/>
          </a:prstGeom>
        </p:spPr>
      </p:pic>
    </p:spTree>
    <p:extLst>
      <p:ext uri="{BB962C8B-B14F-4D97-AF65-F5344CB8AC3E}">
        <p14:creationId xmlns:p14="http://schemas.microsoft.com/office/powerpoint/2010/main" val="40411959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90187" y="2331076"/>
            <a:ext cx="10972010" cy="2665927"/>
          </a:xfrm>
          <a:prstGeom prst="rect">
            <a:avLst/>
          </a:prstGeom>
          <a:solidFill>
            <a:schemeClr val="accent1">
              <a:lumMod val="40000"/>
              <a:lumOff val="60000"/>
            </a:schemeClr>
          </a:solid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p:txBody>
          <a:bodyPr/>
          <a:lstStyle/>
          <a:p>
            <a:r>
              <a:rPr kumimoji="1" lang="ja-JP" altLang="en-US" dirty="0" smtClean="0"/>
              <a:t>ＩＣＴ活用の効果と目的</a:t>
            </a:r>
            <a:endParaRPr kumimoji="1" lang="ja-JP" altLang="en-US" dirty="0"/>
          </a:p>
        </p:txBody>
      </p:sp>
      <p:sp>
        <p:nvSpPr>
          <p:cNvPr id="3" name="コンテンツ プレースホルダー 2"/>
          <p:cNvSpPr>
            <a:spLocks noGrp="1"/>
          </p:cNvSpPr>
          <p:nvPr>
            <p:ph idx="1"/>
          </p:nvPr>
        </p:nvSpPr>
        <p:spPr>
          <a:xfrm>
            <a:off x="555007" y="1633347"/>
            <a:ext cx="11048858" cy="4886706"/>
          </a:xfrm>
        </p:spPr>
        <p:txBody>
          <a:bodyPr/>
          <a:lstStyle/>
          <a:p>
            <a:r>
              <a:rPr kumimoji="1" lang="ja-JP" altLang="en-US" dirty="0" smtClean="0"/>
              <a:t>学習指導要領解説編</a:t>
            </a:r>
            <a:endParaRPr kumimoji="1" lang="en-US" altLang="ja-JP" dirty="0" smtClean="0"/>
          </a:p>
          <a:p>
            <a:pPr marL="45720" indent="0">
              <a:buNone/>
            </a:pPr>
            <a:r>
              <a:rPr lang="ja-JP" altLang="en-US" sz="3600" dirty="0" smtClean="0"/>
              <a:t>これらの教材・教具を有効、適切に活用するためには、教員はそれぞれの情報手段の操作に習熟するだけではなく、それぞれの情報手段の特性を理解し、指導の効果を高める方法について絶えず研究することが求められる</a:t>
            </a:r>
            <a:endParaRPr lang="en-US" altLang="ja-JP" sz="3600" dirty="0" smtClean="0"/>
          </a:p>
          <a:p>
            <a:pPr marL="45720" indent="0" algn="ctr">
              <a:buNone/>
            </a:pPr>
            <a:r>
              <a:rPr kumimoji="1" lang="ja-JP" altLang="en-US" sz="3600" dirty="0" smtClean="0">
                <a:solidFill>
                  <a:srgbClr val="FF0000"/>
                </a:solidFill>
              </a:rPr>
              <a:t>授業の中でＩＣＴを効果的に活用し、</a:t>
            </a:r>
            <a:r>
              <a:rPr lang="ja-JP" altLang="en-US" sz="3600" dirty="0">
                <a:solidFill>
                  <a:srgbClr val="FF0000"/>
                </a:solidFill>
              </a:rPr>
              <a:t>　</a:t>
            </a:r>
            <a:r>
              <a:rPr lang="ja-JP" altLang="en-US" sz="3600" dirty="0" smtClean="0">
                <a:solidFill>
                  <a:srgbClr val="FF0000"/>
                </a:solidFill>
              </a:rPr>
              <a:t>　　　　　　</a:t>
            </a:r>
            <a:r>
              <a:rPr kumimoji="1" lang="ja-JP" altLang="en-US" sz="3600" dirty="0" smtClean="0">
                <a:solidFill>
                  <a:srgbClr val="FF0000"/>
                </a:solidFill>
              </a:rPr>
              <a:t>指導方法の改善をはかりながら、　　　　　　　　児童生徒の学力向上につなげていくことが重要</a:t>
            </a:r>
            <a:endParaRPr kumimoji="1" lang="en-US" altLang="ja-JP" sz="3600" dirty="0">
              <a:solidFill>
                <a:srgbClr val="FF0000"/>
              </a:solidFill>
            </a:endParaRPr>
          </a:p>
        </p:txBody>
      </p:sp>
    </p:spTree>
    <p:extLst>
      <p:ext uri="{BB962C8B-B14F-4D97-AF65-F5344CB8AC3E}">
        <p14:creationId xmlns:p14="http://schemas.microsoft.com/office/powerpoint/2010/main" val="611395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ＩＣＴ活用の効果と目的</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ＩＣＴ活用の効果</a:t>
            </a:r>
            <a:endParaRPr lang="en-US" altLang="ja-JP" sz="4000" dirty="0" smtClean="0"/>
          </a:p>
          <a:p>
            <a:pPr lvl="1">
              <a:buFont typeface="Wingdings" panose="05000000000000000000" pitchFamily="2" charset="2"/>
              <a:buChar char="u"/>
            </a:pPr>
            <a:r>
              <a:rPr kumimoji="1" lang="ja-JP" altLang="en-US" sz="3600" dirty="0" smtClean="0">
                <a:latin typeface="+mj-ea"/>
                <a:ea typeface="+mj-ea"/>
              </a:rPr>
              <a:t>教員：「関心・意欲・態度」の観点をはじめ全観点で教育的効果や児童生徒の集中度、楽しく学習できるようになること</a:t>
            </a:r>
            <a:endParaRPr kumimoji="1" lang="en-US" altLang="ja-JP" sz="3600" dirty="0" smtClean="0">
              <a:latin typeface="+mj-ea"/>
              <a:ea typeface="+mj-ea"/>
            </a:endParaRPr>
          </a:p>
          <a:p>
            <a:pPr lvl="1">
              <a:buFont typeface="Wingdings" panose="05000000000000000000" pitchFamily="2" charset="2"/>
              <a:buChar char="u"/>
            </a:pPr>
            <a:endParaRPr kumimoji="1" lang="en-US" altLang="ja-JP" sz="3600" dirty="0" smtClean="0">
              <a:latin typeface="+mj-ea"/>
              <a:ea typeface="+mj-ea"/>
            </a:endParaRPr>
          </a:p>
          <a:p>
            <a:pPr lvl="1">
              <a:buFont typeface="Wingdings" panose="05000000000000000000" pitchFamily="2" charset="2"/>
              <a:buChar char="u"/>
            </a:pPr>
            <a:r>
              <a:rPr lang="ja-JP" altLang="en-US" sz="3600" dirty="0" smtClean="0">
                <a:latin typeface="+mj-ea"/>
                <a:ea typeface="+mj-ea"/>
              </a:rPr>
              <a:t>児童生徒：学習への積極性や意欲、態度など</a:t>
            </a:r>
            <a:endParaRPr kumimoji="1" lang="en-US" altLang="ja-JP" sz="3600" dirty="0" smtClean="0">
              <a:latin typeface="+mj-ea"/>
              <a:ea typeface="+mj-ea"/>
            </a:endParaRPr>
          </a:p>
        </p:txBody>
      </p:sp>
    </p:spTree>
    <p:extLst>
      <p:ext uri="{BB962C8B-B14F-4D97-AF65-F5344CB8AC3E}">
        <p14:creationId xmlns:p14="http://schemas.microsoft.com/office/powerpoint/2010/main" val="3016897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ＩＣＴ活用の効果と目的</a:t>
            </a:r>
            <a:endParaRPr kumimoji="1" lang="ja-JP" altLang="en-US" dirty="0"/>
          </a:p>
        </p:txBody>
      </p:sp>
      <p:sp>
        <p:nvSpPr>
          <p:cNvPr id="3" name="コンテンツ プレースホルダー 2"/>
          <p:cNvSpPr>
            <a:spLocks noGrp="1"/>
          </p:cNvSpPr>
          <p:nvPr>
            <p:ph idx="1"/>
          </p:nvPr>
        </p:nvSpPr>
        <p:spPr>
          <a:xfrm>
            <a:off x="336429" y="1633347"/>
            <a:ext cx="11490385" cy="4886706"/>
          </a:xfrm>
        </p:spPr>
        <p:txBody>
          <a:bodyPr/>
          <a:lstStyle/>
          <a:p>
            <a:r>
              <a:rPr kumimoji="1" lang="ja-JP" altLang="en-US" dirty="0" smtClean="0"/>
              <a:t>ＩＣＴ活用の目的</a:t>
            </a:r>
            <a:endParaRPr lang="en-US" altLang="ja-JP" sz="4000" dirty="0" smtClean="0"/>
          </a:p>
          <a:p>
            <a:pPr lvl="1">
              <a:buFont typeface="Wingdings" panose="05000000000000000000" pitchFamily="2" charset="2"/>
              <a:buChar char="u"/>
            </a:pPr>
            <a:r>
              <a:rPr kumimoji="1" lang="en-US" altLang="ja-JP" sz="3600" b="1" dirty="0" smtClean="0">
                <a:solidFill>
                  <a:srgbClr val="FF0000"/>
                </a:solidFill>
                <a:latin typeface="+mj-ea"/>
                <a:ea typeface="+mj-ea"/>
              </a:rPr>
              <a:t>×</a:t>
            </a:r>
            <a:r>
              <a:rPr kumimoji="1" lang="ja-JP" altLang="en-US" sz="3600" dirty="0" smtClean="0">
                <a:latin typeface="+mj-ea"/>
                <a:ea typeface="+mj-ea"/>
              </a:rPr>
              <a:t>ＩＣＴを活用した授業を行うこと</a:t>
            </a:r>
            <a:endParaRPr kumimoji="1" lang="en-US" altLang="ja-JP" sz="3600" dirty="0" smtClean="0">
              <a:latin typeface="+mj-ea"/>
              <a:ea typeface="+mj-ea"/>
            </a:endParaRPr>
          </a:p>
          <a:p>
            <a:pPr marL="630238" lvl="1" indent="-355600">
              <a:buFont typeface="Wingdings" panose="05000000000000000000" pitchFamily="2" charset="2"/>
              <a:buChar char="u"/>
            </a:pPr>
            <a:r>
              <a:rPr lang="ja-JP" altLang="en-US" sz="3600" dirty="0" smtClean="0">
                <a:solidFill>
                  <a:srgbClr val="0070C0"/>
                </a:solidFill>
                <a:latin typeface="+mj-ea"/>
                <a:ea typeface="+mj-ea"/>
              </a:rPr>
              <a:t>○</a:t>
            </a:r>
            <a:r>
              <a:rPr lang="ja-JP" altLang="en-US" sz="3600" dirty="0" smtClean="0">
                <a:latin typeface="+mj-ea"/>
                <a:ea typeface="+mj-ea"/>
              </a:rPr>
              <a:t>ＩＣＴを効果的に活用し、児童生徒の学力向上</a:t>
            </a:r>
            <a:endParaRPr lang="en-US" altLang="ja-JP" sz="3600" dirty="0" smtClean="0">
              <a:latin typeface="+mj-ea"/>
              <a:ea typeface="+mj-ea"/>
            </a:endParaRPr>
          </a:p>
          <a:p>
            <a:pPr marL="630238" lvl="1" indent="-355600">
              <a:buFont typeface="Wingdings" panose="05000000000000000000" pitchFamily="2" charset="2"/>
              <a:buChar char="u"/>
            </a:pPr>
            <a:endParaRPr lang="en-US" altLang="ja-JP" sz="3600" dirty="0" smtClean="0">
              <a:latin typeface="+mj-ea"/>
              <a:ea typeface="+mj-ea"/>
            </a:endParaRPr>
          </a:p>
          <a:p>
            <a:pPr lvl="1">
              <a:buFont typeface="Wingdings" panose="05000000000000000000" pitchFamily="2" charset="2"/>
              <a:buChar char="u"/>
            </a:pPr>
            <a:r>
              <a:rPr kumimoji="1" lang="en-US" altLang="ja-JP" sz="3600" b="1" dirty="0" smtClean="0">
                <a:solidFill>
                  <a:srgbClr val="FF0000"/>
                </a:solidFill>
                <a:latin typeface="+mj-ea"/>
                <a:ea typeface="+mj-ea"/>
              </a:rPr>
              <a:t>×</a:t>
            </a:r>
            <a:r>
              <a:rPr kumimoji="1" lang="ja-JP" altLang="en-US" sz="3600" dirty="0" smtClean="0">
                <a:latin typeface="+mj-ea"/>
                <a:ea typeface="+mj-ea"/>
              </a:rPr>
              <a:t>ＩＣＴそのものが児童生徒の学力を向上させる</a:t>
            </a:r>
            <a:endParaRPr kumimoji="1" lang="en-US" altLang="ja-JP" sz="3600" dirty="0" smtClean="0">
              <a:latin typeface="+mj-ea"/>
              <a:ea typeface="+mj-ea"/>
            </a:endParaRPr>
          </a:p>
          <a:p>
            <a:pPr lvl="1">
              <a:buFont typeface="Wingdings" panose="05000000000000000000" pitchFamily="2" charset="2"/>
              <a:buChar char="u"/>
            </a:pPr>
            <a:r>
              <a:rPr lang="ja-JP" altLang="en-US" sz="3600" dirty="0" smtClean="0">
                <a:solidFill>
                  <a:srgbClr val="0070C0"/>
                </a:solidFill>
                <a:latin typeface="+mj-ea"/>
                <a:ea typeface="+mj-ea"/>
              </a:rPr>
              <a:t>○</a:t>
            </a:r>
            <a:r>
              <a:rPr lang="ja-JP" altLang="en-US" sz="3600" dirty="0" smtClean="0">
                <a:latin typeface="+mj-ea"/>
                <a:ea typeface="+mj-ea"/>
              </a:rPr>
              <a:t>ＩＣＴ活用が教員の授業技術に組み込まれる</a:t>
            </a:r>
            <a:endParaRPr kumimoji="1" lang="en-US" altLang="ja-JP" sz="3600" dirty="0" smtClean="0">
              <a:latin typeface="+mj-ea"/>
              <a:ea typeface="+mj-ea"/>
            </a:endParaRPr>
          </a:p>
        </p:txBody>
      </p:sp>
    </p:spTree>
    <p:extLst>
      <p:ext uri="{BB962C8B-B14F-4D97-AF65-F5344CB8AC3E}">
        <p14:creationId xmlns:p14="http://schemas.microsoft.com/office/powerpoint/2010/main" val="4473850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ＩＣＴ活用の効果と目的</a:t>
            </a:r>
            <a:endParaRPr kumimoji="1" lang="ja-JP" altLang="en-US" dirty="0"/>
          </a:p>
        </p:txBody>
      </p:sp>
      <p:sp>
        <p:nvSpPr>
          <p:cNvPr id="3" name="コンテンツ プレースホルダー 2"/>
          <p:cNvSpPr>
            <a:spLocks noGrp="1"/>
          </p:cNvSpPr>
          <p:nvPr>
            <p:ph idx="1"/>
          </p:nvPr>
        </p:nvSpPr>
        <p:spPr/>
        <p:txBody>
          <a:bodyPr/>
          <a:lstStyle/>
          <a:p>
            <a:pPr marL="45720" indent="0">
              <a:buNone/>
            </a:pPr>
            <a:r>
              <a:rPr kumimoji="1" lang="ja-JP" altLang="en-US" sz="3600" dirty="0" smtClean="0">
                <a:latin typeface="+mj-ea"/>
                <a:ea typeface="+mj-ea"/>
              </a:rPr>
              <a:t>つまり</a:t>
            </a:r>
            <a:r>
              <a:rPr kumimoji="1" lang="en-US" altLang="ja-JP" sz="3600" dirty="0" smtClean="0">
                <a:latin typeface="+mj-ea"/>
                <a:ea typeface="+mj-ea"/>
              </a:rPr>
              <a:t>……</a:t>
            </a:r>
          </a:p>
          <a:p>
            <a:pPr marL="45720" indent="0">
              <a:buNone/>
            </a:pPr>
            <a:r>
              <a:rPr kumimoji="1" lang="ja-JP" altLang="en-US" sz="3600" u="sng" dirty="0" smtClean="0">
                <a:latin typeface="+mj-ea"/>
                <a:ea typeface="+mj-ea"/>
              </a:rPr>
              <a:t>どのような場面</a:t>
            </a:r>
            <a:r>
              <a:rPr kumimoji="1" lang="ja-JP" altLang="en-US" sz="3600" dirty="0" smtClean="0">
                <a:latin typeface="+mj-ea"/>
                <a:ea typeface="+mj-ea"/>
              </a:rPr>
              <a:t>で</a:t>
            </a:r>
            <a:r>
              <a:rPr kumimoji="1" lang="ja-JP" altLang="en-US" sz="3600" u="sng" dirty="0" smtClean="0">
                <a:latin typeface="+mj-ea"/>
                <a:ea typeface="+mj-ea"/>
              </a:rPr>
              <a:t>どのように</a:t>
            </a:r>
            <a:r>
              <a:rPr kumimoji="1" lang="ja-JP" altLang="en-US" sz="3600" u="sng" dirty="0" smtClean="0">
                <a:latin typeface="+mj-lt"/>
                <a:ea typeface="+mj-ea"/>
              </a:rPr>
              <a:t>ＩＣＴ</a:t>
            </a:r>
            <a:r>
              <a:rPr kumimoji="1" lang="ja-JP" altLang="en-US" sz="3600" u="sng" dirty="0" smtClean="0">
                <a:latin typeface="+mj-ea"/>
                <a:ea typeface="+mj-ea"/>
              </a:rPr>
              <a:t>を活用すれば</a:t>
            </a:r>
            <a:r>
              <a:rPr kumimoji="1" lang="ja-JP" altLang="en-US" sz="3600" dirty="0" smtClean="0">
                <a:latin typeface="+mj-ea"/>
                <a:ea typeface="+mj-ea"/>
              </a:rPr>
              <a:t>児童生徒に学力がつくのか、授業設計することが必要</a:t>
            </a:r>
            <a:endParaRPr kumimoji="1" lang="en-US" altLang="ja-JP" sz="3600" dirty="0" smtClean="0">
              <a:latin typeface="+mj-ea"/>
              <a:ea typeface="+mj-ea"/>
            </a:endParaRPr>
          </a:p>
          <a:p>
            <a:pPr marL="45720" indent="0">
              <a:buNone/>
            </a:pPr>
            <a:endParaRPr kumimoji="1" lang="ja-JP" altLang="en-US" sz="3600" dirty="0" smtClean="0">
              <a:latin typeface="+mj-ea"/>
              <a:ea typeface="+mj-ea"/>
            </a:endParaRPr>
          </a:p>
          <a:p>
            <a:pPr marL="274320" lvl="1" indent="0">
              <a:buNone/>
            </a:pPr>
            <a:endParaRPr kumimoji="1" lang="en-US" altLang="ja-JP" sz="400" dirty="0" smtClean="0"/>
          </a:p>
        </p:txBody>
      </p:sp>
      <p:sp>
        <p:nvSpPr>
          <p:cNvPr id="4" name="テキスト ボックス 3"/>
          <p:cNvSpPr txBox="1"/>
          <p:nvPr/>
        </p:nvSpPr>
        <p:spPr>
          <a:xfrm>
            <a:off x="1198160" y="3883516"/>
            <a:ext cx="10251584" cy="2557623"/>
          </a:xfrm>
          <a:prstGeom prst="rect">
            <a:avLst/>
          </a:prstGeom>
          <a:noFill/>
        </p:spPr>
        <p:txBody>
          <a:bodyPr wrap="square" rtlCol="0">
            <a:spAutoFit/>
          </a:bodyPr>
          <a:lstStyle/>
          <a:p>
            <a:pPr marL="331470" indent="-285750">
              <a:lnSpc>
                <a:spcPct val="90000"/>
              </a:lnSpc>
              <a:buClr>
                <a:srgbClr val="FF0000"/>
              </a:buClr>
              <a:buFont typeface="Wingdings" panose="05000000000000000000" pitchFamily="2" charset="2"/>
              <a:buChar char="ü"/>
            </a:pPr>
            <a:r>
              <a:rPr lang="ja-JP" altLang="en-US" sz="3200" dirty="0">
                <a:latin typeface="+mj-ea"/>
                <a:ea typeface="+mj-ea"/>
              </a:rPr>
              <a:t>興味・関心を高めるＩＣＴ活用</a:t>
            </a:r>
            <a:endParaRPr lang="en-US" altLang="ja-JP" sz="3200" dirty="0">
              <a:latin typeface="+mj-ea"/>
              <a:ea typeface="+mj-ea"/>
            </a:endParaRPr>
          </a:p>
          <a:p>
            <a:pPr marL="331470" indent="-285750">
              <a:lnSpc>
                <a:spcPct val="90000"/>
              </a:lnSpc>
              <a:buClr>
                <a:srgbClr val="FF0000"/>
              </a:buClr>
              <a:buFont typeface="Wingdings" panose="05000000000000000000" pitchFamily="2" charset="2"/>
              <a:buChar char="ü"/>
            </a:pPr>
            <a:r>
              <a:rPr kumimoji="1" lang="ja-JP" altLang="en-US" sz="3200" dirty="0">
                <a:latin typeface="+mj-ea"/>
                <a:ea typeface="+mj-ea"/>
              </a:rPr>
              <a:t>課題の把握に役立つＩＣＴ活用</a:t>
            </a:r>
            <a:endParaRPr kumimoji="1" lang="en-US" altLang="ja-JP" sz="3200" dirty="0">
              <a:latin typeface="+mj-ea"/>
              <a:ea typeface="+mj-ea"/>
            </a:endParaRPr>
          </a:p>
          <a:p>
            <a:pPr marL="331470" indent="-285750">
              <a:lnSpc>
                <a:spcPct val="90000"/>
              </a:lnSpc>
              <a:buClr>
                <a:srgbClr val="FF0000"/>
              </a:buClr>
              <a:buFont typeface="Wingdings" panose="05000000000000000000" pitchFamily="2" charset="2"/>
              <a:buChar char="ü"/>
            </a:pPr>
            <a:r>
              <a:rPr lang="ja-JP" altLang="en-US" sz="3200" dirty="0">
                <a:latin typeface="+mj-ea"/>
                <a:ea typeface="+mj-ea"/>
              </a:rPr>
              <a:t>教科の学びを深める児童生徒のＩＣＴ活用</a:t>
            </a:r>
            <a:endParaRPr lang="en-US" altLang="ja-JP" sz="3200" dirty="0">
              <a:latin typeface="+mj-ea"/>
              <a:ea typeface="+mj-ea"/>
            </a:endParaRPr>
          </a:p>
          <a:p>
            <a:pPr marL="331470" indent="-285750">
              <a:buClr>
                <a:srgbClr val="FF0000"/>
              </a:buClr>
              <a:buFont typeface="Wingdings" panose="05000000000000000000" pitchFamily="2" charset="2"/>
              <a:buChar char="ü"/>
            </a:pPr>
            <a:r>
              <a:rPr kumimoji="1" lang="ja-JP" altLang="en-US" sz="3200" dirty="0">
                <a:latin typeface="+mj-ea"/>
                <a:ea typeface="+mj-ea"/>
              </a:rPr>
              <a:t>知識の定着や技能の習熟をねらったＩＣＴ活用</a:t>
            </a:r>
            <a:endParaRPr kumimoji="1" lang="en-US" altLang="ja-JP" sz="3200" dirty="0">
              <a:latin typeface="+mj-ea"/>
              <a:ea typeface="+mj-ea"/>
            </a:endParaRPr>
          </a:p>
          <a:p>
            <a:pPr marL="331470" indent="-285750">
              <a:lnSpc>
                <a:spcPct val="90000"/>
              </a:lnSpc>
              <a:buClr>
                <a:srgbClr val="FF0000"/>
              </a:buClr>
              <a:buFont typeface="Wingdings" panose="05000000000000000000" pitchFamily="2" charset="2"/>
              <a:buChar char="ü"/>
            </a:pPr>
            <a:r>
              <a:rPr lang="ja-JP" altLang="en-US" sz="3200" dirty="0">
                <a:latin typeface="+mj-ea"/>
                <a:ea typeface="+mj-ea"/>
              </a:rPr>
              <a:t>個に応じた指導・支援をすすめるＩＣＴ活用</a:t>
            </a:r>
            <a:endParaRPr kumimoji="1" lang="en-US" altLang="ja-JP" sz="3200" dirty="0">
              <a:latin typeface="+mj-ea"/>
              <a:ea typeface="+mj-ea"/>
            </a:endParaRPr>
          </a:p>
          <a:p>
            <a:pPr marL="285750" indent="-285750">
              <a:lnSpc>
                <a:spcPct val="90000"/>
              </a:lnSpc>
              <a:buClr>
                <a:srgbClr val="FF0000"/>
              </a:buClr>
              <a:buFont typeface="Arial" panose="020B0604020202020204" pitchFamily="34" charset="0"/>
              <a:buChar char="•"/>
            </a:pPr>
            <a:endParaRPr kumimoji="1" lang="ja-JP" altLang="en-US" sz="1600" dirty="0"/>
          </a:p>
        </p:txBody>
      </p:sp>
    </p:spTree>
    <p:extLst>
      <p:ext uri="{BB962C8B-B14F-4D97-AF65-F5344CB8AC3E}">
        <p14:creationId xmlns:p14="http://schemas.microsoft.com/office/powerpoint/2010/main" val="4094602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基礎">
  <a:themeElements>
    <a:clrScheme name="黄">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docProps/app.xml><?xml version="1.0" encoding="utf-8"?>
<Properties xmlns="http://schemas.openxmlformats.org/officeDocument/2006/extended-properties" xmlns:vt="http://schemas.openxmlformats.org/officeDocument/2006/docPropsVTypes">
  <Template>TM03457444[[fn=基礎]]</Template>
  <TotalTime>370</TotalTime>
  <Words>302</Words>
  <Application>Microsoft Office PowerPoint</Application>
  <PresentationFormat>ワイド画面</PresentationFormat>
  <Paragraphs>30</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HGｺﾞｼｯｸE</vt:lpstr>
      <vt:lpstr>HG創英角ｺﾞｼｯｸUB</vt:lpstr>
      <vt:lpstr>Arial</vt:lpstr>
      <vt:lpstr>Corbel</vt:lpstr>
      <vt:lpstr>Franklin Gothic Book</vt:lpstr>
      <vt:lpstr>Franklin Gothic Medium</vt:lpstr>
      <vt:lpstr>Wingdings</vt:lpstr>
      <vt:lpstr>基礎</vt:lpstr>
      <vt:lpstr>第３章　各教科指導等に 　　　　おけるＩＣＴ活用</vt:lpstr>
      <vt:lpstr>ＩＣＴ活用の効果と目的</vt:lpstr>
      <vt:lpstr>ＩＣＴ活用の効果と目的</vt:lpstr>
      <vt:lpstr>ＩＣＴ活用の効果と目的</vt:lpstr>
      <vt:lpstr>ＩＣＴ活用の効果と目的</vt:lpstr>
      <vt:lpstr>ＩＣＴ活用の効果と目的</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森脇　大貴</dc:creator>
  <cp:lastModifiedBy>Takehiro FURUTA</cp:lastModifiedBy>
  <cp:revision>54</cp:revision>
  <dcterms:created xsi:type="dcterms:W3CDTF">2015-10-13T01:30:40Z</dcterms:created>
  <dcterms:modified xsi:type="dcterms:W3CDTF">2016-02-18T05:11:13Z</dcterms:modified>
</cp:coreProperties>
</file>