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94" r:id="rId8"/>
    <p:sldId id="288" r:id="rId9"/>
    <p:sldId id="289" r:id="rId10"/>
    <p:sldId id="291" r:id="rId11"/>
    <p:sldId id="29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ECAA"/>
    <a:srgbClr val="349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730" y="393198"/>
            <a:ext cx="11477638" cy="22289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72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dirty="0" smtClean="0"/>
              <a:t>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0274" y="3157879"/>
            <a:ext cx="8295506" cy="2049462"/>
          </a:xfrm>
        </p:spPr>
        <p:txBody>
          <a:bodyPr>
            <a:noAutofit/>
          </a:bodyPr>
          <a:lstStyle>
            <a:lvl1pPr marL="0" indent="0" algn="l">
              <a:buNone/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 smtClean="0"/>
              <a:t>サブタイトル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41016" r="1223" b="32591"/>
          <a:stretch/>
        </p:blipFill>
        <p:spPr>
          <a:xfrm>
            <a:off x="305139" y="2909632"/>
            <a:ext cx="3355135" cy="21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248649"/>
            <a:ext cx="11700400" cy="1038730"/>
          </a:xfrm>
        </p:spPr>
        <p:txBody>
          <a:bodyPr>
            <a:noAutofit/>
          </a:bodyPr>
          <a:lstStyle>
            <a:lvl1pPr>
              <a:defRPr sz="54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327257"/>
            <a:ext cx="11700400" cy="1038730"/>
          </a:xfrm>
        </p:spPr>
        <p:txBody>
          <a:bodyPr>
            <a:noAutofit/>
          </a:bodyPr>
          <a:lstStyle>
            <a:lvl1pPr algn="ctr">
              <a:defRPr sz="40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44" y="1633347"/>
            <a:ext cx="10971584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 flipV="1">
            <a:off x="234926" y="1453275"/>
            <a:ext cx="11700400" cy="14768"/>
          </a:xfrm>
          <a:prstGeom prst="line">
            <a:avLst/>
          </a:prstGeom>
          <a:ln w="63500" cap="sq">
            <a:solidFill>
              <a:schemeClr val="accent2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4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第３章　各教科指導等に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r>
              <a:rPr kumimoji="1" lang="ja-JP" altLang="en-US" dirty="0" smtClean="0"/>
              <a:t>おけるＩＣＴ活用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２</a:t>
            </a:r>
            <a:r>
              <a:rPr kumimoji="1" lang="ja-JP" altLang="en-US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．</a:t>
            </a:r>
            <a:r>
              <a:rPr lang="ja-JP" altLang="en-US" dirty="0" smtClean="0"/>
              <a:t>導入部分での</a:t>
            </a:r>
            <a:endParaRPr lang="en-US" altLang="ja-JP" dirty="0" smtClean="0"/>
          </a:p>
          <a:p>
            <a:r>
              <a:rPr lang="ja-JP" altLang="en-US" dirty="0" smtClean="0"/>
              <a:t>　　ＩＣＴ活用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98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自作コンテンツによる課題把握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～グラフの読み取り～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94" b="6411"/>
          <a:stretch/>
        </p:blipFill>
        <p:spPr>
          <a:xfrm>
            <a:off x="4183340" y="1537628"/>
            <a:ext cx="3792191" cy="190643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805" y="3444066"/>
            <a:ext cx="10946423" cy="317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99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8" t="26899" r="9035" b="7464"/>
          <a:stretch/>
        </p:blipFill>
        <p:spPr>
          <a:xfrm>
            <a:off x="1951628" y="1619860"/>
            <a:ext cx="8256898" cy="4962584"/>
          </a:xfrm>
        </p:spPr>
      </p:pic>
    </p:spTree>
    <p:extLst>
      <p:ext uri="{BB962C8B-B14F-4D97-AF65-F5344CB8AC3E}">
        <p14:creationId xmlns:p14="http://schemas.microsoft.com/office/powerpoint/2010/main" val="362259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3" t="58591" r="6808" b="6104"/>
          <a:stretch/>
        </p:blipFill>
        <p:spPr>
          <a:xfrm>
            <a:off x="8633043" y="3889420"/>
            <a:ext cx="3302284" cy="263063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興味・関心を高めるＩＣＴ活用授業とは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3644" y="1633347"/>
            <a:ext cx="10957126" cy="4886706"/>
          </a:xfrm>
        </p:spPr>
        <p:txBody>
          <a:bodyPr/>
          <a:lstStyle/>
          <a:p>
            <a:pPr marL="361950" indent="-315913"/>
            <a:r>
              <a:rPr kumimoji="1" lang="ja-JP" altLang="en-US" dirty="0" smtClean="0"/>
              <a:t>学習内容に関係のある具体的な映像や動画を提示</a:t>
            </a:r>
            <a:endParaRPr kumimoji="1" lang="en-US" altLang="ja-JP" dirty="0" smtClean="0"/>
          </a:p>
          <a:p>
            <a:pPr marL="361950" indent="-315913"/>
            <a:r>
              <a:rPr kumimoji="1" lang="ja-JP" altLang="en-US" dirty="0" smtClean="0"/>
              <a:t>自作コンテンツを使い提示の仕方を工夫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915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Google Earth</a:t>
            </a:r>
            <a:r>
              <a:rPr lang="ja-JP" altLang="en-US" dirty="0"/>
              <a:t> </a:t>
            </a:r>
            <a:r>
              <a:rPr lang="ja-JP" altLang="en-US" dirty="0" smtClean="0"/>
              <a:t>などの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バーチャル地球儀ソフトの活用１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8" t="32198" r="22728" b="19305"/>
          <a:stretch/>
        </p:blipFill>
        <p:spPr>
          <a:xfrm>
            <a:off x="2329954" y="1584102"/>
            <a:ext cx="7471990" cy="4945486"/>
          </a:xfrm>
        </p:spPr>
      </p:pic>
    </p:spTree>
    <p:extLst>
      <p:ext uri="{BB962C8B-B14F-4D97-AF65-F5344CB8AC3E}">
        <p14:creationId xmlns:p14="http://schemas.microsoft.com/office/powerpoint/2010/main" val="184493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Google Earth</a:t>
            </a:r>
            <a:r>
              <a:rPr lang="ja-JP" altLang="en-US" dirty="0"/>
              <a:t> </a:t>
            </a:r>
            <a:r>
              <a:rPr lang="ja-JP" altLang="en-US" dirty="0" smtClean="0"/>
              <a:t>などの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バーチャル地球儀ソフトの活用２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0" t="24554" r="28671" b="41803"/>
          <a:stretch/>
        </p:blipFill>
        <p:spPr>
          <a:xfrm>
            <a:off x="319826" y="2262612"/>
            <a:ext cx="5728453" cy="3339698"/>
          </a:xfr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3" t="59531" r="27511" b="5727"/>
          <a:stretch/>
        </p:blipFill>
        <p:spPr>
          <a:xfrm>
            <a:off x="6239674" y="2357169"/>
            <a:ext cx="5639127" cy="332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4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自作コンテンツ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～アニメーション機能の活用～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2" t="33044" r="11130" b="28971"/>
          <a:stretch/>
        </p:blipFill>
        <p:spPr>
          <a:xfrm>
            <a:off x="687407" y="2183642"/>
            <a:ext cx="10812636" cy="3985146"/>
          </a:xfrm>
        </p:spPr>
      </p:pic>
    </p:spTree>
    <p:extLst>
      <p:ext uri="{BB962C8B-B14F-4D97-AF65-F5344CB8AC3E}">
        <p14:creationId xmlns:p14="http://schemas.microsoft.com/office/powerpoint/2010/main" val="361939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タブレット端末機器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～アプリの活用～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6" t="26673" r="18394" b="9236"/>
          <a:stretch/>
        </p:blipFill>
        <p:spPr>
          <a:xfrm>
            <a:off x="2734558" y="1542200"/>
            <a:ext cx="6677392" cy="5063318"/>
          </a:xfrm>
        </p:spPr>
      </p:pic>
    </p:spTree>
    <p:extLst>
      <p:ext uri="{BB962C8B-B14F-4D97-AF65-F5344CB8AC3E}">
        <p14:creationId xmlns:p14="http://schemas.microsoft.com/office/powerpoint/2010/main" val="189420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課題の把握に役立つ</a:t>
            </a:r>
            <a:r>
              <a:rPr kumimoji="1" lang="en-US" altLang="ja-JP" dirty="0" smtClean="0"/>
              <a:t>ICT</a:t>
            </a:r>
            <a:r>
              <a:rPr kumimoji="1" lang="ja-JP" altLang="en-US" dirty="0" smtClean="0"/>
              <a:t>活用とは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6815" y="1633347"/>
            <a:ext cx="11168413" cy="4886706"/>
          </a:xfrm>
        </p:spPr>
        <p:txBody>
          <a:bodyPr/>
          <a:lstStyle/>
          <a:p>
            <a:pPr marL="361950" indent="-315913"/>
            <a:r>
              <a:rPr lang="ja-JP" altLang="en-US" sz="4000" dirty="0"/>
              <a:t>児童生徒に疑問や課題を</a:t>
            </a:r>
            <a:r>
              <a:rPr lang="ja-JP" altLang="en-US" sz="4000" dirty="0" smtClean="0"/>
              <a:t>もたせるために、</a:t>
            </a:r>
            <a:endParaRPr lang="en-US" altLang="ja-JP" sz="4000" dirty="0" smtClean="0"/>
          </a:p>
          <a:p>
            <a:pPr marL="636270" lvl="2" indent="-315913"/>
            <a:r>
              <a:rPr lang="en-US" altLang="ja-JP" sz="3800" dirty="0">
                <a:latin typeface="+mj-ea"/>
                <a:ea typeface="+mj-ea"/>
              </a:rPr>
              <a:t>Web</a:t>
            </a:r>
            <a:r>
              <a:rPr lang="ja-JP" altLang="en-US" sz="3800" dirty="0">
                <a:latin typeface="+mj-ea"/>
                <a:ea typeface="+mj-ea"/>
              </a:rPr>
              <a:t>上の資料や身の回りで撮影した素材</a:t>
            </a:r>
            <a:r>
              <a:rPr lang="ja-JP" altLang="en-US" sz="3800" dirty="0" smtClean="0">
                <a:latin typeface="+mj-ea"/>
                <a:ea typeface="+mj-ea"/>
              </a:rPr>
              <a:t>を提示</a:t>
            </a:r>
            <a:endParaRPr lang="en-US" altLang="ja-JP" sz="3800" dirty="0">
              <a:latin typeface="+mj-ea"/>
              <a:ea typeface="+mj-ea"/>
            </a:endParaRPr>
          </a:p>
          <a:p>
            <a:pPr marL="636270" lvl="2" indent="-315913"/>
            <a:r>
              <a:rPr lang="ja-JP" altLang="en-US" sz="3800" dirty="0">
                <a:latin typeface="+mj-ea"/>
                <a:ea typeface="+mj-ea"/>
              </a:rPr>
              <a:t>プレゼンテーションソフトを活用し、提示の仕方を</a:t>
            </a:r>
            <a:r>
              <a:rPr lang="ja-JP" altLang="en-US" sz="3800" dirty="0" smtClean="0">
                <a:latin typeface="+mj-ea"/>
                <a:ea typeface="+mj-ea"/>
              </a:rPr>
              <a:t>工夫</a:t>
            </a:r>
            <a:endParaRPr lang="en-US" altLang="ja-JP" sz="3800" dirty="0">
              <a:latin typeface="+mj-ea"/>
              <a:ea typeface="+mj-ea"/>
            </a:endParaRPr>
          </a:p>
          <a:p>
            <a:pPr marL="361950" indent="-315913"/>
            <a:r>
              <a:rPr lang="ja-JP" altLang="en-US" sz="4000" dirty="0" smtClean="0"/>
              <a:t>児童</a:t>
            </a:r>
            <a:r>
              <a:rPr lang="ja-JP" altLang="en-US" sz="4000" dirty="0"/>
              <a:t>生徒が，課題や問題を見つけることで，学習意欲の向上にも</a:t>
            </a:r>
            <a:r>
              <a:rPr lang="ja-JP" altLang="en-US" sz="4000" dirty="0" smtClean="0"/>
              <a:t>つながる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113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写真による課題把握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～遠近法を生かして～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6" t="39747" r="9873" b="26457"/>
          <a:stretch/>
        </p:blipFill>
        <p:spPr>
          <a:xfrm>
            <a:off x="591620" y="2402006"/>
            <a:ext cx="10987012" cy="3480180"/>
          </a:xfrm>
        </p:spPr>
      </p:pic>
    </p:spTree>
    <p:extLst>
      <p:ext uri="{BB962C8B-B14F-4D97-AF65-F5344CB8AC3E}">
        <p14:creationId xmlns:p14="http://schemas.microsoft.com/office/powerpoint/2010/main" val="112897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写真による課題把握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～書き込み・見取り図の提示～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7" t="39747" r="9665" b="24502"/>
          <a:stretch/>
        </p:blipFill>
        <p:spPr>
          <a:xfrm>
            <a:off x="681749" y="2306471"/>
            <a:ext cx="10783010" cy="3575714"/>
          </a:xfrm>
        </p:spPr>
      </p:pic>
    </p:spTree>
    <p:extLst>
      <p:ext uri="{BB962C8B-B14F-4D97-AF65-F5344CB8AC3E}">
        <p14:creationId xmlns:p14="http://schemas.microsoft.com/office/powerpoint/2010/main" val="2709659584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黄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411</TotalTime>
  <Words>132</Words>
  <Application>Microsoft Office PowerPoint</Application>
  <PresentationFormat>ワイド画面</PresentationFormat>
  <Paragraphs>19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HGｺﾞｼｯｸE</vt:lpstr>
      <vt:lpstr>HG創英角ｺﾞｼｯｸUB</vt:lpstr>
      <vt:lpstr>Corbel</vt:lpstr>
      <vt:lpstr>Franklin Gothic Book</vt:lpstr>
      <vt:lpstr>Franklin Gothic Medium</vt:lpstr>
      <vt:lpstr>基礎</vt:lpstr>
      <vt:lpstr>第３章　各教科指導等に 　　　　おけるＩＣＴ活用</vt:lpstr>
      <vt:lpstr>興味・関心を高めるＩＣＴ活用授業とは</vt:lpstr>
      <vt:lpstr>Google Earth などの バーチャル地球儀ソフトの活用１</vt:lpstr>
      <vt:lpstr>Google Earth などの バーチャル地球儀ソフトの活用２</vt:lpstr>
      <vt:lpstr>自作コンテンツ ～アニメーション機能の活用～</vt:lpstr>
      <vt:lpstr>タブレット端末機器 ～アプリの活用～</vt:lpstr>
      <vt:lpstr>課題の把握に役立つICT活用とは</vt:lpstr>
      <vt:lpstr>写真による課題把握 ～遠近法を生かして～</vt:lpstr>
      <vt:lpstr>写真による課題把握 ～書き込み・見取り図の提示～</vt:lpstr>
      <vt:lpstr>自作コンテンツによる課題把握 ～グラフの読み取り～</vt:lpstr>
      <vt:lpstr>まとめ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森脇　大貴</dc:creator>
  <cp:lastModifiedBy>Takehiro FURUTA</cp:lastModifiedBy>
  <cp:revision>63</cp:revision>
  <dcterms:created xsi:type="dcterms:W3CDTF">2015-10-13T01:30:40Z</dcterms:created>
  <dcterms:modified xsi:type="dcterms:W3CDTF">2016-02-11T14:04:54Z</dcterms:modified>
</cp:coreProperties>
</file>