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4" r:id="rId3"/>
    <p:sldId id="285" r:id="rId4"/>
    <p:sldId id="286" r:id="rId5"/>
    <p:sldId id="287" r:id="rId6"/>
    <p:sldId id="288" r:id="rId7"/>
    <p:sldId id="290" r:id="rId8"/>
    <p:sldId id="292" r:id="rId9"/>
    <p:sldId id="29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ECAA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315787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2995090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第３章　各教科指導等に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kumimoji="1" lang="ja-JP" altLang="en-US" dirty="0" smtClean="0"/>
              <a:t>おけるＩＣＴ活用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３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lang="ja-JP" altLang="en-US" dirty="0" smtClean="0"/>
              <a:t>児童</a:t>
            </a:r>
            <a:r>
              <a:rPr lang="ja-JP" altLang="en-US" dirty="0"/>
              <a:t>生徒</a:t>
            </a:r>
            <a:r>
              <a:rPr lang="ja-JP" altLang="en-US" dirty="0" smtClean="0"/>
              <a:t>の学びを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深めるＩＣＴ活用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吹き出し 6"/>
          <p:cNvSpPr/>
          <p:nvPr/>
        </p:nvSpPr>
        <p:spPr>
          <a:xfrm>
            <a:off x="742851" y="5098211"/>
            <a:ext cx="4107978" cy="1433081"/>
          </a:xfrm>
          <a:prstGeom prst="wedgeRoundRectCallout">
            <a:avLst>
              <a:gd name="adj1" fmla="val -17710"/>
              <a:gd name="adj2" fmla="val -6810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拡大して見せる・手元を見せる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8176" y="5122253"/>
            <a:ext cx="4162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児童の座席からは</a:t>
            </a:r>
            <a:r>
              <a:rPr kumimoji="1" lang="en-US" altLang="ja-JP" sz="2800" dirty="0" smtClean="0">
                <a:latin typeface="+mj-ea"/>
                <a:ea typeface="+mj-ea"/>
              </a:rPr>
              <a:t/>
            </a:r>
            <a:br>
              <a:rPr kumimoji="1" lang="en-US" altLang="ja-JP" sz="2800" dirty="0" smtClean="0">
                <a:latin typeface="+mj-ea"/>
                <a:ea typeface="+mj-ea"/>
              </a:rPr>
            </a:br>
            <a:r>
              <a:rPr kumimoji="1" lang="ja-JP" altLang="en-US" sz="2800" dirty="0" smtClean="0">
                <a:latin typeface="+mj-ea"/>
                <a:ea typeface="+mj-ea"/>
              </a:rPr>
              <a:t>見えにくい手元を大きく映すことができる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9"/>
          <a:stretch/>
        </p:blipFill>
        <p:spPr>
          <a:xfrm>
            <a:off x="742851" y="2292268"/>
            <a:ext cx="4237892" cy="25504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2"/>
          <a:stretch/>
        </p:blipFill>
        <p:spPr>
          <a:xfrm>
            <a:off x="7146858" y="2330206"/>
            <a:ext cx="4237892" cy="247458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011762" y="1430170"/>
            <a:ext cx="37753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dirty="0">
                <a:latin typeface="+mj-ea"/>
                <a:ea typeface="+mj-ea"/>
              </a:rPr>
              <a:t>大型</a:t>
            </a:r>
            <a:r>
              <a:rPr kumimoji="1" lang="ja-JP" altLang="en-US" sz="2800" dirty="0" smtClean="0">
                <a:latin typeface="+mj-ea"/>
                <a:ea typeface="+mj-ea"/>
              </a:rPr>
              <a:t>デジタルテレビと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書画カメラで（</a:t>
            </a:r>
            <a:r>
              <a:rPr kumimoji="1" lang="ja-JP" altLang="en-US" sz="2800" dirty="0">
                <a:latin typeface="+mj-ea"/>
                <a:ea typeface="+mj-ea"/>
              </a:rPr>
              <a:t>書写）</a:t>
            </a:r>
            <a:endParaRPr kumimoji="1" lang="en-US" altLang="ja-JP" sz="2800" dirty="0"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198571" y="1430170"/>
            <a:ext cx="41344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dirty="0">
                <a:latin typeface="+mj-ea"/>
                <a:ea typeface="+mj-ea"/>
              </a:rPr>
              <a:t>プロジェクタ</a:t>
            </a:r>
            <a:r>
              <a:rPr kumimoji="1" lang="ja-JP" altLang="en-US" sz="2800" dirty="0" smtClean="0">
                <a:latin typeface="+mj-ea"/>
                <a:ea typeface="+mj-ea"/>
              </a:rPr>
              <a:t>でグラフを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黒板に写して</a:t>
            </a:r>
            <a:r>
              <a:rPr kumimoji="1" lang="ja-JP" altLang="en-US" sz="2800" dirty="0">
                <a:latin typeface="+mj-ea"/>
                <a:ea typeface="+mj-ea"/>
              </a:rPr>
              <a:t>（算数）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7150159" y="5098211"/>
            <a:ext cx="4107978" cy="1433081"/>
          </a:xfrm>
          <a:prstGeom prst="wedgeRoundRectCallout">
            <a:avLst>
              <a:gd name="adj1" fmla="val -17710"/>
              <a:gd name="adj2" fmla="val -6810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25484" y="5122253"/>
            <a:ext cx="4162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+mj-ea"/>
                <a:ea typeface="+mj-ea"/>
              </a:rPr>
              <a:t>学習内容を黒板</a:t>
            </a:r>
            <a:r>
              <a:rPr kumimoji="1" lang="ja-JP" altLang="en-US" sz="2800" dirty="0" smtClean="0">
                <a:latin typeface="+mj-ea"/>
                <a:ea typeface="+mj-ea"/>
              </a:rPr>
              <a:t>に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直接</a:t>
            </a:r>
            <a:r>
              <a:rPr kumimoji="1" lang="ja-JP" altLang="en-US" sz="2800" dirty="0">
                <a:latin typeface="+mj-ea"/>
                <a:ea typeface="+mj-ea"/>
              </a:rPr>
              <a:t>書き込むこと</a:t>
            </a:r>
            <a:r>
              <a:rPr kumimoji="1" lang="ja-JP" altLang="en-US" sz="2800" dirty="0" smtClean="0">
                <a:latin typeface="+mj-ea"/>
                <a:ea typeface="+mj-ea"/>
              </a:rPr>
              <a:t>が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できる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4229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実際に見せることができないもの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理科「天気の変化」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783273" y="5756164"/>
            <a:ext cx="10134936" cy="646331"/>
          </a:xfrm>
          <a:prstGeom prst="wedgeRoundRectCallout">
            <a:avLst>
              <a:gd name="adj1" fmla="val 25033"/>
              <a:gd name="adj2" fmla="val -839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3273" y="5756164"/>
            <a:ext cx="1022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j-ea"/>
                <a:ea typeface="+mj-ea"/>
              </a:rPr>
              <a:t>いくつかの台風の動きを見比べ、共通点を発見。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5" t="23639" r="2852" b="44852"/>
          <a:stretch/>
        </p:blipFill>
        <p:spPr>
          <a:xfrm>
            <a:off x="1102989" y="2414950"/>
            <a:ext cx="9952893" cy="31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3" y="2425036"/>
            <a:ext cx="11494207" cy="232438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実際に見せることができないもの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理科「月と太陽」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93644" y="5016781"/>
            <a:ext cx="5629735" cy="1200328"/>
          </a:xfrm>
          <a:prstGeom prst="wedgeRoundRectCallout">
            <a:avLst>
              <a:gd name="adj1" fmla="val -20058"/>
              <a:gd name="adj2" fmla="val -10096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3644" y="5016780"/>
            <a:ext cx="579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j-ea"/>
                <a:ea typeface="+mj-ea"/>
              </a:rPr>
              <a:t>パノラマ写真で月と太陽を同時に見られるように。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7480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３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スピードを変化させて見せる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体育</a:t>
            </a:r>
            <a:r>
              <a:rPr lang="ja-JP" altLang="en-US" dirty="0"/>
              <a:t>科</a:t>
            </a:r>
            <a:r>
              <a:rPr lang="ja-JP" altLang="en-US" dirty="0" smtClean="0"/>
              <a:t>の実技などのスロー再生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7811" r="18458" b="36318"/>
          <a:stretch/>
        </p:blipFill>
        <p:spPr>
          <a:xfrm>
            <a:off x="1667779" y="2394963"/>
            <a:ext cx="8823313" cy="2488137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436726" y="5150460"/>
            <a:ext cx="11285416" cy="1200328"/>
          </a:xfrm>
          <a:prstGeom prst="wedgeRoundRectCallout">
            <a:avLst>
              <a:gd name="adj1" fmla="val -19695"/>
              <a:gd name="adj2" fmla="val -8731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6727" y="5150460"/>
            <a:ext cx="11285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spc="-150" dirty="0" smtClean="0">
                <a:latin typeface="+mj-ea"/>
                <a:ea typeface="+mj-ea"/>
              </a:rPr>
              <a:t>変化が一瞬で起こるような実験は、実際に目で見るだけでなく、動画も併せて見ることで理解が深まります。</a:t>
            </a:r>
            <a:endParaRPr kumimoji="1" lang="ja-JP" altLang="en-US" sz="3600" spc="-15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517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 smtClean="0"/>
              <a:t>４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共同学習での活用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926157" y="5391509"/>
            <a:ext cx="4599218" cy="1059775"/>
            <a:chOff x="926157" y="5391509"/>
            <a:chExt cx="4599218" cy="1059775"/>
          </a:xfrm>
        </p:grpSpPr>
        <p:sp>
          <p:nvSpPr>
            <p:cNvPr id="8" name="角丸四角形吹き出し 7"/>
            <p:cNvSpPr/>
            <p:nvPr/>
          </p:nvSpPr>
          <p:spPr>
            <a:xfrm>
              <a:off x="926157" y="5391509"/>
              <a:ext cx="4599218" cy="1059775"/>
            </a:xfrm>
            <a:prstGeom prst="wedgeRoundRectCallout">
              <a:avLst>
                <a:gd name="adj1" fmla="val -9557"/>
                <a:gd name="adj2" fmla="val -79659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981330" y="5434639"/>
              <a:ext cx="44888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latin typeface="+mj-ea"/>
                  <a:ea typeface="+mj-ea"/>
                </a:rPr>
                <a:t>実験の様子を撮影し、大型テレビに映して交流を行う。</a:t>
              </a:r>
              <a:endParaRPr kumimoji="1" lang="ja-JP" altLang="en-US" sz="2800" dirty="0">
                <a:latin typeface="+mj-ea"/>
                <a:ea typeface="+mj-ea"/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6571" t="15981" r="10064" b="55617"/>
          <a:stretch/>
        </p:blipFill>
        <p:spPr>
          <a:xfrm>
            <a:off x="1089235" y="2269494"/>
            <a:ext cx="4273062" cy="281354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081590" y="1561889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dirty="0">
                <a:latin typeface="+mj-ea"/>
                <a:ea typeface="+mj-ea"/>
              </a:rPr>
              <a:t>理科の実験結果を交流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66571" t="27634" r="10159" b="43786"/>
          <a:stretch/>
        </p:blipFill>
        <p:spPr>
          <a:xfrm>
            <a:off x="7039206" y="2269495"/>
            <a:ext cx="4229048" cy="28135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8035475" y="156188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dirty="0">
                <a:latin typeface="+mj-ea"/>
                <a:ea typeface="+mj-ea"/>
              </a:rPr>
              <a:t>テレビ会議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6854121" y="5381804"/>
            <a:ext cx="4599218" cy="1059775"/>
            <a:chOff x="926157" y="5391509"/>
            <a:chExt cx="4599218" cy="1059775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926157" y="5391509"/>
              <a:ext cx="4599218" cy="1059775"/>
            </a:xfrm>
            <a:prstGeom prst="wedgeRoundRectCallout">
              <a:avLst>
                <a:gd name="adj1" fmla="val -9557"/>
                <a:gd name="adj2" fmla="val -79659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81330" y="5434639"/>
              <a:ext cx="44888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+mj-ea"/>
                  <a:ea typeface="+mj-ea"/>
                </a:rPr>
                <a:t>他校の児童とテレビ会話で交流する。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32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５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振り返り場面での活用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796118" y="5241803"/>
            <a:ext cx="4599218" cy="13140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1291" y="5298656"/>
            <a:ext cx="448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j-ea"/>
                <a:ea typeface="+mj-ea"/>
              </a:rPr>
              <a:t>活動の</a:t>
            </a:r>
            <a:r>
              <a:rPr kumimoji="1" lang="ja-JP" altLang="en-US" sz="3600" dirty="0">
                <a:latin typeface="+mj-ea"/>
                <a:ea typeface="+mj-ea"/>
              </a:rPr>
              <a:t>様子</a:t>
            </a:r>
            <a:r>
              <a:rPr kumimoji="1" lang="ja-JP" altLang="en-US" sz="3600" dirty="0" smtClean="0">
                <a:latin typeface="+mj-ea"/>
                <a:ea typeface="+mj-ea"/>
              </a:rPr>
              <a:t>を</a:t>
            </a:r>
            <a:r>
              <a:rPr kumimoji="1" lang="ja-JP" altLang="en-US" sz="3600" dirty="0">
                <a:latin typeface="+mj-ea"/>
                <a:ea typeface="+mj-ea"/>
              </a:rPr>
              <a:t>録画</a:t>
            </a:r>
            <a:r>
              <a:rPr kumimoji="1" lang="ja-JP" altLang="en-US" sz="3600" dirty="0" smtClean="0">
                <a:latin typeface="+mj-ea"/>
                <a:ea typeface="+mj-ea"/>
              </a:rPr>
              <a:t>し、振り返りに活用する。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AutoShape 2" descr="図3－3（17）　演奏の様子を撮影し、振り返りに活用す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6642" t="17719" r="10401" b="53441"/>
          <a:stretch/>
        </p:blipFill>
        <p:spPr>
          <a:xfrm>
            <a:off x="1002318" y="2379577"/>
            <a:ext cx="4198490" cy="285683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51715" t="63951" r="10401" b="6836"/>
          <a:stretch/>
        </p:blipFill>
        <p:spPr>
          <a:xfrm>
            <a:off x="5764458" y="2379577"/>
            <a:ext cx="5752113" cy="240249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111891" y="179480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dirty="0">
                <a:latin typeface="+mj-ea"/>
                <a:ea typeface="+mj-ea"/>
              </a:rPr>
              <a:t>演奏を録画して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957386" y="1794801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マット運動を</a:t>
            </a:r>
            <a:r>
              <a:rPr kumimoji="1" lang="ja-JP" altLang="en-US" sz="3200" dirty="0">
                <a:latin typeface="+mj-ea"/>
                <a:ea typeface="+mj-ea"/>
              </a:rPr>
              <a:t>録画して</a:t>
            </a:r>
          </a:p>
        </p:txBody>
      </p:sp>
    </p:spTree>
    <p:extLst>
      <p:ext uri="{BB962C8B-B14F-4D97-AF65-F5344CB8AC3E}">
        <p14:creationId xmlns:p14="http://schemas.microsoft.com/office/powerpoint/2010/main" val="135585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 smtClean="0"/>
              <a:t>６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デジタル教科書（提示用）の活用</a:t>
            </a:r>
            <a:endParaRPr kumimoji="1" lang="ja-JP" altLang="en-US" dirty="0"/>
          </a:p>
        </p:txBody>
      </p:sp>
      <p:sp>
        <p:nvSpPr>
          <p:cNvPr id="5" name="AutoShape 2" descr="図3－3（17）　演奏の様子を撮影し、振り返りに活用す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326" y="4232116"/>
            <a:ext cx="3048000" cy="24384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47650" y="1532906"/>
            <a:ext cx="114749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buFont typeface="Wingdings" panose="05000000000000000000" pitchFamily="2" charset="2"/>
              <a:buChar char="u"/>
            </a:pPr>
            <a:r>
              <a:rPr kumimoji="1" lang="ja-JP" altLang="en-US" sz="3200" dirty="0" smtClean="0">
                <a:latin typeface="+mj-ea"/>
                <a:ea typeface="+mj-ea"/>
              </a:rPr>
              <a:t>生徒の視点を集め意見を多く引き出すこと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marL="449263" indent="-449263">
              <a:buFont typeface="Wingdings" panose="05000000000000000000" pitchFamily="2" charset="2"/>
              <a:buChar char="u"/>
            </a:pPr>
            <a:r>
              <a:rPr kumimoji="1" lang="ja-JP" altLang="en-US" sz="3200" dirty="0">
                <a:latin typeface="+mj-ea"/>
                <a:ea typeface="+mj-ea"/>
              </a:rPr>
              <a:t>教科書</a:t>
            </a:r>
            <a:r>
              <a:rPr kumimoji="1" lang="ja-JP" altLang="en-US" sz="3200" dirty="0" smtClean="0">
                <a:latin typeface="+mj-ea"/>
                <a:ea typeface="+mj-ea"/>
              </a:rPr>
              <a:t>の</a:t>
            </a:r>
            <a:r>
              <a:rPr kumimoji="1" lang="ja-JP" altLang="en-US" sz="3200" dirty="0">
                <a:latin typeface="+mj-ea"/>
                <a:ea typeface="+mj-ea"/>
              </a:rPr>
              <a:t>図</a:t>
            </a:r>
            <a:r>
              <a:rPr kumimoji="1" lang="ja-JP" altLang="en-US" sz="3200" dirty="0" smtClean="0">
                <a:latin typeface="+mj-ea"/>
                <a:ea typeface="+mj-ea"/>
              </a:rPr>
              <a:t>や</a:t>
            </a:r>
            <a:r>
              <a:rPr kumimoji="1" lang="ja-JP" altLang="en-US" sz="3200" dirty="0">
                <a:latin typeface="+mj-ea"/>
                <a:ea typeface="+mj-ea"/>
              </a:rPr>
              <a:t>写真</a:t>
            </a:r>
            <a:r>
              <a:rPr kumimoji="1" lang="ja-JP" altLang="en-US" sz="3200" dirty="0" smtClean="0">
                <a:latin typeface="+mj-ea"/>
                <a:ea typeface="+mj-ea"/>
              </a:rPr>
              <a:t>を拡大提示すること・映像をもとにした意見の交流すること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marL="449263" indent="-449263">
              <a:buFont typeface="Wingdings" panose="05000000000000000000" pitchFamily="2" charset="2"/>
              <a:buChar char="u"/>
            </a:pPr>
            <a:r>
              <a:rPr kumimoji="1" lang="ja-JP" altLang="en-US" sz="3200" dirty="0">
                <a:latin typeface="+mj-ea"/>
                <a:ea typeface="+mj-ea"/>
              </a:rPr>
              <a:t>古典や文学教材での朗読音声が収録されておりモデルとして</a:t>
            </a:r>
            <a:r>
              <a:rPr kumimoji="1" lang="ja-JP" altLang="en-US" sz="3200" dirty="0" smtClean="0">
                <a:latin typeface="+mj-ea"/>
                <a:ea typeface="+mj-ea"/>
              </a:rPr>
              <a:t>活用すること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marL="449263" indent="-449263">
              <a:buFont typeface="Wingdings" panose="05000000000000000000" pitchFamily="2" charset="2"/>
              <a:buChar char="u"/>
            </a:pPr>
            <a:r>
              <a:rPr kumimoji="1" lang="ja-JP" altLang="en-US" sz="3200" dirty="0">
                <a:latin typeface="+mj-ea"/>
                <a:ea typeface="+mj-ea"/>
              </a:rPr>
              <a:t>国語科の「話す・聞く」の活動例</a:t>
            </a:r>
            <a:r>
              <a:rPr kumimoji="1" lang="ja-JP" altLang="en-US" sz="3200" dirty="0" smtClean="0">
                <a:latin typeface="+mj-ea"/>
                <a:ea typeface="+mj-ea"/>
              </a:rPr>
              <a:t>を</a:t>
            </a:r>
            <a:r>
              <a:rPr kumimoji="1" lang="en-US" altLang="ja-JP" sz="3200" dirty="0">
                <a:latin typeface="+mj-ea"/>
                <a:ea typeface="+mj-ea"/>
              </a:rPr>
              <a:t/>
            </a:r>
            <a:br>
              <a:rPr kumimoji="1" lang="en-US" altLang="ja-JP" sz="3200" dirty="0">
                <a:latin typeface="+mj-ea"/>
                <a:ea typeface="+mj-ea"/>
              </a:rPr>
            </a:br>
            <a:r>
              <a:rPr kumimoji="1" lang="ja-JP" altLang="en-US" sz="3200" dirty="0" smtClean="0">
                <a:latin typeface="+mj-ea"/>
                <a:ea typeface="+mj-ea"/>
              </a:rPr>
              <a:t>動画</a:t>
            </a:r>
            <a:r>
              <a:rPr kumimoji="1" lang="ja-JP" altLang="en-US" sz="3200" dirty="0">
                <a:latin typeface="+mj-ea"/>
                <a:ea typeface="+mj-ea"/>
              </a:rPr>
              <a:t>で見ながら、活動の見通しをもつこと</a:t>
            </a:r>
            <a:endParaRPr kumimoji="1" lang="ja-JP" altLang="en-US" sz="3200" b="1" dirty="0">
              <a:latin typeface="+mj-ea"/>
              <a:ea typeface="+mj-ea"/>
            </a:endParaRPr>
          </a:p>
          <a:p>
            <a:pPr marL="449263" indent="-449263">
              <a:buFont typeface="Wingdings" panose="05000000000000000000" pitchFamily="2" charset="2"/>
              <a:buChar char="u"/>
            </a:pPr>
            <a:r>
              <a:rPr kumimoji="1" lang="ja-JP" altLang="en-US" sz="3200" dirty="0" smtClean="0">
                <a:latin typeface="+mj-ea"/>
                <a:ea typeface="+mj-ea"/>
              </a:rPr>
              <a:t>作者</a:t>
            </a:r>
            <a:r>
              <a:rPr kumimoji="1" lang="ja-JP" altLang="en-US" sz="3200" dirty="0">
                <a:latin typeface="+mj-ea"/>
                <a:ea typeface="+mj-ea"/>
              </a:rPr>
              <a:t>の紹介や授業で活用できる</a:t>
            </a:r>
            <a:r>
              <a:rPr kumimoji="1" lang="ja-JP" altLang="en-US" sz="3200" dirty="0" smtClean="0">
                <a:latin typeface="+mj-ea"/>
                <a:ea typeface="+mj-ea"/>
              </a:rPr>
              <a:t>ワークシート</a:t>
            </a:r>
            <a:r>
              <a:rPr kumimoji="1" lang="en-US" altLang="ja-JP" sz="3200" dirty="0">
                <a:latin typeface="+mj-ea"/>
                <a:ea typeface="+mj-ea"/>
              </a:rPr>
              <a:t/>
            </a:r>
            <a:br>
              <a:rPr kumimoji="1" lang="en-US" altLang="ja-JP" sz="3200" dirty="0">
                <a:latin typeface="+mj-ea"/>
                <a:ea typeface="+mj-ea"/>
              </a:rPr>
            </a:br>
            <a:r>
              <a:rPr kumimoji="1" lang="ja-JP" altLang="en-US" sz="3200" dirty="0" smtClean="0">
                <a:latin typeface="+mj-ea"/>
                <a:ea typeface="+mj-ea"/>
              </a:rPr>
              <a:t>など</a:t>
            </a:r>
            <a:r>
              <a:rPr kumimoji="1" lang="ja-JP" altLang="en-US" sz="3200" dirty="0">
                <a:latin typeface="+mj-ea"/>
                <a:ea typeface="+mj-ea"/>
              </a:rPr>
              <a:t>補助資料を活用し、理解を深めたり</a:t>
            </a:r>
            <a:r>
              <a:rPr kumimoji="1" lang="ja-JP" altLang="en-US" sz="3200" dirty="0" smtClean="0">
                <a:latin typeface="+mj-ea"/>
                <a:ea typeface="+mj-ea"/>
              </a:rPr>
              <a:t>、</a:t>
            </a:r>
            <a:r>
              <a:rPr kumimoji="1" lang="en-US" altLang="ja-JP" sz="3200" dirty="0">
                <a:latin typeface="+mj-ea"/>
                <a:ea typeface="+mj-ea"/>
              </a:rPr>
              <a:t/>
            </a:r>
            <a:br>
              <a:rPr kumimoji="1" lang="en-US" altLang="ja-JP" sz="3200" dirty="0">
                <a:latin typeface="+mj-ea"/>
                <a:ea typeface="+mj-ea"/>
              </a:rPr>
            </a:br>
            <a:r>
              <a:rPr kumimoji="1" lang="ja-JP" altLang="en-US" sz="3200" dirty="0" smtClean="0">
                <a:latin typeface="+mj-ea"/>
                <a:ea typeface="+mj-ea"/>
              </a:rPr>
              <a:t>広げたり</a:t>
            </a:r>
            <a:r>
              <a:rPr kumimoji="1" lang="ja-JP" altLang="en-US" sz="3200" dirty="0">
                <a:latin typeface="+mj-ea"/>
                <a:ea typeface="+mj-ea"/>
              </a:rPr>
              <a:t>すること</a:t>
            </a:r>
          </a:p>
        </p:txBody>
      </p:sp>
    </p:spTree>
    <p:extLst>
      <p:ext uri="{BB962C8B-B14F-4D97-AF65-F5344CB8AC3E}">
        <p14:creationId xmlns:p14="http://schemas.microsoft.com/office/powerpoint/2010/main" val="108021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７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Ｗｅｂページ・コンテンツの活用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学習用リンク集の提示</a:t>
            </a:r>
            <a:endParaRPr kumimoji="1" lang="ja-JP" altLang="en-US" dirty="0"/>
          </a:p>
        </p:txBody>
      </p:sp>
      <p:sp>
        <p:nvSpPr>
          <p:cNvPr id="5" name="AutoShape 2" descr="図3－3（17）　演奏の様子を撮影し、振り返りに活用す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5" y="2292824"/>
            <a:ext cx="8879362" cy="43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01622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502</TotalTime>
  <Words>306</Words>
  <Application>Microsoft Office PowerPoint</Application>
  <PresentationFormat>ワイド画面</PresentationFormat>
  <Paragraphs>38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HGｺﾞｼｯｸE</vt:lpstr>
      <vt:lpstr>HG創英角ｺﾞｼｯｸUB</vt:lpstr>
      <vt:lpstr>Corbel</vt:lpstr>
      <vt:lpstr>Franklin Gothic Book</vt:lpstr>
      <vt:lpstr>Franklin Gothic Medium</vt:lpstr>
      <vt:lpstr>Wingdings</vt:lpstr>
      <vt:lpstr>基礎</vt:lpstr>
      <vt:lpstr>第３章　各教科指導等に 　　　　おけるＩＣＴ活用</vt:lpstr>
      <vt:lpstr>【１】拡大して見せる・手元を見せる</vt:lpstr>
      <vt:lpstr>【２】実際に見せることができないもの</vt:lpstr>
      <vt:lpstr>【２】実際に見せることができないもの</vt:lpstr>
      <vt:lpstr>【３】スピードを変化させて見せる</vt:lpstr>
      <vt:lpstr>【４】共同学習での活用</vt:lpstr>
      <vt:lpstr>【５】振り返り場面での活用</vt:lpstr>
      <vt:lpstr>【６】デジタル教科書（提示用）の活用</vt:lpstr>
      <vt:lpstr>【７】Ｗｅｂページ・コンテンツの活用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78</cp:revision>
  <dcterms:created xsi:type="dcterms:W3CDTF">2015-10-13T01:30:40Z</dcterms:created>
  <dcterms:modified xsi:type="dcterms:W3CDTF">2016-02-11T14:05:12Z</dcterms:modified>
</cp:coreProperties>
</file>