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82" r:id="rId2"/>
    <p:sldId id="284" r:id="rId3"/>
    <p:sldId id="285" r:id="rId4"/>
    <p:sldId id="286" r:id="rId5"/>
    <p:sldId id="288" r:id="rId6"/>
    <p:sldId id="289" r:id="rId7"/>
    <p:sldId id="291" r:id="rId8"/>
    <p:sldId id="29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ECAA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730" y="393198"/>
            <a:ext cx="11477638" cy="22289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ja-JP" altLang="en-US" dirty="0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60274" y="3157879"/>
            <a:ext cx="8295506" cy="2049462"/>
          </a:xfrm>
        </p:spPr>
        <p:txBody>
          <a:bodyPr>
            <a:noAutofit/>
          </a:bodyPr>
          <a:lstStyle>
            <a:lvl1pPr marL="0" indent="0" algn="l">
              <a:buNone/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dirty="0" smtClean="0"/>
              <a:t>サブタイトル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0" t="41016" r="1223" b="32591"/>
          <a:stretch/>
        </p:blipFill>
        <p:spPr>
          <a:xfrm>
            <a:off x="268140" y="2771512"/>
            <a:ext cx="3355135" cy="213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248649"/>
            <a:ext cx="11700400" cy="1038730"/>
          </a:xfrm>
        </p:spPr>
        <p:txBody>
          <a:bodyPr>
            <a:noAutofit/>
          </a:bodyPr>
          <a:lstStyle>
            <a:lvl1pPr>
              <a:defRPr sz="54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8" y="1633347"/>
            <a:ext cx="10740616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4926" y="327257"/>
            <a:ext cx="11700400" cy="1038730"/>
          </a:xfrm>
        </p:spPr>
        <p:txBody>
          <a:bodyPr>
            <a:noAutofit/>
          </a:bodyPr>
          <a:lstStyle>
            <a:lvl1pPr algn="ctr">
              <a:defRPr sz="4000">
                <a:ln>
                  <a:noFill/>
                </a:ln>
              </a:defRPr>
            </a:lvl1pPr>
          </a:lstStyle>
          <a:p>
            <a:r>
              <a:rPr lang="ja-JP" altLang="en-US" dirty="0" smtClean="0"/>
              <a:t>テキスト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テキスト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44" y="1633347"/>
            <a:ext cx="10971584" cy="4886706"/>
          </a:xfrm>
        </p:spPr>
        <p:txBody>
          <a:bodyPr>
            <a:noAutofit/>
          </a:bodyPr>
          <a:lstStyle>
            <a:lvl1pPr>
              <a:defRPr sz="4400" i="0">
                <a:latin typeface="+mj-ea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V="1">
            <a:off x="234926" y="1453275"/>
            <a:ext cx="11700400" cy="14768"/>
          </a:xfrm>
          <a:prstGeom prst="line">
            <a:avLst/>
          </a:prstGeom>
          <a:ln w="63500" cap="sq">
            <a:solidFill>
              <a:schemeClr val="accent2"/>
            </a:solidFill>
            <a:miter lim="800000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45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7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第３章　各教科指導等に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おけるＩＣＴ活用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４</a:t>
            </a:r>
            <a:r>
              <a:rPr kumimoji="1" lang="ja-JP" altLang="en-US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</a:rPr>
              <a:t>．</a:t>
            </a:r>
            <a:r>
              <a:rPr lang="ja-JP" altLang="en-US" dirty="0" smtClean="0"/>
              <a:t>学習のまとめ部分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でのＩＣＴ活用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98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知識の定着を図るためのＩＣＴ活用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「フラッシュ型教材」</a:t>
            </a:r>
            <a:r>
              <a:rPr kumimoji="1" lang="en-US" altLang="ja-JP" dirty="0" smtClean="0"/>
              <a:t>e-Teachers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91909" y="2182682"/>
            <a:ext cx="3440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http</a:t>
            </a:r>
            <a:r>
              <a:rPr kumimoji="1" lang="en-US" altLang="ja-JP" sz="2800" dirty="0"/>
              <a:t>://eteachers.jp/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1138" t="18137" r="37468" b="1538"/>
          <a:stretch/>
        </p:blipFill>
        <p:spPr>
          <a:xfrm>
            <a:off x="2629232" y="2444292"/>
            <a:ext cx="4573825" cy="3872134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7203057" y="5510634"/>
            <a:ext cx="4466713" cy="1009419"/>
          </a:xfrm>
          <a:prstGeom prst="wedgeRoundRectCallout">
            <a:avLst>
              <a:gd name="adj1" fmla="val -50494"/>
              <a:gd name="adj2" fmla="val -9498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電子フラッシュカード</a:t>
            </a:r>
            <a:endParaRPr kumimoji="1" lang="en-US" altLang="ja-JP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3200" dirty="0" err="1" smtClean="0">
                <a:solidFill>
                  <a:schemeClr val="tx1"/>
                </a:solidFill>
                <a:latin typeface="+mj-ea"/>
                <a:ea typeface="+mj-ea"/>
              </a:rPr>
              <a:t>のような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イメージ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84267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知識の定着を図るためのＩＣＴ活用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まとめ用のデジタル教材を提示する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39005" r="6369" b="23781"/>
          <a:stretch/>
        </p:blipFill>
        <p:spPr>
          <a:xfrm>
            <a:off x="1104185" y="2286845"/>
            <a:ext cx="9950502" cy="3224862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3473323" y="5779067"/>
            <a:ext cx="5384074" cy="7409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拡大提示してドリル演習</a:t>
            </a:r>
            <a:endParaRPr kumimoji="1" lang="ja-JP" altLang="en-US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752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知識の定着を図るためのＩＣＴ活用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学習記録などを提示する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6" y="2384780"/>
            <a:ext cx="10356788" cy="38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4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lang="ja-JP" altLang="en-US" dirty="0"/>
              <a:t>２</a:t>
            </a:r>
            <a:r>
              <a:rPr kumimoji="1" lang="en-US" altLang="ja-JP" dirty="0" smtClean="0"/>
              <a:t>】</a:t>
            </a:r>
            <a:r>
              <a:rPr kumimoji="1" lang="ja-JP" altLang="en-US" dirty="0" smtClean="0"/>
              <a:t>知識の定着・技能の習熟での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児童生徒による活動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6263" y="2501659"/>
            <a:ext cx="11506346" cy="3950153"/>
          </a:xfrm>
        </p:spPr>
        <p:txBody>
          <a:bodyPr/>
          <a:lstStyle/>
          <a:p>
            <a:pPr marL="449263" indent="-404813">
              <a:buFont typeface="+mj-lt"/>
              <a:buAutoNum type="arabicPeriod"/>
            </a:pPr>
            <a:r>
              <a:rPr kumimoji="1" lang="ja-JP" altLang="en-US" sz="3600" smtClean="0"/>
              <a:t>主題を明確に情報を収集したり選択したりするため</a:t>
            </a:r>
            <a:endParaRPr kumimoji="1" lang="en-US" altLang="ja-JP" sz="3600" smtClean="0"/>
          </a:p>
          <a:p>
            <a:pPr marL="449263" indent="-404813">
              <a:buFont typeface="+mj-lt"/>
              <a:buAutoNum type="arabicPeriod"/>
            </a:pPr>
            <a:r>
              <a:rPr lang="ja-JP" altLang="en-US" sz="3600" smtClean="0"/>
              <a:t>自分の考えを文章にまとめたり、調べたことを表や図にまとめたりするため</a:t>
            </a:r>
            <a:endParaRPr lang="en-US" altLang="ja-JP" sz="3600" smtClean="0"/>
          </a:p>
          <a:p>
            <a:pPr marL="449263" indent="-404813">
              <a:buFont typeface="+mj-lt"/>
              <a:buAutoNum type="arabicPeriod"/>
            </a:pPr>
            <a:r>
              <a:rPr kumimoji="1" lang="ja-JP" altLang="en-US" sz="3600" smtClean="0"/>
              <a:t>わかりやすく発表したり表現したりするため</a:t>
            </a:r>
            <a:endParaRPr kumimoji="1" lang="en-US" altLang="ja-JP" sz="3600" smtClean="0"/>
          </a:p>
          <a:p>
            <a:pPr marL="449263" indent="-404813">
              <a:buFont typeface="+mj-lt"/>
              <a:buAutoNum type="arabicPeriod"/>
            </a:pPr>
            <a:r>
              <a:rPr lang="ja-JP" altLang="en-US" sz="3600" smtClean="0"/>
              <a:t>繰り返し学習や個別学習によって、知識の定着や技能の習熟を図るため</a:t>
            </a:r>
            <a:endParaRPr kumimoji="1"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26263" y="1726085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latin typeface="+mj-ea"/>
                <a:ea typeface="+mj-ea"/>
              </a:rPr>
              <a:t>児童</a:t>
            </a:r>
            <a:r>
              <a:rPr lang="ja-JP" altLang="en-US" sz="3200" dirty="0">
                <a:latin typeface="+mj-ea"/>
                <a:ea typeface="+mj-ea"/>
              </a:rPr>
              <a:t>生徒によるＩＣＴ活用</a:t>
            </a:r>
          </a:p>
        </p:txBody>
      </p:sp>
    </p:spTree>
    <p:extLst>
      <p:ext uri="{BB962C8B-B14F-4D97-AF65-F5344CB8AC3E}">
        <p14:creationId xmlns:p14="http://schemas.microsoft.com/office/powerpoint/2010/main" val="343720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２</a:t>
            </a:r>
            <a:r>
              <a:rPr lang="en-US" altLang="ja-JP" dirty="0"/>
              <a:t>】</a:t>
            </a:r>
            <a:r>
              <a:rPr lang="ja-JP" altLang="en-US" dirty="0"/>
              <a:t>知識の定着・技能の習熟での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児童生徒による活動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Ｗｅｂ上の利用できる個人ドリルタイプ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70394" y="6215950"/>
            <a:ext cx="447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http</a:t>
            </a:r>
            <a:r>
              <a:rPr kumimoji="1" lang="en-US" altLang="ja-JP" dirty="0"/>
              <a:t>://www.nhk.or.jp/school/game/</a:t>
            </a:r>
            <a:endParaRPr kumimoji="1" lang="ja-JP" altLang="en-US" dirty="0"/>
          </a:p>
        </p:txBody>
      </p:sp>
      <p:pic>
        <p:nvPicPr>
          <p:cNvPr id="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4" y="2792114"/>
            <a:ext cx="11172886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55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２</a:t>
            </a:r>
            <a:r>
              <a:rPr lang="en-US" altLang="ja-JP" dirty="0"/>
              <a:t>】</a:t>
            </a:r>
            <a:r>
              <a:rPr lang="ja-JP" altLang="en-US" dirty="0"/>
              <a:t>知識の定着・技能の習熟での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児童生徒による活動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Ｗｅｂ上の利用できる個人ドリルタイプ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58835" y="5934645"/>
            <a:ext cx="4073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http://kids.yahoo.co.jp/study/</a:t>
            </a:r>
            <a:endParaRPr kumimoji="1" lang="ja-JP" altLang="en-US" dirty="0"/>
          </a:p>
        </p:txBody>
      </p:sp>
      <p:pic>
        <p:nvPicPr>
          <p:cNvPr id="6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2" y="2429445"/>
            <a:ext cx="49449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275721" y="5739622"/>
            <a:ext cx="355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http://ict09.sakura.ne.jp/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/>
          <a:srcRect l="23493" t="10592" r="24343" b="27633"/>
          <a:stretch/>
        </p:blipFill>
        <p:spPr>
          <a:xfrm>
            <a:off x="6473086" y="2429445"/>
            <a:ext cx="5160260" cy="331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9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【</a:t>
            </a:r>
            <a:r>
              <a:rPr lang="ja-JP" altLang="en-US" dirty="0"/>
              <a:t>２</a:t>
            </a:r>
            <a:r>
              <a:rPr lang="en-US" altLang="ja-JP" dirty="0"/>
              <a:t>】</a:t>
            </a:r>
            <a:r>
              <a:rPr lang="ja-JP" altLang="en-US" dirty="0"/>
              <a:t>知識の定着・技能の習熟での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児童生徒による活動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4000" dirty="0" smtClean="0"/>
              <a:t>パワーポイントなどを使った自作ドリル</a:t>
            </a:r>
            <a:endParaRPr kumimoji="1" lang="en-US" altLang="ja-JP" sz="4000" dirty="0" smtClean="0"/>
          </a:p>
          <a:p>
            <a:pPr lvl="1"/>
            <a:r>
              <a:rPr kumimoji="1" lang="ja-JP" altLang="en-US" sz="4000" dirty="0" smtClean="0">
                <a:latin typeface="+mj-ea"/>
                <a:ea typeface="+mj-ea"/>
              </a:rPr>
              <a:t>問題と答えを順に作って</a:t>
            </a:r>
            <a:r>
              <a:rPr kumimoji="1" lang="ja-JP" altLang="en-US" sz="4000" smtClean="0">
                <a:latin typeface="+mj-ea"/>
                <a:ea typeface="+mj-ea"/>
              </a:rPr>
              <a:t>おくのみでも</a:t>
            </a:r>
            <a:endParaRPr kumimoji="1" lang="en-US" altLang="ja-JP" sz="4000" dirty="0" smtClean="0">
              <a:latin typeface="+mj-ea"/>
              <a:ea typeface="+mj-ea"/>
            </a:endParaRPr>
          </a:p>
          <a:p>
            <a:endParaRPr kumimoji="1" lang="ja-JP" altLang="en-US" sz="4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568" y="3009067"/>
            <a:ext cx="4133877" cy="34680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9436" y="3442608"/>
            <a:ext cx="4206816" cy="260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78776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1735</TotalTime>
  <Words>223</Words>
  <Application>Microsoft Office PowerPoint</Application>
  <PresentationFormat>ワイド画面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HGｺﾞｼｯｸE</vt:lpstr>
      <vt:lpstr>HG創英角ｺﾞｼｯｸUB</vt:lpstr>
      <vt:lpstr>Corbel</vt:lpstr>
      <vt:lpstr>Franklin Gothic Book</vt:lpstr>
      <vt:lpstr>Franklin Gothic Medium</vt:lpstr>
      <vt:lpstr>基礎</vt:lpstr>
      <vt:lpstr>第３章　各教科指導等に 　　　　おけるＩＣＴ活用</vt:lpstr>
      <vt:lpstr>【１】知識の定着を図るためのＩＣＴ活用</vt:lpstr>
      <vt:lpstr>【１】知識の定着を図るためのＩＣＴ活用</vt:lpstr>
      <vt:lpstr>【１】知識の定着を図るためのＩＣＴ活用</vt:lpstr>
      <vt:lpstr>【２】知識の定着・技能の習熟での 児童生徒による活動</vt:lpstr>
      <vt:lpstr>【２】知識の定着・技能の習熟での 児童生徒による活動</vt:lpstr>
      <vt:lpstr>【２】知識の定着・技能の習熟での 児童生徒による活動</vt:lpstr>
      <vt:lpstr>【２】知識の定着・技能の習熟での 児童生徒による活動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森脇　大貴</dc:creator>
  <cp:lastModifiedBy>Takehiro FURUTA</cp:lastModifiedBy>
  <cp:revision>84</cp:revision>
  <dcterms:created xsi:type="dcterms:W3CDTF">2015-10-13T01:30:40Z</dcterms:created>
  <dcterms:modified xsi:type="dcterms:W3CDTF">2016-02-11T14:05:47Z</dcterms:modified>
</cp:coreProperties>
</file>