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3" r:id="rId3"/>
    <p:sldId id="284" r:id="rId4"/>
    <p:sldId id="285" r:id="rId5"/>
    <p:sldId id="286" r:id="rId6"/>
    <p:sldId id="28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ECAA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943814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第３章　各教科指導等に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kumimoji="1" lang="ja-JP" altLang="en-US" dirty="0" smtClean="0"/>
              <a:t>おけるＩＣＴ活用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29862" y="3157879"/>
            <a:ext cx="8295506" cy="2049462"/>
          </a:xfrm>
        </p:spPr>
        <p:txBody>
          <a:bodyPr/>
          <a:lstStyle/>
          <a:p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５．</a:t>
            </a:r>
            <a:r>
              <a:rPr lang="ja-JP" altLang="en-US" dirty="0"/>
              <a:t>個に応じた指導・支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    </a:t>
            </a:r>
            <a:r>
              <a:rPr lang="ja-JP" altLang="en-US" dirty="0"/>
              <a:t>援</a:t>
            </a:r>
            <a:r>
              <a:rPr lang="ja-JP" altLang="en-US" dirty="0" smtClean="0"/>
              <a:t>をすすめる</a:t>
            </a:r>
            <a:r>
              <a:rPr lang="en-US" altLang="ja-JP" dirty="0"/>
              <a:t>ICT</a:t>
            </a:r>
            <a:r>
              <a:rPr lang="ja-JP" altLang="en-US" dirty="0" smtClean="0"/>
              <a:t>活用</a:t>
            </a:r>
            <a:endParaRPr lang="en-US" altLang="ja-JP" dirty="0" smtClean="0"/>
          </a:p>
          <a:p>
            <a:r>
              <a:rPr lang="en-US" altLang="ja-JP" sz="3200" spc="-150" smtClean="0"/>
              <a:t> 【</a:t>
            </a:r>
            <a:r>
              <a:rPr lang="en-US" altLang="ja-JP" sz="3200" spc="-150" dirty="0" smtClean="0"/>
              <a:t>2】 </a:t>
            </a:r>
            <a:r>
              <a:rPr lang="ja-JP" altLang="en-US" sz="3200" spc="-150" dirty="0" smtClean="0"/>
              <a:t>特別支援教育における</a:t>
            </a:r>
            <a:r>
              <a:rPr lang="en-US" altLang="ja-JP" sz="3200" spc="-150" dirty="0" smtClean="0"/>
              <a:t>ICT</a:t>
            </a:r>
            <a:r>
              <a:rPr lang="ja-JP" altLang="en-US" sz="3200" spc="-150" dirty="0"/>
              <a:t>活用の実践例</a:t>
            </a:r>
            <a:endParaRPr lang="en-US" altLang="ja-JP" sz="3200" spc="-150" dirty="0"/>
          </a:p>
          <a:p>
            <a:endParaRPr lang="en-US" altLang="ja-JP" spc="-150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読字や意味把握が困難な子ども</a:t>
            </a:r>
            <a:r>
              <a:rPr lang="ja-JP" altLang="en-US" dirty="0" smtClean="0"/>
              <a:t>達に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29296" r="35540" b="33521"/>
          <a:stretch/>
        </p:blipFill>
        <p:spPr>
          <a:xfrm>
            <a:off x="4210050" y="2220228"/>
            <a:ext cx="7725276" cy="41710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26" y="2220228"/>
            <a:ext cx="4337074" cy="2580372"/>
          </a:xfrm>
        </p:spPr>
        <p:txBody>
          <a:bodyPr/>
          <a:lstStyle/>
          <a:p>
            <a:pPr marL="45720" indent="0">
              <a:buNone/>
            </a:pPr>
            <a:r>
              <a:rPr kumimoji="1" lang="ja-JP" altLang="en-US" sz="4000" dirty="0" smtClean="0"/>
              <a:t>デジタル教科書</a:t>
            </a:r>
            <a:br>
              <a:rPr kumimoji="1" lang="ja-JP" altLang="en-US" sz="4000" dirty="0" smtClean="0"/>
            </a:br>
            <a:r>
              <a:rPr kumimoji="1" lang="ja-JP" altLang="en-US" sz="4000" dirty="0" smtClean="0"/>
              <a:t>の部分拡大や</a:t>
            </a:r>
            <a:br>
              <a:rPr kumimoji="1" lang="ja-JP" altLang="en-US" sz="4000" dirty="0" smtClean="0"/>
            </a:br>
            <a:r>
              <a:rPr kumimoji="1" lang="ja-JP" altLang="en-US" sz="4000" dirty="0" smtClean="0"/>
              <a:t>強調表示を活用</a:t>
            </a:r>
            <a:br>
              <a:rPr kumimoji="1" lang="ja-JP" altLang="en-US" sz="4000" dirty="0" smtClean="0"/>
            </a:br>
            <a:r>
              <a:rPr kumimoji="1" lang="ja-JP" altLang="en-US" sz="4000" dirty="0" smtClean="0"/>
              <a:t>して読みやすく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2025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時間や行動の見通しをもちにくい子ども達に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29859" r="62393" b="27401"/>
          <a:stretch/>
        </p:blipFill>
        <p:spPr>
          <a:xfrm>
            <a:off x="1470697" y="1923690"/>
            <a:ext cx="3690224" cy="389267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5803329" y="3384455"/>
            <a:ext cx="5552718" cy="1200424"/>
          </a:xfrm>
          <a:prstGeom prst="wedgeRoundRectCallout">
            <a:avLst>
              <a:gd name="adj1" fmla="val -67197"/>
              <a:gd name="adj2" fmla="val -282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4134" y="3384455"/>
            <a:ext cx="523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j-ea"/>
                <a:ea typeface="+mj-ea"/>
              </a:rPr>
              <a:t>黒板に残り時間が視覚的にわかるタイマー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6451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9" t="59824" r="30892" b="9109"/>
          <a:stretch/>
        </p:blipFill>
        <p:spPr>
          <a:xfrm>
            <a:off x="6468425" y="1590869"/>
            <a:ext cx="4417257" cy="311668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9" t="28920" r="30892" b="45162"/>
          <a:stretch/>
        </p:blipFill>
        <p:spPr>
          <a:xfrm>
            <a:off x="1001046" y="1590869"/>
            <a:ext cx="4294853" cy="33580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時間や行動の見通しをもちにくい子ども達に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1467738" y="5280594"/>
            <a:ext cx="3426654" cy="1200424"/>
          </a:xfrm>
          <a:prstGeom prst="wedgeRoundRectCallout">
            <a:avLst>
              <a:gd name="adj1" fmla="val -22204"/>
              <a:gd name="adj2" fmla="val -10418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82097" y="5280594"/>
            <a:ext cx="2999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j-ea"/>
                <a:ea typeface="+mj-ea"/>
              </a:rPr>
              <a:t>準備物を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r>
              <a:rPr kumimoji="1" lang="ja-JP" altLang="en-US" sz="3600" dirty="0" smtClean="0">
                <a:latin typeface="+mj-ea"/>
                <a:ea typeface="+mj-ea"/>
              </a:rPr>
              <a:t>視覚的に提示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6468425" y="5280593"/>
            <a:ext cx="5139776" cy="1200330"/>
          </a:xfrm>
          <a:prstGeom prst="wedgeRoundRectCallout">
            <a:avLst>
              <a:gd name="adj1" fmla="val -23096"/>
              <a:gd name="adj2" fmla="val -10621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81158" y="5280593"/>
            <a:ext cx="523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買い物</a:t>
            </a:r>
            <a:r>
              <a:rPr kumimoji="1" lang="ja-JP" altLang="en-US" sz="3600" dirty="0" smtClean="0">
                <a:latin typeface="+mj-ea"/>
                <a:ea typeface="+mj-ea"/>
              </a:rPr>
              <a:t>の学習で行程や</a:t>
            </a:r>
            <a:br>
              <a:rPr kumimoji="1" lang="ja-JP" altLang="en-US" sz="3600" dirty="0" smtClean="0">
                <a:latin typeface="+mj-ea"/>
                <a:ea typeface="+mj-ea"/>
              </a:rPr>
            </a:br>
            <a:r>
              <a:rPr kumimoji="1" lang="ja-JP" altLang="en-US" sz="3600" dirty="0" smtClean="0">
                <a:latin typeface="+mj-ea"/>
                <a:ea typeface="+mj-ea"/>
              </a:rPr>
              <a:t>買う品物を端末で表示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5050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病弱</a:t>
            </a:r>
            <a:r>
              <a:rPr lang="ja-JP" altLang="en-US" dirty="0" smtClean="0"/>
              <a:t>の子どもたちに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～テレビ会議システムを活用して～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29859" r="9483" b="34460"/>
          <a:stretch/>
        </p:blipFill>
        <p:spPr>
          <a:xfrm>
            <a:off x="1226945" y="1635618"/>
            <a:ext cx="9716362" cy="3193960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374700" y="4881090"/>
            <a:ext cx="6631404" cy="1651297"/>
          </a:xfrm>
          <a:prstGeom prst="wedgeRoundRectCallout">
            <a:avLst>
              <a:gd name="adj1" fmla="val -10529"/>
              <a:gd name="adj2" fmla="val -6917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0458" y="4829578"/>
            <a:ext cx="6631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j-ea"/>
                <a:ea typeface="+mj-ea"/>
              </a:rPr>
              <a:t>遠隔地にあるリモート顕微鏡を院内学級で操作して観察しているところ。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7509600" y="4881090"/>
            <a:ext cx="3937653" cy="743333"/>
          </a:xfrm>
          <a:prstGeom prst="wedgeRoundRectCallout">
            <a:avLst>
              <a:gd name="adj1" fmla="val 16411"/>
              <a:gd name="adj2" fmla="val -8619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50166" y="4881090"/>
            <a:ext cx="523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j-ea"/>
                <a:ea typeface="+mj-ea"/>
              </a:rPr>
              <a:t>リモート</a:t>
            </a:r>
            <a:r>
              <a:rPr kumimoji="1" lang="ja-JP" altLang="en-US" sz="3600" dirty="0">
                <a:latin typeface="+mj-ea"/>
                <a:ea typeface="+mj-ea"/>
              </a:rPr>
              <a:t>顕微鏡</a:t>
            </a:r>
          </a:p>
        </p:txBody>
      </p:sp>
    </p:spTree>
    <p:extLst>
      <p:ext uri="{BB962C8B-B14F-4D97-AF65-F5344CB8AC3E}">
        <p14:creationId xmlns:p14="http://schemas.microsoft.com/office/powerpoint/2010/main" val="100474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ニーズに応じたＩＣＴ活用を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3644" y="5213674"/>
            <a:ext cx="10971584" cy="1316522"/>
          </a:xfrm>
        </p:spPr>
        <p:txBody>
          <a:bodyPr/>
          <a:lstStyle/>
          <a:p>
            <a:pPr marL="45720" indent="0" algn="ctr">
              <a:buNone/>
            </a:pPr>
            <a:r>
              <a:rPr kumimoji="1" lang="ja-JP" altLang="en-US" dirty="0" smtClean="0"/>
              <a:t>ＩＣＴを活用</a:t>
            </a:r>
            <a:r>
              <a:rPr lang="ja-JP" altLang="en-US" dirty="0" smtClean="0"/>
              <a:t>して障害のある児童生徒も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一緒に授業を受けている様子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27419" r="37230" b="22628"/>
          <a:stretch/>
        </p:blipFill>
        <p:spPr>
          <a:xfrm>
            <a:off x="3374872" y="1576939"/>
            <a:ext cx="5409127" cy="36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7834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591</TotalTime>
  <Words>101</Words>
  <Application>Microsoft Office PowerPoint</Application>
  <PresentationFormat>ワイド画面</PresentationFormat>
  <Paragraphs>16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HGｺﾞｼｯｸE</vt:lpstr>
      <vt:lpstr>HG創英角ｺﾞｼｯｸUB</vt:lpstr>
      <vt:lpstr>Corbel</vt:lpstr>
      <vt:lpstr>Franklin Gothic Book</vt:lpstr>
      <vt:lpstr>Franklin Gothic Medium</vt:lpstr>
      <vt:lpstr>基礎</vt:lpstr>
      <vt:lpstr>第３章　各教科指導等に 　　　　おけるＩＣＴ活用</vt:lpstr>
      <vt:lpstr>読字や意味把握が困難な子ども達に</vt:lpstr>
      <vt:lpstr>時間や行動の見通しをもちにくい子ども達に</vt:lpstr>
      <vt:lpstr>時間や行動の見通しをもちにくい子ども達に</vt:lpstr>
      <vt:lpstr>病弱の子どもたちに ～テレビ会議システムを活用して～</vt:lpstr>
      <vt:lpstr>ニーズに応じたＩＣＴ活用を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84</cp:revision>
  <dcterms:created xsi:type="dcterms:W3CDTF">2015-10-13T01:30:40Z</dcterms:created>
  <dcterms:modified xsi:type="dcterms:W3CDTF">2016-02-11T14:07:10Z</dcterms:modified>
</cp:coreProperties>
</file>