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9" r:id="rId8"/>
    <p:sldId id="290" r:id="rId9"/>
    <p:sldId id="291" r:id="rId10"/>
    <p:sldId id="292" r:id="rId11"/>
    <p:sldId id="29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AA"/>
    <a:srgbClr val="FF0000"/>
    <a:srgbClr val="34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2883995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chemeClr val="accent2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第４章　情報モラル教育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１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．</a:t>
            </a:r>
            <a:r>
              <a:rPr lang="ja-JP" altLang="en-US" spc="-150" dirty="0" smtClean="0"/>
              <a:t>情報モラル教育とは</a:t>
            </a:r>
            <a:endParaRPr lang="en-US" altLang="ja-JP" spc="-150" dirty="0" smtClean="0"/>
          </a:p>
        </p:txBody>
      </p:sp>
    </p:spTree>
    <p:extLst>
      <p:ext uri="{BB962C8B-B14F-4D97-AF65-F5344CB8AC3E}">
        <p14:creationId xmlns:p14="http://schemas.microsoft.com/office/powerpoint/2010/main" val="1598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2597" y="1168282"/>
            <a:ext cx="11113678" cy="2505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５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道徳と情報モラル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9128" y="1234334"/>
            <a:ext cx="10740616" cy="2752041"/>
          </a:xfrm>
        </p:spPr>
        <p:txBody>
          <a:bodyPr/>
          <a:lstStyle/>
          <a:p>
            <a:pPr marL="45720" indent="0">
              <a:lnSpc>
                <a:spcPct val="80000"/>
              </a:lnSpc>
              <a:buNone/>
            </a:pPr>
            <a:r>
              <a:rPr kumimoji="1" lang="ja-JP" altLang="en-US" sz="3600" dirty="0" smtClean="0"/>
              <a:t>道徳</a:t>
            </a:r>
            <a:r>
              <a:rPr kumimoji="1" lang="en-US" altLang="ja-JP" sz="3600" dirty="0" smtClean="0"/>
              <a:t>…</a:t>
            </a:r>
            <a:r>
              <a:rPr kumimoji="1" lang="ja-JP" altLang="en-US" sz="3600" dirty="0" smtClean="0"/>
              <a:t>人に温かい心で接し、親切にする</a:t>
            </a:r>
            <a:endParaRPr kumimoji="1" lang="en-US" altLang="ja-JP" sz="3600" dirty="0" smtClean="0"/>
          </a:p>
          <a:p>
            <a:pPr marL="45720" indent="0">
              <a:lnSpc>
                <a:spcPct val="80000"/>
              </a:lnSpc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　友だちと仲良くし、助け合う</a:t>
            </a:r>
            <a:endParaRPr lang="en-US" altLang="ja-JP" sz="3600" dirty="0" smtClean="0"/>
          </a:p>
          <a:p>
            <a:pPr marL="45720" indent="0">
              <a:lnSpc>
                <a:spcPct val="80000"/>
              </a:lnSpc>
              <a:buNone/>
            </a:pPr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　他の人との関わり方を大切にする</a:t>
            </a:r>
            <a:endParaRPr kumimoji="1" lang="en-US" altLang="ja-JP" sz="3600" dirty="0" smtClean="0"/>
          </a:p>
          <a:p>
            <a:pPr marL="45720" indent="0">
              <a:lnSpc>
                <a:spcPct val="80000"/>
              </a:lnSpc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　他人を大切にする</a:t>
            </a:r>
            <a:endParaRPr kumimoji="1" lang="ja-JP" altLang="en-US" sz="3600" dirty="0"/>
          </a:p>
        </p:txBody>
      </p:sp>
      <p:sp>
        <p:nvSpPr>
          <p:cNvPr id="5" name="下矢印 4"/>
          <p:cNvSpPr/>
          <p:nvPr/>
        </p:nvSpPr>
        <p:spPr>
          <a:xfrm>
            <a:off x="5691673" y="3719176"/>
            <a:ext cx="783772" cy="736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2597" y="4474318"/>
            <a:ext cx="11113678" cy="20808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709127" y="4520361"/>
            <a:ext cx="10927147" cy="2014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ja-JP" altLang="en-US" sz="3600" dirty="0" smtClean="0"/>
              <a:t>情報モラル</a:t>
            </a:r>
            <a:r>
              <a:rPr lang="en-US" altLang="ja-JP" sz="3600" dirty="0" smtClean="0"/>
              <a:t>…</a:t>
            </a:r>
            <a:r>
              <a:rPr lang="ja-JP" altLang="en-US" sz="3600" dirty="0" smtClean="0"/>
              <a:t>自分の情報や他人の情報を大切にする</a:t>
            </a:r>
            <a:endParaRPr lang="en-US" altLang="ja-JP" sz="3600" dirty="0" smtClean="0"/>
          </a:p>
          <a:p>
            <a:pPr marL="45720" indent="0">
              <a:buFont typeface="Corbel" pitchFamily="34" charset="0"/>
              <a:buNone/>
            </a:pPr>
            <a:r>
              <a:rPr lang="ja-JP" altLang="en-US" sz="3600" dirty="0" smtClean="0"/>
              <a:t>　　　　　　相手への影響を考えて行動する</a:t>
            </a:r>
            <a:endParaRPr lang="en-US" altLang="ja-JP" sz="3600" dirty="0" smtClean="0"/>
          </a:p>
          <a:p>
            <a:pPr marL="45720" indent="0">
              <a:buFont typeface="Corbel" pitchFamily="34" charset="0"/>
              <a:buNone/>
            </a:pPr>
            <a:r>
              <a:rPr lang="ja-JP" altLang="en-US" sz="3600" dirty="0" smtClean="0"/>
              <a:t>　　　　　　自他の個人情報を第三者にもらさない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6738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2597" y="1287379"/>
            <a:ext cx="11113678" cy="52128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【</a:t>
            </a:r>
            <a:r>
              <a:rPr lang="ja-JP" altLang="en-US" dirty="0"/>
              <a:t>５</a:t>
            </a:r>
            <a:r>
              <a:rPr lang="en-US" altLang="ja-JP" dirty="0"/>
              <a:t>】</a:t>
            </a:r>
            <a:r>
              <a:rPr lang="ja-JP" altLang="en-US" dirty="0"/>
              <a:t>道徳と情報モラル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9127" y="1353431"/>
            <a:ext cx="10927147" cy="5047369"/>
          </a:xfrm>
        </p:spPr>
        <p:txBody>
          <a:bodyPr/>
          <a:lstStyle/>
          <a:p>
            <a:pPr marL="45720" indent="0">
              <a:buNone/>
            </a:pPr>
            <a:r>
              <a:rPr kumimoji="1" lang="ja-JP" altLang="en-US" sz="3600" dirty="0" smtClean="0"/>
              <a:t>道徳の指導観点（学習指導要領より）</a:t>
            </a:r>
            <a:endParaRPr kumimoji="1" lang="en-US" altLang="ja-JP" sz="3600" dirty="0" smtClean="0"/>
          </a:p>
          <a:p>
            <a:pPr marL="45720" indent="0">
              <a:buNone/>
            </a:pPr>
            <a:r>
              <a:rPr lang="ja-JP" altLang="en-US" sz="3600" dirty="0"/>
              <a:t>・</a:t>
            </a:r>
            <a:r>
              <a:rPr kumimoji="1" lang="en-US" altLang="ja-JP" sz="3600" dirty="0" smtClean="0"/>
              <a:t>	</a:t>
            </a:r>
            <a:r>
              <a:rPr kumimoji="1" lang="ja-JP" altLang="en-US" sz="3600" dirty="0" smtClean="0"/>
              <a:t>主として自分自身に関すること</a:t>
            </a:r>
            <a:endParaRPr kumimoji="1" lang="en-US" altLang="ja-JP" sz="3600" dirty="0" smtClean="0"/>
          </a:p>
          <a:p>
            <a:pPr marL="45720" indent="0">
              <a:buNone/>
            </a:pPr>
            <a:r>
              <a:rPr lang="en-US" altLang="ja-JP" sz="3600" dirty="0" smtClean="0"/>
              <a:t>		</a:t>
            </a:r>
            <a:r>
              <a:rPr lang="ja-JP" altLang="en-US" sz="3600" dirty="0" smtClean="0">
                <a:solidFill>
                  <a:srgbClr val="FF0000"/>
                </a:solidFill>
              </a:rPr>
              <a:t>→　責任ある情報発信・個人情報の保護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ja-JP" altLang="en-US" sz="3600" dirty="0"/>
              <a:t>・</a:t>
            </a:r>
            <a:r>
              <a:rPr kumimoji="1" lang="en-US" altLang="ja-JP" sz="3600" dirty="0" smtClean="0"/>
              <a:t>	</a:t>
            </a:r>
            <a:r>
              <a:rPr kumimoji="1" lang="ja-JP" altLang="en-US" sz="3600" dirty="0" smtClean="0"/>
              <a:t>主として他の人との関わりに関すること</a:t>
            </a:r>
            <a:endParaRPr kumimoji="1" lang="en-US" altLang="ja-JP" sz="3600" dirty="0" smtClean="0"/>
          </a:p>
          <a:p>
            <a:pPr marL="45720" indent="0">
              <a:buNone/>
            </a:pPr>
            <a:r>
              <a:rPr lang="en-US" altLang="ja-JP" sz="3600" dirty="0" smtClean="0"/>
              <a:t>		</a:t>
            </a:r>
            <a:r>
              <a:rPr lang="ja-JP" altLang="en-US" sz="3600" dirty="0" smtClean="0">
                <a:solidFill>
                  <a:srgbClr val="FF0000"/>
                </a:solidFill>
              </a:rPr>
              <a:t>→　相手を思いやるコミュニケーション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kumimoji="1" lang="ja-JP" altLang="en-US" sz="3600" dirty="0" smtClean="0"/>
              <a:t>・</a:t>
            </a:r>
            <a:r>
              <a:rPr kumimoji="1" lang="en-US" altLang="ja-JP" sz="3600" dirty="0" smtClean="0"/>
              <a:t>	</a:t>
            </a:r>
            <a:r>
              <a:rPr kumimoji="1" lang="ja-JP" altLang="en-US" sz="3600" dirty="0" smtClean="0"/>
              <a:t>主として集団や社会との関わりに関すること</a:t>
            </a:r>
            <a:endParaRPr kumimoji="1" lang="en-US" altLang="ja-JP" sz="3600" dirty="0" smtClean="0"/>
          </a:p>
          <a:p>
            <a:pPr marL="45720" indent="0">
              <a:buNone/>
            </a:pPr>
            <a:r>
              <a:rPr kumimoji="1" lang="en-US" altLang="ja-JP" sz="3600" dirty="0" smtClean="0"/>
              <a:t>	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→　情報社会における安全指導とセキュリティ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16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情報モラル教育とは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850641" y="1175413"/>
            <a:ext cx="4468969" cy="759854"/>
          </a:xfrm>
          <a:prstGeom prst="rect">
            <a:avLst/>
          </a:prstGeom>
          <a:noFill/>
          <a:ln w="889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accent1"/>
                </a:solidFill>
                <a:latin typeface="+mj-ea"/>
                <a:ea typeface="+mj-ea"/>
              </a:rPr>
              <a:t>情報社会の発展</a:t>
            </a:r>
            <a:endParaRPr kumimoji="1" lang="ja-JP" altLang="en-US" sz="40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5318448" y="2064855"/>
            <a:ext cx="6246369" cy="4521517"/>
          </a:xfrm>
          <a:prstGeom prst="ellipse">
            <a:avLst/>
          </a:prstGeom>
          <a:solidFill>
            <a:schemeClr val="accent6">
              <a:alpha val="3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611624" y="2064855"/>
            <a:ext cx="6267674" cy="4521517"/>
          </a:xfrm>
          <a:prstGeom prst="ellipse">
            <a:avLst/>
          </a:prstGeom>
          <a:solidFill>
            <a:srgbClr val="FFFF00">
              <a:alpha val="3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43231" y="1287379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FFFF00"/>
                </a:solidFill>
                <a:effectLst>
                  <a:reflection blurRad="355600" endPos="48000" dir="5400000" sy="-100000" algn="bl" rotWithShape="0"/>
                </a:effectLst>
              </a:rPr>
              <a:t>光</a:t>
            </a:r>
            <a:endParaRPr kumimoji="1" lang="ja-JP" altLang="en-US" sz="7200" dirty="0">
              <a:ln>
                <a:solidFill>
                  <a:schemeClr val="accent1">
                    <a:shade val="50000"/>
                  </a:schemeClr>
                </a:solidFill>
              </a:ln>
              <a:solidFill>
                <a:srgbClr val="FFFF00"/>
              </a:solidFill>
              <a:effectLst>
                <a:reflection blurRad="355600" endPos="48000" dir="5400000" sy="-100000" algn="bl" rotWithShape="0"/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44946" y="1158471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200" dirty="0">
                <a:effectLst>
                  <a:reflection blurRad="355600" endPos="48000" dir="5400000" sy="-100000" algn="bl" rotWithShape="0"/>
                </a:effectLst>
              </a:rPr>
              <a:t>影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44804" y="2358800"/>
            <a:ext cx="480131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有益な情報収集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ショッピング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ＳＮＳ　映像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銀行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宿泊・交通機関予約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コミュニケーション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35781" y="2358800"/>
            <a:ext cx="377539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学校裏サイト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アダルトサイト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自殺　詐欺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いじめ　依存症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出会い系サイト</a:t>
            </a:r>
            <a:endParaRPr kumimoji="1" lang="en-US" altLang="ja-JP" sz="4000" dirty="0" smtClean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effectLst>
                  <a:reflection blurRad="495300" endPos="0" dist="50800" dir="5400000" sy="-100000" algn="bl" rotWithShape="0"/>
                </a:effectLst>
                <a:latin typeface="+mj-ea"/>
                <a:ea typeface="+mj-ea"/>
              </a:rPr>
              <a:t>薬物・麻薬</a:t>
            </a:r>
            <a:endParaRPr kumimoji="1" lang="ja-JP" altLang="en-US" sz="4000" dirty="0">
              <a:effectLst>
                <a:reflection blurRad="495300" endPos="0" dist="50800" dir="5400000" sy="-100000" algn="bl" rotWithShape="0"/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5144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情報モラル教育とは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22597" y="1287379"/>
            <a:ext cx="11113678" cy="2407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9128" y="1465396"/>
            <a:ext cx="10740616" cy="4886706"/>
          </a:xfrm>
        </p:spPr>
        <p:txBody>
          <a:bodyPr/>
          <a:lstStyle/>
          <a:p>
            <a:pPr marL="45720" indent="0">
              <a:buNone/>
            </a:pPr>
            <a:r>
              <a:rPr lang="ja-JP" altLang="en-US" dirty="0"/>
              <a:t>学習指導</a:t>
            </a:r>
            <a:r>
              <a:rPr lang="ja-JP" altLang="en-US" dirty="0" smtClean="0"/>
              <a:t>要領</a:t>
            </a:r>
            <a:endParaRPr lang="en-US" altLang="ja-JP" dirty="0" smtClean="0"/>
          </a:p>
          <a:p>
            <a:pPr marL="45720" indent="0">
              <a:buNone/>
            </a:pPr>
            <a:r>
              <a:rPr kumimoji="1" lang="ja-JP" altLang="en-US" sz="4000" dirty="0" smtClean="0"/>
              <a:t>「情報社会で適正な活動を行うための基になる考え方と態度」</a:t>
            </a:r>
            <a:endParaRPr kumimoji="1" lang="ja-JP" altLang="en-US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3817305" y="4957584"/>
            <a:ext cx="4524262" cy="1423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 smtClean="0">
                <a:solidFill>
                  <a:schemeClr val="tx1"/>
                </a:solidFill>
                <a:latin typeface="+mj-ea"/>
                <a:ea typeface="+mj-ea"/>
              </a:rPr>
              <a:t>情報モラル</a:t>
            </a:r>
            <a:endParaRPr kumimoji="1" lang="ja-JP" altLang="en-US" sz="6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5620174" y="3960476"/>
            <a:ext cx="918523" cy="7961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453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lang="ja-JP" altLang="en-US" dirty="0"/>
              <a:t>２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情報技術の特性の理解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22597" y="1189776"/>
            <a:ext cx="11113678" cy="34915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9128" y="1297447"/>
            <a:ext cx="10740616" cy="4886706"/>
          </a:xfrm>
        </p:spPr>
        <p:txBody>
          <a:bodyPr/>
          <a:lstStyle/>
          <a:p>
            <a:pPr marL="45720" indent="0">
              <a:lnSpc>
                <a:spcPct val="80000"/>
              </a:lnSpc>
              <a:buNone/>
            </a:pPr>
            <a:r>
              <a:rPr kumimoji="1" lang="ja-JP" altLang="en-US" sz="4000" dirty="0" smtClean="0"/>
              <a:t>情報社会特有の課題</a:t>
            </a:r>
            <a:endParaRPr kumimoji="1" lang="en-US" altLang="ja-JP" sz="4000" dirty="0" smtClean="0"/>
          </a:p>
          <a:p>
            <a:pPr marL="788670" indent="-742950">
              <a:lnSpc>
                <a:spcPct val="80000"/>
              </a:lnSpc>
              <a:buFont typeface="+mj-ea"/>
              <a:buAutoNum type="circleNumDbPlain"/>
            </a:pPr>
            <a:r>
              <a:rPr lang="ja-JP" altLang="en-US" sz="4000" dirty="0" smtClean="0"/>
              <a:t>コンピュータや情報通信ネットワークなどの情報技術の特性</a:t>
            </a:r>
            <a:endParaRPr lang="en-US" altLang="ja-JP" sz="4000" dirty="0" smtClean="0"/>
          </a:p>
          <a:p>
            <a:pPr marL="788670" indent="-742950">
              <a:lnSpc>
                <a:spcPct val="80000"/>
              </a:lnSpc>
              <a:buFont typeface="+mj-ea"/>
              <a:buAutoNum type="circleNumDbPlain"/>
            </a:pPr>
            <a:r>
              <a:rPr kumimoji="1" lang="ja-JP" altLang="en-US" sz="4000" dirty="0"/>
              <a:t>情報</a:t>
            </a:r>
            <a:r>
              <a:rPr kumimoji="1" lang="ja-JP" altLang="en-US" sz="4000" dirty="0" smtClean="0"/>
              <a:t>技術の</a:t>
            </a:r>
            <a:r>
              <a:rPr kumimoji="1" lang="ja-JP" altLang="en-US" sz="4000" dirty="0"/>
              <a:t>利用</a:t>
            </a:r>
            <a:r>
              <a:rPr kumimoji="1" lang="ja-JP" altLang="en-US" sz="4000" dirty="0" smtClean="0"/>
              <a:t>による文化的・社会的なコミュニケーションの範囲や深度などが変化する特性</a:t>
            </a:r>
            <a:endParaRPr kumimoji="1" lang="ja-JP" altLang="en-US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522595" y="5617030"/>
            <a:ext cx="11113680" cy="8197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適正な活動を行うための考え方と態度を育てる</a:t>
            </a:r>
            <a:endParaRPr kumimoji="1" lang="ja-JP" altLang="en-US" sz="4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5571458" y="4795935"/>
            <a:ext cx="1015954" cy="694765"/>
          </a:xfrm>
          <a:prstGeom prst="downArrow">
            <a:avLst>
              <a:gd name="adj1" fmla="val 50000"/>
              <a:gd name="adj2" fmla="val 53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8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２</a:t>
            </a:r>
            <a:r>
              <a:rPr lang="en-US" altLang="ja-JP"/>
              <a:t>】</a:t>
            </a:r>
            <a:r>
              <a:rPr lang="ja-JP" altLang="en-US"/>
              <a:t>情報技術の特性の理解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22597" y="1189777"/>
            <a:ext cx="11113678" cy="19266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9128" y="1297447"/>
            <a:ext cx="10740616" cy="1818977"/>
          </a:xfrm>
        </p:spPr>
        <p:txBody>
          <a:bodyPr/>
          <a:lstStyle/>
          <a:p>
            <a:pPr marL="45720" indent="0">
              <a:lnSpc>
                <a:spcPct val="80000"/>
              </a:lnSpc>
              <a:buNone/>
            </a:pPr>
            <a:r>
              <a:rPr kumimoji="1" lang="ja-JP" altLang="en-US" sz="4000" dirty="0" smtClean="0"/>
              <a:t>情報社会特有の課題</a:t>
            </a:r>
            <a:endParaRPr kumimoji="1" lang="en-US" altLang="ja-JP" sz="4000" dirty="0" smtClean="0"/>
          </a:p>
          <a:p>
            <a:pPr marL="788670" indent="-742950">
              <a:lnSpc>
                <a:spcPct val="80000"/>
              </a:lnSpc>
              <a:buFont typeface="+mj-ea"/>
              <a:buAutoNum type="circleNumDbPlain"/>
            </a:pPr>
            <a:r>
              <a:rPr lang="ja-JP" altLang="en-US" sz="4000" dirty="0" smtClean="0"/>
              <a:t>コンピュータや情報通信ネットワークなどの情報技術の特性</a:t>
            </a:r>
            <a:endParaRPr lang="en-US" altLang="ja-JP" sz="40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522595" y="4042661"/>
            <a:ext cx="11113680" cy="24887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（１）社会で扱われる情報の「量」と</a:t>
            </a:r>
            <a:endParaRPr kumimoji="1" lang="en-US" altLang="ja-JP" sz="4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　　「速さ」が格段に増加</a:t>
            </a:r>
            <a:endParaRPr kumimoji="1" lang="en-US" altLang="ja-JP" sz="4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（２）デジタル化された情報の容易な複製と</a:t>
            </a:r>
            <a:endParaRPr kumimoji="1" lang="en-US" altLang="ja-JP" sz="4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　　可塑性</a:t>
            </a:r>
            <a:endParaRPr kumimoji="1" lang="ja-JP" altLang="en-US" sz="4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5571458" y="3232161"/>
            <a:ext cx="1015954" cy="694765"/>
          </a:xfrm>
          <a:prstGeom prst="downArrow">
            <a:avLst>
              <a:gd name="adj1" fmla="val 50000"/>
              <a:gd name="adj2" fmla="val 53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7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【</a:t>
            </a:r>
            <a:r>
              <a:rPr lang="ja-JP" altLang="en-US"/>
              <a:t>２</a:t>
            </a:r>
            <a:r>
              <a:rPr lang="en-US" altLang="ja-JP"/>
              <a:t>】</a:t>
            </a:r>
            <a:r>
              <a:rPr lang="ja-JP" altLang="en-US"/>
              <a:t>情報技術の特性の理解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22597" y="1189776"/>
            <a:ext cx="11113678" cy="2388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9128" y="1297447"/>
            <a:ext cx="10740616" cy="2154880"/>
          </a:xfrm>
        </p:spPr>
        <p:txBody>
          <a:bodyPr/>
          <a:lstStyle/>
          <a:p>
            <a:pPr marL="45720" indent="0">
              <a:lnSpc>
                <a:spcPct val="80000"/>
              </a:lnSpc>
              <a:buNone/>
            </a:pPr>
            <a:r>
              <a:rPr kumimoji="1" lang="ja-JP" altLang="en-US" sz="4000" dirty="0" smtClean="0"/>
              <a:t>情報社会特有の課題</a:t>
            </a:r>
            <a:endParaRPr kumimoji="1" lang="en-US" altLang="ja-JP" sz="4000" dirty="0" smtClean="0"/>
          </a:p>
          <a:p>
            <a:pPr marL="45720" indent="0">
              <a:lnSpc>
                <a:spcPct val="80000"/>
              </a:lnSpc>
              <a:buNone/>
            </a:pPr>
            <a:r>
              <a:rPr kumimoji="1" lang="ja-JP" altLang="en-US" sz="3200" dirty="0" smtClean="0"/>
              <a:t>②</a:t>
            </a:r>
            <a:r>
              <a:rPr kumimoji="1" lang="en-US" altLang="ja-JP" sz="4000" dirty="0" smtClean="0"/>
              <a:t>	</a:t>
            </a:r>
            <a:r>
              <a:rPr kumimoji="1" lang="ja-JP" altLang="en-US" sz="4000" dirty="0" smtClean="0"/>
              <a:t>情報技術の</a:t>
            </a:r>
            <a:r>
              <a:rPr kumimoji="1" lang="ja-JP" altLang="en-US" sz="4000" dirty="0"/>
              <a:t>利用</a:t>
            </a:r>
            <a:r>
              <a:rPr kumimoji="1" lang="ja-JP" altLang="en-US" sz="4000" dirty="0" smtClean="0"/>
              <a:t>による文化的・社会的な</a:t>
            </a:r>
            <a:r>
              <a:rPr kumimoji="1" lang="en-US" altLang="ja-JP" sz="4000" dirty="0" smtClean="0"/>
              <a:t>	</a:t>
            </a:r>
            <a:r>
              <a:rPr kumimoji="1" lang="ja-JP" altLang="en-US" sz="4000" dirty="0" smtClean="0"/>
              <a:t>コミュニケーションの範囲や深度などが</a:t>
            </a:r>
            <a:r>
              <a:rPr kumimoji="1" lang="en-US" altLang="ja-JP" sz="4000" dirty="0" smtClean="0"/>
              <a:t>	</a:t>
            </a:r>
            <a:r>
              <a:rPr kumimoji="1" lang="ja-JP" altLang="en-US" sz="4000" dirty="0" smtClean="0"/>
              <a:t>変化する特性</a:t>
            </a:r>
            <a:endParaRPr kumimoji="1" lang="ja-JP" altLang="en-US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522595" y="4504892"/>
            <a:ext cx="11113680" cy="19319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（１）相手の顔が見えないネットワークによる</a:t>
            </a:r>
            <a:r>
              <a:rPr kumimoji="1" lang="en-US" altLang="ja-JP" sz="4000" dirty="0" smtClean="0">
                <a:solidFill>
                  <a:schemeClr val="tx1"/>
                </a:solidFill>
                <a:latin typeface="+mj-ea"/>
                <a:ea typeface="+mj-ea"/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kumimoji="1" lang="en-US" altLang="ja-JP" sz="4000" dirty="0" smtClean="0">
                <a:solidFill>
                  <a:schemeClr val="tx1"/>
                </a:solidFill>
                <a:latin typeface="+mj-ea"/>
                <a:ea typeface="+mj-ea"/>
              </a:rPr>
              <a:t>      </a:t>
            </a:r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コミュニケーション</a:t>
            </a:r>
            <a:endParaRPr kumimoji="1" lang="en-US" altLang="ja-JP" sz="4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（２）大人も子どもも区別されないネット参加</a:t>
            </a:r>
            <a:endParaRPr kumimoji="1" lang="ja-JP" altLang="en-US" sz="4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5571458" y="3694392"/>
            <a:ext cx="1015954" cy="694765"/>
          </a:xfrm>
          <a:prstGeom prst="downArrow">
            <a:avLst>
              <a:gd name="adj1" fmla="val 50000"/>
              <a:gd name="adj2" fmla="val 53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11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３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情報モラルに含まれる内容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22597" y="1283082"/>
            <a:ext cx="11113678" cy="1553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9128" y="1316108"/>
            <a:ext cx="10740616" cy="2225227"/>
          </a:xfrm>
        </p:spPr>
        <p:txBody>
          <a:bodyPr/>
          <a:lstStyle/>
          <a:p>
            <a:pPr marL="45720" indent="0">
              <a:buNone/>
            </a:pPr>
            <a:r>
              <a:rPr kumimoji="1" lang="ja-JP" altLang="en-US" spc="-150" dirty="0" smtClean="0"/>
              <a:t>（１）情報社会における正しい判断や望</a:t>
            </a:r>
            <a:r>
              <a:rPr kumimoji="1" lang="ja-JP" altLang="en-US" spc="-150" dirty="0" err="1" smtClean="0"/>
              <a:t>ま</a:t>
            </a:r>
            <a:endParaRPr kumimoji="1" lang="en-US" altLang="ja-JP" spc="-150" dirty="0" smtClean="0"/>
          </a:p>
          <a:p>
            <a:pPr marL="45720" indent="0">
              <a:buNone/>
            </a:pPr>
            <a:r>
              <a:rPr lang="ja-JP" altLang="en-US" spc="-150" dirty="0" smtClean="0"/>
              <a:t>　　　</a:t>
            </a:r>
            <a:r>
              <a:rPr kumimoji="1" lang="ja-JP" altLang="en-US" spc="-150" dirty="0" smtClean="0"/>
              <a:t>しい態度を育てる </a:t>
            </a:r>
            <a:r>
              <a:rPr kumimoji="1" lang="ja-JP" altLang="en-US" spc="-150" dirty="0" smtClean="0">
                <a:solidFill>
                  <a:srgbClr val="FF0000"/>
                </a:solidFill>
              </a:rPr>
              <a:t>→ 心を磨く領域</a:t>
            </a:r>
            <a:endParaRPr kumimoji="1" lang="ja-JP" altLang="en-US" spc="-15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22597" y="3306560"/>
            <a:ext cx="11113678" cy="31875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709128" y="3361240"/>
            <a:ext cx="10740616" cy="2509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ja-JP" altLang="en-US" spc="-150" dirty="0" smtClean="0"/>
              <a:t>（</a:t>
            </a:r>
            <a:r>
              <a:rPr lang="ja-JP" altLang="en-US" spc="-150" dirty="0"/>
              <a:t>２</a:t>
            </a:r>
            <a:r>
              <a:rPr lang="ja-JP" altLang="en-US" spc="-150" dirty="0" smtClean="0"/>
              <a:t>）情報社会で安全に生活するための危</a:t>
            </a:r>
            <a:endParaRPr lang="en-US" altLang="ja-JP" spc="-150" dirty="0"/>
          </a:p>
          <a:p>
            <a:pPr marL="45720" indent="0">
              <a:buFont typeface="Corbel" pitchFamily="34" charset="0"/>
              <a:buNone/>
            </a:pPr>
            <a:r>
              <a:rPr lang="ja-JP" altLang="en-US" spc="-300" dirty="0" smtClean="0"/>
              <a:t>　　　険回避や理解やセキュリティの知識</a:t>
            </a:r>
            <a:r>
              <a:rPr lang="ja-JP" altLang="en-US" spc="-150" dirty="0" smtClean="0"/>
              <a:t>・</a:t>
            </a:r>
            <a:endParaRPr lang="en-US" altLang="ja-JP" spc="-150" dirty="0" smtClean="0"/>
          </a:p>
          <a:p>
            <a:pPr marL="45720" indent="0">
              <a:buFont typeface="Corbel" pitchFamily="34" charset="0"/>
              <a:buNone/>
            </a:pPr>
            <a:r>
              <a:rPr lang="en-US" altLang="ja-JP" spc="-150" dirty="0"/>
              <a:t> </a:t>
            </a:r>
            <a:r>
              <a:rPr lang="en-US" altLang="ja-JP" spc="-150" dirty="0" smtClean="0"/>
              <a:t>     </a:t>
            </a:r>
            <a:r>
              <a:rPr lang="ja-JP" altLang="en-US" spc="-150" dirty="0" smtClean="0"/>
              <a:t>技能、健康への意識</a:t>
            </a:r>
            <a:endParaRPr lang="en-US" altLang="ja-JP" spc="-150" dirty="0" smtClean="0"/>
          </a:p>
          <a:p>
            <a:pPr marL="45720" indent="0">
              <a:buFont typeface="Corbel" pitchFamily="34" charset="0"/>
              <a:buNone/>
            </a:pPr>
            <a:r>
              <a:rPr lang="ja-JP" altLang="en-US" spc="-150" dirty="0"/>
              <a:t>　</a:t>
            </a:r>
            <a:r>
              <a:rPr lang="ja-JP" altLang="en-US" spc="-150" dirty="0" smtClean="0"/>
              <a:t>　　　　　　　　　 </a:t>
            </a:r>
            <a:r>
              <a:rPr lang="ja-JP" altLang="en-US" spc="-150" dirty="0" smtClean="0">
                <a:solidFill>
                  <a:srgbClr val="FF0000"/>
                </a:solidFill>
              </a:rPr>
              <a:t>→ 知恵を磨く領域</a:t>
            </a:r>
            <a:endParaRPr lang="en-US" altLang="ja-JP" spc="-15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5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線コネクタ 19"/>
          <p:cNvCxnSpPr/>
          <p:nvPr/>
        </p:nvCxnSpPr>
        <p:spPr>
          <a:xfrm>
            <a:off x="234926" y="3900195"/>
            <a:ext cx="11700400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４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情報モラルの２つの側面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8004582" y="1287379"/>
            <a:ext cx="3817304" cy="240948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265714" y="1287379"/>
            <a:ext cx="3817304" cy="240948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8004582" y="4110570"/>
            <a:ext cx="3817304" cy="240948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3265714" y="4110570"/>
            <a:ext cx="3817304" cy="240948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253507" y="2782910"/>
            <a:ext cx="4700785" cy="21397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公共的な</a:t>
            </a:r>
            <a:endParaRPr kumimoji="1" lang="en-US" altLang="ja-JP" sz="4000" dirty="0" smtClean="0"/>
          </a:p>
          <a:p>
            <a:pPr algn="ctr"/>
            <a:r>
              <a:rPr kumimoji="1" lang="ja-JP" altLang="en-US" sz="4000" dirty="0" smtClean="0"/>
              <a:t>ネットワーク社会の構築</a:t>
            </a:r>
            <a:endParaRPr kumimoji="1" lang="ja-JP" altLang="en-US" sz="4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03100" y="2069362"/>
            <a:ext cx="3583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spc="-300" dirty="0" smtClean="0">
                <a:latin typeface="+mj-ea"/>
                <a:ea typeface="+mj-ea"/>
              </a:rPr>
              <a:t>情報社会の倫理</a:t>
            </a:r>
            <a:endParaRPr kumimoji="1" lang="ja-JP" altLang="en-US" sz="4000" spc="-300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119608" y="2069362"/>
            <a:ext cx="3583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spc="-300" dirty="0" smtClean="0">
                <a:latin typeface="+mj-ea"/>
                <a:ea typeface="+mj-ea"/>
              </a:rPr>
              <a:t>法の理解と遵守</a:t>
            </a:r>
            <a:endParaRPr kumimoji="1" lang="ja-JP" altLang="en-US" sz="4000" spc="-3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11201" y="4922626"/>
            <a:ext cx="30969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spc="-300" dirty="0" smtClean="0">
                <a:latin typeface="+mj-ea"/>
                <a:ea typeface="+mj-ea"/>
              </a:rPr>
              <a:t>安全への知識</a:t>
            </a:r>
            <a:endParaRPr kumimoji="1" lang="ja-JP" altLang="en-US" sz="4000" spc="-300" dirty="0">
              <a:latin typeface="+mj-ea"/>
              <a:ea typeface="+mj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27637" y="4961368"/>
            <a:ext cx="4070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spc="-300" dirty="0" smtClean="0">
                <a:latin typeface="+mj-ea"/>
                <a:ea typeface="+mj-ea"/>
              </a:rPr>
              <a:t>情報セキュリティ</a:t>
            </a:r>
            <a:endParaRPr kumimoji="1" lang="ja-JP" altLang="en-US" sz="4000" spc="-300" dirty="0">
              <a:latin typeface="+mj-ea"/>
              <a:ea typeface="+mj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4565" y="1287379"/>
            <a:ext cx="30485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+mj-ea"/>
                <a:ea typeface="+mj-ea"/>
              </a:rPr>
              <a:t>日常モラル</a:t>
            </a:r>
            <a:endParaRPr kumimoji="1" lang="en-US" altLang="ja-JP" sz="4000" dirty="0" smtClean="0">
              <a:latin typeface="+mj-ea"/>
              <a:ea typeface="+mj-ea"/>
            </a:endParaRPr>
          </a:p>
          <a:p>
            <a:r>
              <a:rPr kumimoji="1" lang="ja-JP" altLang="en-US" sz="4000" dirty="0" smtClean="0">
                <a:latin typeface="+mj-ea"/>
                <a:ea typeface="+mj-ea"/>
              </a:rPr>
              <a:t>の側面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4565" y="4139495"/>
            <a:ext cx="3256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+mj-ea"/>
                <a:ea typeface="+mj-ea"/>
              </a:rPr>
              <a:t>安全の側面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4565" y="272278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+mj-ea"/>
                <a:ea typeface="+mj-ea"/>
              </a:rPr>
              <a:t>心を磨く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4565" y="4976253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+mj-ea"/>
                <a:ea typeface="+mj-ea"/>
              </a:rPr>
              <a:t>知恵</a:t>
            </a:r>
            <a:r>
              <a:rPr kumimoji="1" lang="ja-JP" altLang="en-US" sz="4000" dirty="0" smtClean="0">
                <a:latin typeface="+mj-ea"/>
                <a:ea typeface="+mj-ea"/>
              </a:rPr>
              <a:t>を磨く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35904" y="1250057"/>
            <a:ext cx="2732480" cy="1376128"/>
          </a:xfrm>
          <a:prstGeom prst="rect">
            <a:avLst/>
          </a:prstGeom>
          <a:noFill/>
          <a:ln w="127000" cmpd="dbl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354565" y="4087865"/>
            <a:ext cx="2732480" cy="804483"/>
          </a:xfrm>
          <a:prstGeom prst="rect">
            <a:avLst/>
          </a:prstGeom>
          <a:noFill/>
          <a:ln w="1270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06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2597" y="1567294"/>
            <a:ext cx="11113678" cy="49527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５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道徳と情報モラル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9728" y="1633347"/>
            <a:ext cx="10929668" cy="4886706"/>
          </a:xfrm>
        </p:spPr>
        <p:txBody>
          <a:bodyPr/>
          <a:lstStyle/>
          <a:p>
            <a:pPr marL="45720" indent="0">
              <a:buNone/>
            </a:pPr>
            <a:r>
              <a:rPr lang="ja-JP" altLang="en-US" dirty="0" smtClean="0"/>
              <a:t>道徳の指導観点（学習指導要領より）</a:t>
            </a:r>
            <a:endParaRPr lang="en-US" altLang="ja-JP" dirty="0" smtClean="0"/>
          </a:p>
          <a:p>
            <a:pPr marL="534988" indent="-490538">
              <a:buFont typeface="+mj-lt"/>
              <a:buAutoNum type="arabicPeriod"/>
            </a:pPr>
            <a:r>
              <a:rPr kumimoji="1" lang="ja-JP" altLang="en-US" sz="4000" dirty="0" smtClean="0"/>
              <a:t>主として自分自身に関すること</a:t>
            </a:r>
            <a:endParaRPr kumimoji="1" lang="en-US" altLang="ja-JP" sz="4000" dirty="0" smtClean="0"/>
          </a:p>
          <a:p>
            <a:pPr marL="534988" indent="-490538">
              <a:buFont typeface="+mj-lt"/>
              <a:buAutoNum type="arabicPeriod"/>
            </a:pPr>
            <a:r>
              <a:rPr lang="ja-JP" altLang="en-US" sz="4000" dirty="0"/>
              <a:t>主と</a:t>
            </a:r>
            <a:r>
              <a:rPr lang="ja-JP" altLang="en-US" sz="4000" dirty="0" smtClean="0"/>
              <a:t>して</a:t>
            </a:r>
            <a:r>
              <a:rPr lang="ja-JP" altLang="en-US" sz="4000" dirty="0"/>
              <a:t>他</a:t>
            </a:r>
            <a:r>
              <a:rPr lang="ja-JP" altLang="en-US" sz="4000" dirty="0" smtClean="0"/>
              <a:t>の人との関わりに関すること</a:t>
            </a:r>
            <a:endParaRPr lang="en-US" altLang="ja-JP" sz="4000" dirty="0" smtClean="0"/>
          </a:p>
          <a:p>
            <a:pPr marL="534988" indent="-490538">
              <a:buFont typeface="+mj-lt"/>
              <a:buAutoNum type="arabicPeriod"/>
            </a:pPr>
            <a:r>
              <a:rPr kumimoji="1" lang="ja-JP" altLang="en-US" sz="4000" dirty="0" smtClean="0"/>
              <a:t>主として自然や崇高なものとの関わりに関すること</a:t>
            </a:r>
            <a:endParaRPr kumimoji="1" lang="en-US" altLang="ja-JP" sz="4000" dirty="0" smtClean="0"/>
          </a:p>
          <a:p>
            <a:pPr marL="534988" indent="-490538">
              <a:buFont typeface="+mj-lt"/>
              <a:buAutoNum type="arabicPeriod"/>
            </a:pPr>
            <a:r>
              <a:rPr lang="ja-JP" altLang="en-US" sz="4000" dirty="0"/>
              <a:t>主</a:t>
            </a:r>
            <a:r>
              <a:rPr lang="ja-JP" altLang="en-US" sz="4000" dirty="0" smtClean="0"/>
              <a:t>として集団や社会との関わりに関すること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1874799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紫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697</TotalTime>
  <Words>374</Words>
  <Application>Microsoft Office PowerPoint</Application>
  <PresentationFormat>ワイド画面</PresentationFormat>
  <Paragraphs>80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HGｺﾞｼｯｸE</vt:lpstr>
      <vt:lpstr>HG創英角ｺﾞｼｯｸUB</vt:lpstr>
      <vt:lpstr>Corbel</vt:lpstr>
      <vt:lpstr>Franklin Gothic Book</vt:lpstr>
      <vt:lpstr>Franklin Gothic Medium</vt:lpstr>
      <vt:lpstr>基礎</vt:lpstr>
      <vt:lpstr>第４章　情報モラル教育 </vt:lpstr>
      <vt:lpstr>【１】情報モラル教育とは</vt:lpstr>
      <vt:lpstr>【１】情報モラル教育とは</vt:lpstr>
      <vt:lpstr>【２】情報技術の特性の理解</vt:lpstr>
      <vt:lpstr>【２】情報技術の特性の理解</vt:lpstr>
      <vt:lpstr>【２】情報技術の特性の理解</vt:lpstr>
      <vt:lpstr>【３】情報モラルに含まれる内容</vt:lpstr>
      <vt:lpstr>【４】情報モラルの２つの側面</vt:lpstr>
      <vt:lpstr>【５】道徳と情報モラル</vt:lpstr>
      <vt:lpstr>【５】道徳と情報モラル</vt:lpstr>
      <vt:lpstr>【５】道徳と情報モラル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95</cp:revision>
  <dcterms:created xsi:type="dcterms:W3CDTF">2015-10-13T01:30:40Z</dcterms:created>
  <dcterms:modified xsi:type="dcterms:W3CDTF">2016-02-11T14:07:44Z</dcterms:modified>
</cp:coreProperties>
</file>