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82" r:id="rId2"/>
    <p:sldId id="285" r:id="rId3"/>
    <p:sldId id="301" r:id="rId4"/>
    <p:sldId id="302" r:id="rId5"/>
    <p:sldId id="304" r:id="rId6"/>
    <p:sldId id="305" r:id="rId7"/>
    <p:sldId id="306" r:id="rId8"/>
    <p:sldId id="307" r:id="rId9"/>
    <p:sldId id="308" r:id="rId10"/>
    <p:sldId id="30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CAA"/>
    <a:srgbClr val="FF0000"/>
    <a:srgbClr val="3494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1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bg>
      <p:bgPr>
        <a:solidFill>
          <a:schemeClr val="accent2"/>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ctrTitle" hasCustomPrompt="1"/>
          </p:nvPr>
        </p:nvSpPr>
        <p:spPr>
          <a:xfrm>
            <a:off x="347730" y="393198"/>
            <a:ext cx="11477638" cy="2228956"/>
          </a:xfrm>
        </p:spPr>
        <p:txBody>
          <a:bodyPr anchor="t" anchorCtr="0">
            <a:noAutofit/>
          </a:bodyPr>
          <a:lstStyle>
            <a:lvl1pPr algn="l">
              <a:lnSpc>
                <a:spcPct val="100000"/>
              </a:lnSpc>
              <a:defRPr sz="7200" b="1" cap="all" baseline="0">
                <a:solidFill>
                  <a:schemeClr val="tx1"/>
                </a:solidFill>
                <a:effectLst/>
              </a:defRPr>
            </a:lvl1pPr>
          </a:lstStyle>
          <a:p>
            <a:r>
              <a:rPr lang="ja-JP" altLang="en-US" dirty="0" smtClean="0"/>
              <a:t>タイトル</a:t>
            </a:r>
            <a:endParaRPr lang="en-US" dirty="0"/>
          </a:p>
        </p:txBody>
      </p:sp>
      <p:sp>
        <p:nvSpPr>
          <p:cNvPr id="3" name="Subtitle 2"/>
          <p:cNvSpPr>
            <a:spLocks noGrp="1"/>
          </p:cNvSpPr>
          <p:nvPr>
            <p:ph type="subTitle" idx="1" hasCustomPrompt="1"/>
          </p:nvPr>
        </p:nvSpPr>
        <p:spPr>
          <a:xfrm>
            <a:off x="3660274" y="3157879"/>
            <a:ext cx="8295506" cy="2049462"/>
          </a:xfrm>
        </p:spPr>
        <p:txBody>
          <a:bodyPr>
            <a:noAutofit/>
          </a:bodyPr>
          <a:lstStyle>
            <a:lvl1pPr marL="0" indent="0" algn="l">
              <a:buNone/>
              <a:defRPr sz="5400">
                <a:solidFill>
                  <a:schemeClr val="tx1"/>
                </a:solidFill>
                <a:latin typeface="+mj-ea"/>
                <a:ea typeface="+mj-ea"/>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smtClean="0"/>
              <a:t>サブタイトル</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2/11/2016</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pic>
        <p:nvPicPr>
          <p:cNvPr id="10" name="図 9"/>
          <p:cNvPicPr>
            <a:picLocks noChangeAspect="1"/>
          </p:cNvPicPr>
          <p:nvPr userDrawn="1"/>
        </p:nvPicPr>
        <p:blipFill rotWithShape="1">
          <a:blip r:embed="rId2">
            <a:extLst>
              <a:ext uri="{28A0092B-C50C-407E-A947-70E740481C1C}">
                <a14:useLocalDpi xmlns:a14="http://schemas.microsoft.com/office/drawing/2010/main" val="0"/>
              </a:ext>
            </a:extLst>
          </a:blip>
          <a:srcRect l="68090" t="41016" r="1223" b="32591"/>
          <a:stretch/>
        </p:blipFill>
        <p:spPr>
          <a:xfrm>
            <a:off x="305139" y="2909632"/>
            <a:ext cx="3355135" cy="2135339"/>
          </a:xfrm>
          <a:prstGeom prst="rect">
            <a:avLst/>
          </a:prstGeom>
        </p:spPr>
      </p:pic>
    </p:spTree>
    <p:extLst>
      <p:ext uri="{BB962C8B-B14F-4D97-AF65-F5344CB8AC3E}">
        <p14:creationId xmlns:p14="http://schemas.microsoft.com/office/powerpoint/2010/main" val="32328983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dirty="0"/>
              <a:t>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926" y="248649"/>
            <a:ext cx="11700400" cy="1038730"/>
          </a:xfrm>
        </p:spPr>
        <p:txBody>
          <a:bodyPr>
            <a:noAutofit/>
          </a:bodyPr>
          <a:lstStyle>
            <a:lvl1pPr>
              <a:defRPr sz="5400">
                <a:ln>
                  <a:noFill/>
                </a:ln>
              </a:defRPr>
            </a:lvl1pPr>
          </a:lstStyle>
          <a:p>
            <a:r>
              <a:rPr lang="ja-JP" altLang="en-US" dirty="0" smtClean="0"/>
              <a:t>テキスト</a:t>
            </a:r>
            <a:endParaRPr lang="en-US" dirty="0"/>
          </a:p>
        </p:txBody>
      </p:sp>
      <p:sp>
        <p:nvSpPr>
          <p:cNvPr id="3" name="Content Placeholder 2"/>
          <p:cNvSpPr>
            <a:spLocks noGrp="1"/>
          </p:cNvSpPr>
          <p:nvPr>
            <p:ph idx="1"/>
          </p:nvPr>
        </p:nvSpPr>
        <p:spPr>
          <a:xfrm>
            <a:off x="709128" y="1633347"/>
            <a:ext cx="10740616" cy="4886706"/>
          </a:xfrm>
        </p:spPr>
        <p:txBody>
          <a:bodyPr>
            <a:noAutofit/>
          </a:bodyPr>
          <a:lstStyle>
            <a:lvl1pPr>
              <a:defRPr sz="4400" i="0">
                <a:latin typeface="+mj-ea"/>
                <a:ea typeface="+mj-ea"/>
              </a:defRPr>
            </a:lvl1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926" y="327257"/>
            <a:ext cx="11700400" cy="1038730"/>
          </a:xfrm>
        </p:spPr>
        <p:txBody>
          <a:bodyPr>
            <a:noAutofit/>
          </a:bodyPr>
          <a:lstStyle>
            <a:lvl1pPr algn="ctr">
              <a:defRPr sz="4000">
                <a:ln>
                  <a:noFill/>
                </a:ln>
              </a:defRPr>
            </a:lvl1pPr>
          </a:lstStyle>
          <a:p>
            <a:r>
              <a:rPr lang="ja-JP" altLang="en-US" dirty="0" smtClean="0"/>
              <a:t>テキスト</a:t>
            </a:r>
            <a:r>
              <a:rPr lang="en-US" altLang="ja-JP" dirty="0" smtClean="0"/>
              <a:t/>
            </a:r>
            <a:br>
              <a:rPr lang="en-US" altLang="ja-JP" dirty="0" smtClean="0"/>
            </a:br>
            <a:r>
              <a:rPr lang="ja-JP" altLang="en-US" dirty="0" smtClean="0"/>
              <a:t>テキスト</a:t>
            </a:r>
            <a:endParaRPr lang="en-US" dirty="0"/>
          </a:p>
        </p:txBody>
      </p:sp>
      <p:sp>
        <p:nvSpPr>
          <p:cNvPr id="3" name="Content Placeholder 2"/>
          <p:cNvSpPr>
            <a:spLocks noGrp="1"/>
          </p:cNvSpPr>
          <p:nvPr>
            <p:ph idx="1"/>
          </p:nvPr>
        </p:nvSpPr>
        <p:spPr>
          <a:xfrm>
            <a:off x="593644" y="1633347"/>
            <a:ext cx="10971584" cy="4886706"/>
          </a:xfrm>
        </p:spPr>
        <p:txBody>
          <a:bodyPr>
            <a:noAutofit/>
          </a:bodyPr>
          <a:lstStyle>
            <a:lvl1pPr>
              <a:defRPr sz="4400" i="0">
                <a:latin typeface="+mj-ea"/>
                <a:ea typeface="+mj-ea"/>
              </a:defRPr>
            </a:lvl1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直線コネクタ 7"/>
          <p:cNvCxnSpPr/>
          <p:nvPr userDrawn="1"/>
        </p:nvCxnSpPr>
        <p:spPr>
          <a:xfrm flipV="1">
            <a:off x="234926" y="1453275"/>
            <a:ext cx="11700400" cy="14768"/>
          </a:xfrm>
          <a:prstGeom prst="line">
            <a:avLst/>
          </a:prstGeom>
          <a:ln w="63500" cap="sq">
            <a:solidFill>
              <a:schemeClr val="accent2"/>
            </a:solidFill>
            <a:miter lim="800000"/>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3042459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2/11/2016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dirty="0"/>
              <a:t>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2/11/2016</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97"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第４章　情報モラル教育</a:t>
            </a:r>
            <a:r>
              <a:rPr kumimoji="1" lang="en-US" altLang="ja-JP" dirty="0" smtClean="0"/>
              <a:t/>
            </a:r>
            <a:br>
              <a:rPr kumimoji="1" lang="en-US" altLang="ja-JP" dirty="0" smtClean="0"/>
            </a:br>
            <a:endParaRPr kumimoji="1" lang="ja-JP" altLang="en-US" dirty="0"/>
          </a:p>
        </p:txBody>
      </p:sp>
      <p:sp>
        <p:nvSpPr>
          <p:cNvPr id="3" name="サブタイトル 2"/>
          <p:cNvSpPr>
            <a:spLocks noGrp="1"/>
          </p:cNvSpPr>
          <p:nvPr>
            <p:ph type="subTitle" idx="1"/>
          </p:nvPr>
        </p:nvSpPr>
        <p:spPr/>
        <p:txBody>
          <a:bodyPr/>
          <a:lstStyle/>
          <a:p>
            <a:r>
              <a:rPr lang="ja-JP" altLang="en-US" dirty="0">
                <a:ln>
                  <a:solidFill>
                    <a:schemeClr val="tx1"/>
                  </a:solidFill>
                </a:ln>
                <a:solidFill>
                  <a:schemeClr val="accent2"/>
                </a:solidFill>
              </a:rPr>
              <a:t>２</a:t>
            </a:r>
            <a:r>
              <a:rPr kumimoji="1" lang="ja-JP" altLang="en-US" dirty="0" smtClean="0">
                <a:ln>
                  <a:solidFill>
                    <a:schemeClr val="tx1"/>
                  </a:solidFill>
                </a:ln>
                <a:solidFill>
                  <a:schemeClr val="accent2"/>
                </a:solidFill>
              </a:rPr>
              <a:t>．</a:t>
            </a:r>
            <a:r>
              <a:rPr lang="ja-JP" altLang="en-US" spc="-150" dirty="0" smtClean="0"/>
              <a:t>情報モラル教育の</a:t>
            </a:r>
            <a:endParaRPr lang="en-US" altLang="ja-JP" spc="-150" dirty="0" smtClean="0"/>
          </a:p>
          <a:p>
            <a:r>
              <a:rPr lang="ja-JP" altLang="en-US" spc="-150" dirty="0"/>
              <a:t>　</a:t>
            </a:r>
            <a:r>
              <a:rPr lang="ja-JP" altLang="en-US" spc="-150" dirty="0" smtClean="0"/>
              <a:t>　指導内容の理解</a:t>
            </a:r>
            <a:endParaRPr lang="en-US" altLang="ja-JP" spc="-150" dirty="0" smtClean="0"/>
          </a:p>
        </p:txBody>
      </p:sp>
    </p:spTree>
    <p:extLst>
      <p:ext uri="{BB962C8B-B14F-4D97-AF65-F5344CB8AC3E}">
        <p14:creationId xmlns:p14="http://schemas.microsoft.com/office/powerpoint/2010/main" val="159872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５</a:t>
            </a:r>
            <a:r>
              <a:rPr kumimoji="1" lang="en-US" altLang="ja-JP" dirty="0" smtClean="0"/>
              <a:t>】</a:t>
            </a:r>
            <a:r>
              <a:rPr kumimoji="1" lang="ja-JP" altLang="en-US" dirty="0" smtClean="0"/>
              <a:t>実態を踏まえた指導</a:t>
            </a:r>
            <a:endParaRPr kumimoji="1" lang="ja-JP" altLang="en-US" dirty="0"/>
          </a:p>
        </p:txBody>
      </p:sp>
      <p:sp>
        <p:nvSpPr>
          <p:cNvPr id="5" name="コンテンツ プレースホルダー 3"/>
          <p:cNvSpPr txBox="1">
            <a:spLocks/>
          </p:cNvSpPr>
          <p:nvPr/>
        </p:nvSpPr>
        <p:spPr>
          <a:xfrm>
            <a:off x="593644" y="2470245"/>
            <a:ext cx="10971584" cy="3179928"/>
          </a:xfrm>
          <a:prstGeom prst="rect">
            <a:avLst/>
          </a:prstGeom>
          <a:solidFill>
            <a:schemeClr val="accent1">
              <a:lumMod val="20000"/>
              <a:lumOff val="80000"/>
            </a:schemeClr>
          </a:solidFill>
          <a:ln w="76200" cap="flat" cmpd="dbl"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4400" i="0" kern="1200">
                <a:solidFill>
                  <a:schemeClr val="lt1"/>
                </a:solidFill>
                <a:latin typeface="+mj-ea"/>
                <a:ea typeface="+mj-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l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l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9pPr>
          </a:lstStyle>
          <a:p>
            <a:pPr marL="45720" indent="0">
              <a:lnSpc>
                <a:spcPct val="80000"/>
              </a:lnSpc>
              <a:buNone/>
            </a:pPr>
            <a:r>
              <a:rPr lang="ja-JP" altLang="en-US" dirty="0" smtClean="0">
                <a:solidFill>
                  <a:srgbClr val="FF0000"/>
                </a:solidFill>
              </a:rPr>
              <a:t>児童生徒が、自分自身の身を守り、</a:t>
            </a:r>
            <a:endParaRPr lang="en-US" altLang="ja-JP" dirty="0" smtClean="0">
              <a:solidFill>
                <a:srgbClr val="FF0000"/>
              </a:solidFill>
            </a:endParaRPr>
          </a:p>
          <a:p>
            <a:pPr marL="45720" indent="0">
              <a:lnSpc>
                <a:spcPct val="80000"/>
              </a:lnSpc>
              <a:buNone/>
            </a:pPr>
            <a:r>
              <a:rPr lang="ja-JP" altLang="en-US" dirty="0">
                <a:solidFill>
                  <a:srgbClr val="FF0000"/>
                </a:solidFill>
              </a:rPr>
              <a:t>被害者</a:t>
            </a:r>
            <a:r>
              <a:rPr lang="ja-JP" altLang="en-US" dirty="0" smtClean="0">
                <a:solidFill>
                  <a:srgbClr val="FF0000"/>
                </a:solidFill>
              </a:rPr>
              <a:t>にも</a:t>
            </a:r>
            <a:r>
              <a:rPr lang="ja-JP" altLang="en-US" dirty="0">
                <a:solidFill>
                  <a:srgbClr val="FF0000"/>
                </a:solidFill>
              </a:rPr>
              <a:t>加害者</a:t>
            </a:r>
            <a:r>
              <a:rPr lang="ja-JP" altLang="en-US" dirty="0" smtClean="0">
                <a:solidFill>
                  <a:srgbClr val="FF0000"/>
                </a:solidFill>
              </a:rPr>
              <a:t>にもならない</a:t>
            </a:r>
            <a:endParaRPr lang="en-US" altLang="ja-JP" dirty="0" smtClean="0">
              <a:solidFill>
                <a:srgbClr val="FF0000"/>
              </a:solidFill>
            </a:endParaRPr>
          </a:p>
          <a:p>
            <a:pPr marL="45720" indent="0">
              <a:lnSpc>
                <a:spcPct val="80000"/>
              </a:lnSpc>
              <a:buNone/>
            </a:pPr>
            <a:r>
              <a:rPr lang="ja-JP" altLang="en-US" dirty="0">
                <a:solidFill>
                  <a:srgbClr val="FF0000"/>
                </a:solidFill>
              </a:rPr>
              <a:t>便利</a:t>
            </a:r>
            <a:r>
              <a:rPr lang="ja-JP" altLang="en-US" dirty="0" smtClean="0">
                <a:solidFill>
                  <a:srgbClr val="FF0000"/>
                </a:solidFill>
              </a:rPr>
              <a:t>で</a:t>
            </a:r>
            <a:r>
              <a:rPr lang="ja-JP" altLang="en-US" dirty="0">
                <a:solidFill>
                  <a:srgbClr val="FF0000"/>
                </a:solidFill>
              </a:rPr>
              <a:t>安全</a:t>
            </a:r>
            <a:r>
              <a:rPr lang="ja-JP" altLang="en-US" dirty="0" smtClean="0">
                <a:solidFill>
                  <a:srgbClr val="FF0000"/>
                </a:solidFill>
              </a:rPr>
              <a:t>に賢く</a:t>
            </a:r>
            <a:r>
              <a:rPr lang="ja-JP" altLang="en-US" dirty="0">
                <a:solidFill>
                  <a:srgbClr val="FF0000"/>
                </a:solidFill>
              </a:rPr>
              <a:t>利用</a:t>
            </a:r>
            <a:r>
              <a:rPr lang="ja-JP" altLang="en-US" dirty="0" smtClean="0">
                <a:solidFill>
                  <a:srgbClr val="FF0000"/>
                </a:solidFill>
              </a:rPr>
              <a:t>する術を身につけさ</a:t>
            </a:r>
            <a:endParaRPr lang="en-US" altLang="ja-JP" dirty="0" smtClean="0">
              <a:solidFill>
                <a:srgbClr val="FF0000"/>
              </a:solidFill>
            </a:endParaRPr>
          </a:p>
          <a:p>
            <a:pPr marL="45720" indent="0">
              <a:lnSpc>
                <a:spcPct val="80000"/>
              </a:lnSpc>
              <a:buNone/>
            </a:pPr>
            <a:r>
              <a:rPr lang="ja-JP" altLang="en-US" dirty="0" smtClean="0">
                <a:solidFill>
                  <a:srgbClr val="FF0000"/>
                </a:solidFill>
              </a:rPr>
              <a:t>せる</a:t>
            </a:r>
            <a:endParaRPr lang="en-US" altLang="ja-JP" dirty="0" smtClean="0">
              <a:solidFill>
                <a:srgbClr val="FF0000"/>
              </a:solidFill>
            </a:endParaRPr>
          </a:p>
        </p:txBody>
      </p:sp>
    </p:spTree>
    <p:extLst>
      <p:ext uri="{BB962C8B-B14F-4D97-AF65-F5344CB8AC3E}">
        <p14:creationId xmlns:p14="http://schemas.microsoft.com/office/powerpoint/2010/main" val="1128749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１</a:t>
            </a:r>
            <a:r>
              <a:rPr lang="en-US" altLang="ja-JP" dirty="0"/>
              <a:t>】</a:t>
            </a:r>
            <a:r>
              <a:rPr lang="ja-JP" altLang="en-US" dirty="0"/>
              <a:t>情報モラル指導</a:t>
            </a:r>
            <a:r>
              <a:rPr lang="ja-JP" altLang="en-US" dirty="0" smtClean="0"/>
              <a:t>モデルカリキュラムと</a:t>
            </a:r>
            <a:r>
              <a:rPr lang="ja-JP" altLang="en-US" dirty="0"/>
              <a:t>は</a:t>
            </a:r>
            <a:endParaRPr kumimoji="1" lang="ja-JP" altLang="en-US" dirty="0"/>
          </a:p>
        </p:txBody>
      </p:sp>
      <p:sp>
        <p:nvSpPr>
          <p:cNvPr id="10" name="Rectangle 1"/>
          <p:cNvSpPr>
            <a:spLocks noChangeArrowheads="1"/>
          </p:cNvSpPr>
          <p:nvPr/>
        </p:nvSpPr>
        <p:spPr bwMode="auto">
          <a:xfrm>
            <a:off x="5014913"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pic>
        <p:nvPicPr>
          <p:cNvPr id="4" name="図 3"/>
          <p:cNvPicPr>
            <a:picLocks noChangeAspect="1"/>
          </p:cNvPicPr>
          <p:nvPr/>
        </p:nvPicPr>
        <p:blipFill rotWithShape="1">
          <a:blip r:embed="rId2"/>
          <a:srcRect l="321" t="10059" r="1122" b="8728"/>
          <a:stretch/>
        </p:blipFill>
        <p:spPr>
          <a:xfrm>
            <a:off x="691591" y="1514322"/>
            <a:ext cx="11005828" cy="4912357"/>
          </a:xfrm>
          <a:prstGeom prst="rect">
            <a:avLst/>
          </a:prstGeom>
        </p:spPr>
      </p:pic>
      <p:sp>
        <p:nvSpPr>
          <p:cNvPr id="5" name="正方形/長方形 4"/>
          <p:cNvSpPr/>
          <p:nvPr/>
        </p:nvSpPr>
        <p:spPr>
          <a:xfrm>
            <a:off x="5426015" y="6307592"/>
            <a:ext cx="6875253" cy="369332"/>
          </a:xfrm>
          <a:prstGeom prst="rect">
            <a:avLst/>
          </a:prstGeom>
        </p:spPr>
        <p:txBody>
          <a:bodyPr wrap="square">
            <a:spAutoFit/>
          </a:bodyPr>
          <a:lstStyle/>
          <a:p>
            <a:r>
              <a:rPr lang="ja-JP" altLang="en-US" dirty="0"/>
              <a:t>http://kayoo.org/moral-guidebook/model/model-curriculum2.html</a:t>
            </a:r>
          </a:p>
        </p:txBody>
      </p:sp>
    </p:spTree>
    <p:extLst>
      <p:ext uri="{BB962C8B-B14F-4D97-AF65-F5344CB8AC3E}">
        <p14:creationId xmlns:p14="http://schemas.microsoft.com/office/powerpoint/2010/main" val="2417889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２</a:t>
            </a:r>
            <a:r>
              <a:rPr kumimoji="1" lang="en-US" altLang="ja-JP" dirty="0" smtClean="0"/>
              <a:t>】</a:t>
            </a:r>
            <a:r>
              <a:rPr kumimoji="1" lang="ja-JP" altLang="en-US" dirty="0" smtClean="0"/>
              <a:t>情報モラルの領域</a:t>
            </a:r>
            <a:endParaRPr kumimoji="1" lang="ja-JP" altLang="en-US" dirty="0"/>
          </a:p>
        </p:txBody>
      </p:sp>
      <p:sp>
        <p:nvSpPr>
          <p:cNvPr id="4" name="コンテンツ プレースホルダー 3"/>
          <p:cNvSpPr>
            <a:spLocks noGrp="1"/>
          </p:cNvSpPr>
          <p:nvPr>
            <p:ph idx="1"/>
          </p:nvPr>
        </p:nvSpPr>
        <p:spPr>
          <a:xfrm>
            <a:off x="690113" y="1923691"/>
            <a:ext cx="10860658" cy="4425352"/>
          </a:xfrm>
          <a:prstGeom prst="rect">
            <a:avLst/>
          </a:prstGeom>
          <a:solidFill>
            <a:schemeClr val="accent1">
              <a:lumMod val="20000"/>
              <a:lumOff val="80000"/>
            </a:schemeClr>
          </a:solidFill>
          <a:ln w="76200" cmpd="dbl">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 indent="0">
              <a:buNone/>
            </a:pPr>
            <a:r>
              <a:rPr kumimoji="1" lang="ja-JP" altLang="en-US" sz="3200" dirty="0" smtClean="0">
                <a:solidFill>
                  <a:schemeClr val="accent1"/>
                </a:solidFill>
              </a:rPr>
              <a:t>（１）情報社会の倫理</a:t>
            </a:r>
            <a:r>
              <a:rPr lang="en-US" altLang="ja-JP" sz="3200" dirty="0">
                <a:solidFill>
                  <a:schemeClr val="accent1"/>
                </a:solidFill>
              </a:rPr>
              <a:t/>
            </a:r>
            <a:br>
              <a:rPr lang="en-US" altLang="ja-JP" sz="3200" dirty="0">
                <a:solidFill>
                  <a:schemeClr val="accent1"/>
                </a:solidFill>
              </a:rPr>
            </a:br>
            <a:r>
              <a:rPr lang="ja-JP" altLang="en-US" sz="3200" dirty="0" smtClean="0">
                <a:solidFill>
                  <a:schemeClr val="tx1"/>
                </a:solidFill>
              </a:rPr>
              <a:t>情報に関する</a:t>
            </a:r>
            <a:r>
              <a:rPr lang="ja-JP" altLang="en-US" sz="3200" dirty="0">
                <a:solidFill>
                  <a:schemeClr val="tx1"/>
                </a:solidFill>
              </a:rPr>
              <a:t>自他</a:t>
            </a:r>
            <a:r>
              <a:rPr lang="ja-JP" altLang="en-US" sz="3200" dirty="0" smtClean="0">
                <a:solidFill>
                  <a:schemeClr val="tx1"/>
                </a:solidFill>
              </a:rPr>
              <a:t>の</a:t>
            </a:r>
            <a:r>
              <a:rPr lang="ja-JP" altLang="en-US" sz="3200" dirty="0">
                <a:solidFill>
                  <a:schemeClr val="tx1"/>
                </a:solidFill>
              </a:rPr>
              <a:t>権利</a:t>
            </a:r>
            <a:r>
              <a:rPr lang="ja-JP" altLang="en-US" sz="3200" dirty="0" smtClean="0">
                <a:solidFill>
                  <a:schemeClr val="tx1"/>
                </a:solidFill>
              </a:rPr>
              <a:t>を</a:t>
            </a:r>
            <a:r>
              <a:rPr lang="ja-JP" altLang="en-US" sz="3200" dirty="0">
                <a:solidFill>
                  <a:schemeClr val="tx1"/>
                </a:solidFill>
              </a:rPr>
              <a:t>尊重</a:t>
            </a:r>
            <a:r>
              <a:rPr lang="ja-JP" altLang="en-US" sz="3200" dirty="0" smtClean="0">
                <a:solidFill>
                  <a:schemeClr val="tx1"/>
                </a:solidFill>
              </a:rPr>
              <a:t>して責任ある行動を取る</a:t>
            </a:r>
            <a:endParaRPr lang="en-US" altLang="ja-JP" sz="3200" dirty="0" smtClean="0">
              <a:solidFill>
                <a:schemeClr val="tx1"/>
              </a:solidFill>
            </a:endParaRPr>
          </a:p>
          <a:p>
            <a:pPr marL="45720" indent="0">
              <a:buNone/>
            </a:pPr>
            <a:r>
              <a:rPr lang="ja-JP" altLang="en-US" sz="3200" dirty="0">
                <a:solidFill>
                  <a:schemeClr val="accent1"/>
                </a:solidFill>
              </a:rPr>
              <a:t>（２）法の理解と遵守</a:t>
            </a:r>
            <a:r>
              <a:rPr lang="en-US" altLang="ja-JP" sz="3200" dirty="0" smtClean="0">
                <a:solidFill>
                  <a:schemeClr val="tx1"/>
                </a:solidFill>
              </a:rPr>
              <a:t/>
            </a:r>
            <a:br>
              <a:rPr lang="en-US" altLang="ja-JP" sz="3200" dirty="0" smtClean="0">
                <a:solidFill>
                  <a:schemeClr val="tx1"/>
                </a:solidFill>
              </a:rPr>
            </a:br>
            <a:r>
              <a:rPr lang="ja-JP" altLang="en-US" sz="3200" dirty="0" smtClean="0">
                <a:solidFill>
                  <a:schemeClr val="tx1"/>
                </a:solidFill>
              </a:rPr>
              <a:t>情報</a:t>
            </a:r>
            <a:r>
              <a:rPr lang="ja-JP" altLang="en-US" sz="3200" dirty="0">
                <a:solidFill>
                  <a:schemeClr val="tx1"/>
                </a:solidFill>
              </a:rPr>
              <a:t>社会におけるルールやマナー、法律があることを理解し、それらを守ろうとする態度を</a:t>
            </a:r>
            <a:r>
              <a:rPr lang="ja-JP" altLang="en-US" sz="3200" dirty="0" smtClean="0">
                <a:solidFill>
                  <a:schemeClr val="tx1"/>
                </a:solidFill>
              </a:rPr>
              <a:t>養う</a:t>
            </a:r>
            <a:endParaRPr lang="en-US" altLang="ja-JP" sz="3200" dirty="0" smtClean="0">
              <a:solidFill>
                <a:schemeClr val="tx1"/>
              </a:solidFill>
            </a:endParaRPr>
          </a:p>
        </p:txBody>
      </p:sp>
    </p:spTree>
    <p:extLst>
      <p:ext uri="{BB962C8B-B14F-4D97-AF65-F5344CB8AC3E}">
        <p14:creationId xmlns:p14="http://schemas.microsoft.com/office/powerpoint/2010/main" val="366098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２</a:t>
            </a:r>
            <a:r>
              <a:rPr kumimoji="1" lang="en-US" altLang="ja-JP" dirty="0" smtClean="0"/>
              <a:t>】</a:t>
            </a:r>
            <a:r>
              <a:rPr kumimoji="1" lang="ja-JP" altLang="en-US" dirty="0" smtClean="0"/>
              <a:t>情報モラルの領域</a:t>
            </a:r>
            <a:endParaRPr kumimoji="1" lang="ja-JP" altLang="en-US" dirty="0"/>
          </a:p>
        </p:txBody>
      </p:sp>
      <p:sp>
        <p:nvSpPr>
          <p:cNvPr id="4" name="コンテンツ プレースホルダー 3"/>
          <p:cNvSpPr>
            <a:spLocks noGrp="1"/>
          </p:cNvSpPr>
          <p:nvPr>
            <p:ph idx="1"/>
          </p:nvPr>
        </p:nvSpPr>
        <p:spPr>
          <a:xfrm>
            <a:off x="698740" y="1633346"/>
            <a:ext cx="10791645" cy="4862345"/>
          </a:xfrm>
          <a:prstGeom prst="rect">
            <a:avLst/>
          </a:prstGeom>
          <a:solidFill>
            <a:schemeClr val="accent1">
              <a:lumMod val="20000"/>
              <a:lumOff val="80000"/>
            </a:schemeClr>
          </a:solidFill>
          <a:ln w="76200" cmpd="dbl">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 indent="0">
              <a:buNone/>
            </a:pPr>
            <a:r>
              <a:rPr lang="ja-JP" altLang="en-US" sz="3200" dirty="0">
                <a:solidFill>
                  <a:schemeClr val="accent1"/>
                </a:solidFill>
              </a:rPr>
              <a:t>（３）安全への知恵</a:t>
            </a:r>
            <a:r>
              <a:rPr lang="en-US" altLang="ja-JP" sz="3200" dirty="0">
                <a:solidFill>
                  <a:schemeClr val="accent1"/>
                </a:solidFill>
              </a:rPr>
              <a:t/>
            </a:r>
            <a:br>
              <a:rPr lang="en-US" altLang="ja-JP" sz="3200" dirty="0">
                <a:solidFill>
                  <a:schemeClr val="accent1"/>
                </a:solidFill>
              </a:rPr>
            </a:br>
            <a:r>
              <a:rPr lang="ja-JP" altLang="en-US" sz="3200" dirty="0">
                <a:solidFill>
                  <a:schemeClr val="tx1"/>
                </a:solidFill>
              </a:rPr>
              <a:t>情報社会の危険から身を守り、危険を予測し、被害を予防する知識や態度を養う</a:t>
            </a:r>
            <a:endParaRPr lang="en-US" altLang="ja-JP" sz="3200" dirty="0">
              <a:solidFill>
                <a:schemeClr val="tx1"/>
              </a:solidFill>
            </a:endParaRPr>
          </a:p>
          <a:p>
            <a:pPr marL="45720" indent="0">
              <a:buNone/>
            </a:pPr>
            <a:r>
              <a:rPr lang="ja-JP" altLang="en-US" sz="3200" dirty="0">
                <a:solidFill>
                  <a:schemeClr val="accent1"/>
                </a:solidFill>
              </a:rPr>
              <a:t>（４）情報セキュリティ</a:t>
            </a:r>
            <a:r>
              <a:rPr lang="en-US" altLang="ja-JP" sz="3200" dirty="0">
                <a:solidFill>
                  <a:schemeClr val="accent1"/>
                </a:solidFill>
              </a:rPr>
              <a:t/>
            </a:r>
            <a:br>
              <a:rPr lang="en-US" altLang="ja-JP" sz="3200" dirty="0">
                <a:solidFill>
                  <a:schemeClr val="accent1"/>
                </a:solidFill>
              </a:rPr>
            </a:br>
            <a:r>
              <a:rPr lang="ja-JP" altLang="en-US" sz="3200" dirty="0">
                <a:solidFill>
                  <a:schemeClr val="tx1"/>
                </a:solidFill>
              </a:rPr>
              <a:t>生活の中で必要となる情報セキュリティの基本的な考え方を理解し、情報セキュリティを確保するための対策・対応を行う</a:t>
            </a:r>
          </a:p>
          <a:p>
            <a:pPr marL="45720" indent="0">
              <a:buNone/>
            </a:pPr>
            <a:r>
              <a:rPr lang="ja-JP" altLang="en-US" sz="3200" dirty="0">
                <a:solidFill>
                  <a:schemeClr val="accent1"/>
                </a:solidFill>
              </a:rPr>
              <a:t>（５）公共的なネットワーク社会の構築</a:t>
            </a:r>
            <a:r>
              <a:rPr lang="en-US" altLang="ja-JP" sz="3200" dirty="0">
                <a:solidFill>
                  <a:schemeClr val="accent1"/>
                </a:solidFill>
              </a:rPr>
              <a:t/>
            </a:r>
            <a:br>
              <a:rPr lang="en-US" altLang="ja-JP" sz="3200" dirty="0">
                <a:solidFill>
                  <a:schemeClr val="accent1"/>
                </a:solidFill>
              </a:rPr>
            </a:br>
            <a:r>
              <a:rPr lang="ja-JP" altLang="en-US" sz="3200" dirty="0">
                <a:solidFill>
                  <a:schemeClr val="tx1"/>
                </a:solidFill>
              </a:rPr>
              <a:t>情報社会の一員として公共的な意識を持ち、適切な判断や行動を</a:t>
            </a:r>
            <a:r>
              <a:rPr lang="ja-JP" altLang="en-US" sz="3200" dirty="0" smtClean="0">
                <a:solidFill>
                  <a:schemeClr val="tx1"/>
                </a:solidFill>
              </a:rPr>
              <a:t>取る</a:t>
            </a:r>
            <a:endParaRPr kumimoji="1" lang="ja-JP" altLang="en-US" sz="3200" dirty="0">
              <a:solidFill>
                <a:schemeClr val="tx1"/>
              </a:solidFill>
            </a:endParaRPr>
          </a:p>
        </p:txBody>
      </p:sp>
    </p:spTree>
    <p:extLst>
      <p:ext uri="{BB962C8B-B14F-4D97-AF65-F5344CB8AC3E}">
        <p14:creationId xmlns:p14="http://schemas.microsoft.com/office/powerpoint/2010/main" val="1960337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lang="ja-JP" altLang="en-US" dirty="0"/>
              <a:t>３</a:t>
            </a:r>
            <a:r>
              <a:rPr kumimoji="1" lang="en-US" altLang="ja-JP" dirty="0" smtClean="0"/>
              <a:t>】</a:t>
            </a:r>
            <a:r>
              <a:rPr kumimoji="1" lang="ja-JP" altLang="en-US" dirty="0" smtClean="0"/>
              <a:t>体系的な情報モラル指導の必要性</a:t>
            </a:r>
            <a:endParaRPr kumimoji="1" lang="ja-JP" altLang="en-US" dirty="0"/>
          </a:p>
        </p:txBody>
      </p:sp>
      <p:sp>
        <p:nvSpPr>
          <p:cNvPr id="4" name="コンテンツ プレースホルダー 3"/>
          <p:cNvSpPr>
            <a:spLocks noGrp="1"/>
          </p:cNvSpPr>
          <p:nvPr>
            <p:ph idx="1"/>
          </p:nvPr>
        </p:nvSpPr>
        <p:spPr>
          <a:xfrm>
            <a:off x="593644" y="1633348"/>
            <a:ext cx="10971584" cy="1519286"/>
          </a:xfrm>
          <a:prstGeom prst="rect">
            <a:avLst/>
          </a:prstGeom>
          <a:solidFill>
            <a:schemeClr val="accent1">
              <a:lumMod val="20000"/>
              <a:lumOff val="80000"/>
            </a:schemeClr>
          </a:solidFill>
          <a:ln w="76200" cmpd="dbl">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 indent="0">
              <a:buNone/>
            </a:pPr>
            <a:r>
              <a:rPr lang="ja-JP" altLang="en-US" sz="4000" dirty="0" smtClean="0">
                <a:solidFill>
                  <a:schemeClr val="tx1"/>
                </a:solidFill>
              </a:rPr>
              <a:t>ネットワークでは、子どもと大人の区別がない場合が多い</a:t>
            </a:r>
            <a:r>
              <a:rPr lang="en-US" altLang="ja-JP" sz="4000" dirty="0">
                <a:solidFill>
                  <a:schemeClr val="tx1"/>
                </a:solidFill>
              </a:rPr>
              <a:t>	</a:t>
            </a:r>
            <a:r>
              <a:rPr lang="en-US" altLang="ja-JP" sz="4000" dirty="0" smtClean="0">
                <a:solidFill>
                  <a:schemeClr val="tx1"/>
                </a:solidFill>
              </a:rPr>
              <a:t>	</a:t>
            </a:r>
            <a:r>
              <a:rPr lang="ja-JP" altLang="en-US" sz="4000" dirty="0" smtClean="0">
                <a:solidFill>
                  <a:schemeClr val="accent1"/>
                </a:solidFill>
              </a:rPr>
              <a:t>→　危機回避・情報安全教育</a:t>
            </a:r>
            <a:endParaRPr kumimoji="1" lang="ja-JP" altLang="en-US" sz="4000" dirty="0">
              <a:solidFill>
                <a:schemeClr val="tx1"/>
              </a:solidFill>
            </a:endParaRPr>
          </a:p>
        </p:txBody>
      </p:sp>
    </p:spTree>
    <p:extLst>
      <p:ext uri="{BB962C8B-B14F-4D97-AF65-F5344CB8AC3E}">
        <p14:creationId xmlns:p14="http://schemas.microsoft.com/office/powerpoint/2010/main" val="152001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lang="ja-JP" altLang="en-US" dirty="0"/>
              <a:t>３</a:t>
            </a:r>
            <a:r>
              <a:rPr kumimoji="1" lang="en-US" altLang="ja-JP" dirty="0" smtClean="0"/>
              <a:t>】</a:t>
            </a:r>
            <a:r>
              <a:rPr kumimoji="1" lang="ja-JP" altLang="en-US" dirty="0" smtClean="0"/>
              <a:t>体系的な情報モラル指導の必要性</a:t>
            </a:r>
            <a:endParaRPr kumimoji="1" lang="ja-JP" altLang="en-US" dirty="0"/>
          </a:p>
        </p:txBody>
      </p:sp>
      <p:sp>
        <p:nvSpPr>
          <p:cNvPr id="4" name="コンテンツ プレースホルダー 3"/>
          <p:cNvSpPr>
            <a:spLocks noGrp="1"/>
          </p:cNvSpPr>
          <p:nvPr>
            <p:ph idx="1"/>
          </p:nvPr>
        </p:nvSpPr>
        <p:spPr>
          <a:xfrm>
            <a:off x="593644" y="1646996"/>
            <a:ext cx="10971584" cy="1205386"/>
          </a:xfrm>
          <a:prstGeom prst="rect">
            <a:avLst/>
          </a:prstGeom>
          <a:solidFill>
            <a:schemeClr val="accent1">
              <a:lumMod val="20000"/>
              <a:lumOff val="80000"/>
            </a:schemeClr>
          </a:solidFill>
          <a:ln w="76200" cmpd="dbl">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 indent="0">
              <a:buNone/>
            </a:pPr>
            <a:r>
              <a:rPr lang="ja-JP" altLang="en-US" sz="4000" dirty="0" smtClean="0">
                <a:solidFill>
                  <a:schemeClr val="tx1"/>
                </a:solidFill>
              </a:rPr>
              <a:t>ネットワークでは、子どもと大人の区別がない場合が多い</a:t>
            </a:r>
            <a:r>
              <a:rPr lang="en-US" altLang="ja-JP" sz="4000" dirty="0">
                <a:solidFill>
                  <a:schemeClr val="tx1"/>
                </a:solidFill>
              </a:rPr>
              <a:t>	</a:t>
            </a:r>
            <a:r>
              <a:rPr lang="en-US" altLang="ja-JP" sz="4000" dirty="0" smtClean="0">
                <a:solidFill>
                  <a:schemeClr val="tx1"/>
                </a:solidFill>
              </a:rPr>
              <a:t>	</a:t>
            </a:r>
            <a:r>
              <a:rPr lang="ja-JP" altLang="en-US" sz="4000" dirty="0" smtClean="0">
                <a:solidFill>
                  <a:schemeClr val="accent1"/>
                </a:solidFill>
              </a:rPr>
              <a:t>→　危機回避・情報安全教育</a:t>
            </a:r>
            <a:endParaRPr kumimoji="1" lang="ja-JP" altLang="en-US" sz="4000" dirty="0">
              <a:solidFill>
                <a:schemeClr val="tx1"/>
              </a:solidFill>
            </a:endParaRPr>
          </a:p>
        </p:txBody>
      </p:sp>
      <p:sp>
        <p:nvSpPr>
          <p:cNvPr id="5" name="コンテンツ プレースホルダー 3"/>
          <p:cNvSpPr txBox="1">
            <a:spLocks/>
          </p:cNvSpPr>
          <p:nvPr/>
        </p:nvSpPr>
        <p:spPr>
          <a:xfrm>
            <a:off x="593644" y="2996911"/>
            <a:ext cx="10971584" cy="3526718"/>
          </a:xfrm>
          <a:prstGeom prst="rect">
            <a:avLst/>
          </a:prstGeom>
          <a:solidFill>
            <a:schemeClr val="accent1">
              <a:lumMod val="20000"/>
              <a:lumOff val="80000"/>
            </a:schemeClr>
          </a:solidFill>
          <a:ln w="76200" cap="flat" cmpd="dbl"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4400" i="0" kern="1200">
                <a:solidFill>
                  <a:schemeClr val="lt1"/>
                </a:solidFill>
                <a:latin typeface="+mj-ea"/>
                <a:ea typeface="+mj-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l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l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9pPr>
          </a:lstStyle>
          <a:p>
            <a:pPr marL="45720" indent="0" algn="ctr">
              <a:buFont typeface="Corbel" pitchFamily="34" charset="0"/>
              <a:buNone/>
            </a:pPr>
            <a:r>
              <a:rPr lang="ja-JP" altLang="en-US" sz="4000" dirty="0" smtClean="0">
                <a:solidFill>
                  <a:schemeClr val="accent1"/>
                </a:solidFill>
              </a:rPr>
              <a:t>体系的な情報モラル</a:t>
            </a:r>
            <a:endParaRPr lang="en-US" altLang="ja-JP" sz="4000" dirty="0" smtClean="0">
              <a:solidFill>
                <a:schemeClr val="accent1"/>
              </a:solidFill>
            </a:endParaRPr>
          </a:p>
          <a:p>
            <a:pPr marL="45720" indent="0" algn="ctr">
              <a:buFont typeface="Corbel" pitchFamily="34" charset="0"/>
              <a:buNone/>
            </a:pPr>
            <a:endParaRPr lang="en-US" altLang="ja-JP" sz="4000" dirty="0" smtClean="0">
              <a:solidFill>
                <a:schemeClr val="accent1"/>
              </a:solidFill>
            </a:endParaRPr>
          </a:p>
          <a:p>
            <a:pPr marL="45720" indent="0">
              <a:buFont typeface="Corbel" pitchFamily="34" charset="0"/>
              <a:buNone/>
            </a:pPr>
            <a:endParaRPr lang="en-US" altLang="ja-JP" sz="4000" dirty="0">
              <a:solidFill>
                <a:schemeClr val="accent1"/>
              </a:solidFill>
            </a:endParaRPr>
          </a:p>
          <a:p>
            <a:pPr marL="45720" indent="0">
              <a:buFont typeface="Corbel" pitchFamily="34" charset="0"/>
              <a:buNone/>
            </a:pPr>
            <a:endParaRPr lang="en-US" altLang="ja-JP" sz="4000" dirty="0" smtClean="0">
              <a:solidFill>
                <a:schemeClr val="accent1"/>
              </a:solidFill>
            </a:endParaRPr>
          </a:p>
          <a:p>
            <a:pPr marL="45720" indent="0">
              <a:buFont typeface="Corbel" pitchFamily="34" charset="0"/>
              <a:buNone/>
            </a:pPr>
            <a:endParaRPr lang="en-US" altLang="ja-JP" sz="4000" dirty="0">
              <a:solidFill>
                <a:schemeClr val="accent1"/>
              </a:solidFill>
            </a:endParaRPr>
          </a:p>
        </p:txBody>
      </p:sp>
      <p:sp>
        <p:nvSpPr>
          <p:cNvPr id="3" name="正方形/長方形 2"/>
          <p:cNvSpPr/>
          <p:nvPr/>
        </p:nvSpPr>
        <p:spPr>
          <a:xfrm>
            <a:off x="967708" y="3575714"/>
            <a:ext cx="10223456" cy="736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latin typeface="+mj-ea"/>
                <a:ea typeface="+mj-ea"/>
              </a:rPr>
              <a:t>児童生徒自身が的確な判断力を身につける</a:t>
            </a:r>
            <a:endParaRPr kumimoji="1" lang="ja-JP" altLang="en-US" sz="4000" dirty="0">
              <a:latin typeface="+mj-ea"/>
              <a:ea typeface="+mj-ea"/>
            </a:endParaRPr>
          </a:p>
        </p:txBody>
      </p:sp>
      <p:sp>
        <p:nvSpPr>
          <p:cNvPr id="6" name="正方形/長方形 5"/>
          <p:cNvSpPr/>
          <p:nvPr/>
        </p:nvSpPr>
        <p:spPr>
          <a:xfrm>
            <a:off x="967708" y="4918792"/>
            <a:ext cx="10223456" cy="1290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latin typeface="+mj-ea"/>
                <a:ea typeface="+mj-ea"/>
              </a:rPr>
              <a:t>情報社会やネットワークの特性の理解</a:t>
            </a:r>
            <a:endParaRPr kumimoji="1" lang="en-US" altLang="ja-JP" sz="4000" dirty="0" smtClean="0">
              <a:latin typeface="+mj-ea"/>
              <a:ea typeface="+mj-ea"/>
            </a:endParaRPr>
          </a:p>
          <a:p>
            <a:pPr algn="ctr"/>
            <a:r>
              <a:rPr kumimoji="1" lang="ja-JP" altLang="en-US" sz="4000" dirty="0" smtClean="0">
                <a:solidFill>
                  <a:srgbClr val="FF0000"/>
                </a:solidFill>
                <a:latin typeface="+mj-ea"/>
                <a:ea typeface="+mj-ea"/>
              </a:rPr>
              <a:t>（土台）</a:t>
            </a:r>
            <a:endParaRPr kumimoji="1" lang="ja-JP" altLang="en-US" sz="4000" dirty="0">
              <a:solidFill>
                <a:srgbClr val="FF0000"/>
              </a:solidFill>
              <a:latin typeface="+mj-ea"/>
              <a:ea typeface="+mj-ea"/>
            </a:endParaRPr>
          </a:p>
        </p:txBody>
      </p:sp>
      <p:sp>
        <p:nvSpPr>
          <p:cNvPr id="7" name="上矢印 6"/>
          <p:cNvSpPr/>
          <p:nvPr/>
        </p:nvSpPr>
        <p:spPr>
          <a:xfrm>
            <a:off x="5792833" y="4353635"/>
            <a:ext cx="573205" cy="4969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上矢印 7"/>
          <p:cNvSpPr/>
          <p:nvPr/>
        </p:nvSpPr>
        <p:spPr>
          <a:xfrm>
            <a:off x="3813907" y="4353635"/>
            <a:ext cx="573205" cy="4969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上矢印 8"/>
          <p:cNvSpPr/>
          <p:nvPr/>
        </p:nvSpPr>
        <p:spPr>
          <a:xfrm>
            <a:off x="7777940" y="4353635"/>
            <a:ext cx="573205" cy="4969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86065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４</a:t>
            </a:r>
            <a:r>
              <a:rPr kumimoji="1" lang="en-US" altLang="ja-JP" dirty="0" smtClean="0"/>
              <a:t>】</a:t>
            </a:r>
            <a:r>
              <a:rPr kumimoji="1" lang="ja-JP" altLang="en-US" dirty="0" smtClean="0"/>
              <a:t>学校や地域全体で取りくむことの重要性</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正方形/長方形 3"/>
          <p:cNvSpPr/>
          <p:nvPr/>
        </p:nvSpPr>
        <p:spPr>
          <a:xfrm>
            <a:off x="536245" y="1670367"/>
            <a:ext cx="11113678" cy="636105"/>
          </a:xfrm>
          <a:prstGeom prst="rect">
            <a:avLst/>
          </a:prstGeom>
          <a:solidFill>
            <a:schemeClr val="accent1">
              <a:lumMod val="20000"/>
              <a:lumOff val="80000"/>
            </a:schemeClr>
          </a:solidFill>
          <a:ln w="76200" cmpd="dbl">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latin typeface="+mj-ea"/>
                <a:ea typeface="+mj-ea"/>
              </a:rPr>
              <a:t>体系的な指導の実施</a:t>
            </a:r>
            <a:endParaRPr kumimoji="1" lang="ja-JP" altLang="en-US" sz="4000" dirty="0">
              <a:solidFill>
                <a:schemeClr val="tx1"/>
              </a:solidFill>
              <a:latin typeface="+mj-ea"/>
              <a:ea typeface="+mj-ea"/>
            </a:endParaRPr>
          </a:p>
        </p:txBody>
      </p:sp>
      <p:sp>
        <p:nvSpPr>
          <p:cNvPr id="5" name="正方形/長方形 4"/>
          <p:cNvSpPr/>
          <p:nvPr/>
        </p:nvSpPr>
        <p:spPr>
          <a:xfrm>
            <a:off x="536245" y="2707597"/>
            <a:ext cx="11113678" cy="636105"/>
          </a:xfrm>
          <a:prstGeom prst="rect">
            <a:avLst/>
          </a:prstGeom>
          <a:solidFill>
            <a:schemeClr val="accent1">
              <a:lumMod val="20000"/>
              <a:lumOff val="80000"/>
            </a:schemeClr>
          </a:solidFill>
          <a:ln w="76200" cmpd="dbl">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latin typeface="+mj-ea"/>
                <a:ea typeface="+mj-ea"/>
              </a:rPr>
              <a:t>年間指導計画を作成し、学校全体で取り組む</a:t>
            </a:r>
            <a:endParaRPr kumimoji="1" lang="ja-JP" altLang="en-US" sz="4000" dirty="0">
              <a:solidFill>
                <a:schemeClr val="tx1"/>
              </a:solidFill>
              <a:latin typeface="+mj-ea"/>
              <a:ea typeface="+mj-ea"/>
            </a:endParaRPr>
          </a:p>
        </p:txBody>
      </p:sp>
      <p:sp>
        <p:nvSpPr>
          <p:cNvPr id="6" name="正方形/長方形 5"/>
          <p:cNvSpPr/>
          <p:nvPr/>
        </p:nvSpPr>
        <p:spPr>
          <a:xfrm>
            <a:off x="536245" y="3758647"/>
            <a:ext cx="11113678" cy="1356231"/>
          </a:xfrm>
          <a:prstGeom prst="rect">
            <a:avLst/>
          </a:prstGeom>
          <a:solidFill>
            <a:schemeClr val="accent1">
              <a:lumMod val="20000"/>
              <a:lumOff val="80000"/>
            </a:schemeClr>
          </a:solidFill>
          <a:ln w="76200" cmpd="dbl">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rgbClr val="FF0000"/>
                </a:solidFill>
                <a:latin typeface="+mj-ea"/>
                <a:ea typeface="+mj-ea"/>
              </a:rPr>
              <a:t>すべての児童生徒にすべての教科で</a:t>
            </a:r>
            <a:endParaRPr kumimoji="1" lang="en-US" altLang="ja-JP" sz="4000" dirty="0" smtClean="0">
              <a:solidFill>
                <a:srgbClr val="FF0000"/>
              </a:solidFill>
              <a:latin typeface="+mj-ea"/>
              <a:ea typeface="+mj-ea"/>
            </a:endParaRPr>
          </a:p>
          <a:p>
            <a:pPr algn="ctr"/>
            <a:r>
              <a:rPr kumimoji="1" lang="ja-JP" altLang="en-US" sz="4000" dirty="0" smtClean="0">
                <a:solidFill>
                  <a:srgbClr val="FF0000"/>
                </a:solidFill>
                <a:latin typeface="+mj-ea"/>
                <a:ea typeface="+mj-ea"/>
              </a:rPr>
              <a:t>情報</a:t>
            </a:r>
            <a:r>
              <a:rPr kumimoji="1" lang="ja-JP" altLang="en-US" sz="4000" dirty="0">
                <a:solidFill>
                  <a:srgbClr val="FF0000"/>
                </a:solidFill>
                <a:latin typeface="+mj-ea"/>
                <a:ea typeface="+mj-ea"/>
              </a:rPr>
              <a:t>モラル</a:t>
            </a:r>
            <a:r>
              <a:rPr kumimoji="1" lang="ja-JP" altLang="en-US" sz="4000" dirty="0" smtClean="0">
                <a:solidFill>
                  <a:srgbClr val="FF0000"/>
                </a:solidFill>
                <a:latin typeface="+mj-ea"/>
                <a:ea typeface="+mj-ea"/>
              </a:rPr>
              <a:t>を</a:t>
            </a:r>
            <a:r>
              <a:rPr kumimoji="1" lang="ja-JP" altLang="en-US" sz="4000" dirty="0">
                <a:solidFill>
                  <a:srgbClr val="FF0000"/>
                </a:solidFill>
                <a:latin typeface="+mj-ea"/>
                <a:ea typeface="+mj-ea"/>
              </a:rPr>
              <a:t>指導</a:t>
            </a:r>
            <a:r>
              <a:rPr kumimoji="1" lang="ja-JP" altLang="en-US" sz="4000" dirty="0" smtClean="0">
                <a:solidFill>
                  <a:srgbClr val="FF0000"/>
                </a:solidFill>
                <a:latin typeface="+mj-ea"/>
                <a:ea typeface="+mj-ea"/>
              </a:rPr>
              <a:t>する</a:t>
            </a:r>
            <a:endParaRPr kumimoji="1" lang="en-US" altLang="ja-JP" sz="4000" dirty="0" smtClean="0">
              <a:solidFill>
                <a:srgbClr val="FF0000"/>
              </a:solidFill>
              <a:latin typeface="+mj-ea"/>
              <a:ea typeface="+mj-ea"/>
            </a:endParaRPr>
          </a:p>
        </p:txBody>
      </p:sp>
      <p:sp>
        <p:nvSpPr>
          <p:cNvPr id="7" name="テキスト ボックス 6"/>
          <p:cNvSpPr txBox="1"/>
          <p:nvPr/>
        </p:nvSpPr>
        <p:spPr>
          <a:xfrm>
            <a:off x="2704152" y="5479855"/>
            <a:ext cx="6750566" cy="1077218"/>
          </a:xfrm>
          <a:prstGeom prst="rect">
            <a:avLst/>
          </a:prstGeom>
          <a:noFill/>
        </p:spPr>
        <p:txBody>
          <a:bodyPr wrap="none" rtlCol="0">
            <a:spAutoFit/>
          </a:bodyPr>
          <a:lstStyle/>
          <a:p>
            <a:pPr algn="ctr"/>
            <a:r>
              <a:rPr kumimoji="1" lang="ja-JP" altLang="en-US" sz="3200" dirty="0" smtClean="0">
                <a:latin typeface="+mj-ea"/>
                <a:ea typeface="+mj-ea"/>
              </a:rPr>
              <a:t>対症療法的な指導からの脱却</a:t>
            </a:r>
            <a:endParaRPr kumimoji="1" lang="en-US" altLang="ja-JP" sz="3200" dirty="0" smtClean="0">
              <a:latin typeface="+mj-ea"/>
              <a:ea typeface="+mj-ea"/>
            </a:endParaRPr>
          </a:p>
          <a:p>
            <a:pPr algn="ctr"/>
            <a:r>
              <a:rPr kumimoji="1" lang="ja-JP" altLang="en-US" sz="3200" dirty="0" smtClean="0">
                <a:latin typeface="+mj-ea"/>
                <a:ea typeface="+mj-ea"/>
              </a:rPr>
              <a:t>児童</a:t>
            </a:r>
            <a:r>
              <a:rPr kumimoji="1" lang="ja-JP" altLang="en-US" sz="3200" dirty="0">
                <a:latin typeface="+mj-ea"/>
                <a:ea typeface="+mj-ea"/>
              </a:rPr>
              <a:t>生徒</a:t>
            </a:r>
            <a:r>
              <a:rPr kumimoji="1" lang="ja-JP" altLang="en-US" sz="3200" dirty="0" smtClean="0">
                <a:latin typeface="+mj-ea"/>
                <a:ea typeface="+mj-ea"/>
              </a:rPr>
              <a:t>に</a:t>
            </a:r>
            <a:r>
              <a:rPr kumimoji="1" lang="ja-JP" altLang="en-US" sz="3200" dirty="0">
                <a:latin typeface="+mj-ea"/>
                <a:ea typeface="+mj-ea"/>
              </a:rPr>
              <a:t>メッセージ</a:t>
            </a:r>
            <a:r>
              <a:rPr kumimoji="1" lang="ja-JP" altLang="en-US" sz="3200" dirty="0" smtClean="0">
                <a:latin typeface="+mj-ea"/>
                <a:ea typeface="+mj-ea"/>
              </a:rPr>
              <a:t>を</a:t>
            </a:r>
            <a:r>
              <a:rPr kumimoji="1" lang="ja-JP" altLang="en-US" sz="3200" dirty="0">
                <a:latin typeface="+mj-ea"/>
                <a:ea typeface="+mj-ea"/>
              </a:rPr>
              <a:t>送り続</a:t>
            </a:r>
            <a:r>
              <a:rPr kumimoji="1" lang="ja-JP" altLang="en-US" sz="3200" dirty="0" smtClean="0">
                <a:latin typeface="+mj-ea"/>
                <a:ea typeface="+mj-ea"/>
              </a:rPr>
              <a:t>ける</a:t>
            </a:r>
            <a:endParaRPr kumimoji="1" lang="ja-JP" altLang="en-US" sz="3200" dirty="0">
              <a:latin typeface="+mj-ea"/>
              <a:ea typeface="+mj-ea"/>
            </a:endParaRPr>
          </a:p>
        </p:txBody>
      </p:sp>
      <p:sp>
        <p:nvSpPr>
          <p:cNvPr id="8" name="円/楕円 7"/>
          <p:cNvSpPr/>
          <p:nvPr/>
        </p:nvSpPr>
        <p:spPr>
          <a:xfrm>
            <a:off x="347985" y="4329555"/>
            <a:ext cx="2777352" cy="22723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latin typeface="HG創英角ｺﾞｼｯｸUB" panose="020B0909000000000000" pitchFamily="49" charset="-128"/>
              <a:ea typeface="HG創英角ｺﾞｼｯｸUB" panose="020B0909000000000000" pitchFamily="49" charset="-128"/>
            </a:endParaRPr>
          </a:p>
        </p:txBody>
      </p:sp>
      <p:sp>
        <p:nvSpPr>
          <p:cNvPr id="9" name="テキスト ボックス 8"/>
          <p:cNvSpPr txBox="1"/>
          <p:nvPr/>
        </p:nvSpPr>
        <p:spPr>
          <a:xfrm>
            <a:off x="275363" y="4828176"/>
            <a:ext cx="2922595" cy="1077218"/>
          </a:xfrm>
          <a:prstGeom prst="rect">
            <a:avLst/>
          </a:prstGeom>
          <a:noFill/>
        </p:spPr>
        <p:txBody>
          <a:bodyPr wrap="none" rtlCol="0">
            <a:spAutoFit/>
          </a:bodyPr>
          <a:lstStyle/>
          <a:p>
            <a:pPr algn="ctr"/>
            <a:r>
              <a:rPr kumimoji="1" lang="ja-JP" altLang="en-US" sz="3200" spc="-150" dirty="0" smtClean="0">
                <a:solidFill>
                  <a:schemeClr val="bg1"/>
                </a:solidFill>
                <a:latin typeface="+mj-ea"/>
                <a:ea typeface="+mj-ea"/>
              </a:rPr>
              <a:t>校長の</a:t>
            </a:r>
            <a:endParaRPr kumimoji="1" lang="en-US" altLang="ja-JP" sz="3200" spc="-150" dirty="0" smtClean="0">
              <a:solidFill>
                <a:schemeClr val="bg1"/>
              </a:solidFill>
              <a:latin typeface="+mj-ea"/>
              <a:ea typeface="+mj-ea"/>
            </a:endParaRPr>
          </a:p>
          <a:p>
            <a:pPr algn="ctr"/>
            <a:r>
              <a:rPr kumimoji="1" lang="ja-JP" altLang="en-US" sz="3200" spc="-150" dirty="0">
                <a:solidFill>
                  <a:schemeClr val="bg1"/>
                </a:solidFill>
                <a:latin typeface="+mj-ea"/>
                <a:ea typeface="+mj-ea"/>
              </a:rPr>
              <a:t>リーダーシップ</a:t>
            </a:r>
          </a:p>
        </p:txBody>
      </p:sp>
      <p:sp>
        <p:nvSpPr>
          <p:cNvPr id="10" name="円/楕円 9"/>
          <p:cNvSpPr/>
          <p:nvPr/>
        </p:nvSpPr>
        <p:spPr>
          <a:xfrm>
            <a:off x="9018027" y="4329555"/>
            <a:ext cx="2777352" cy="22723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latin typeface="HG創英角ｺﾞｼｯｸUB" panose="020B0909000000000000" pitchFamily="49" charset="-128"/>
              <a:ea typeface="HG創英角ｺﾞｼｯｸUB" panose="020B0909000000000000" pitchFamily="49" charset="-128"/>
            </a:endParaRPr>
          </a:p>
        </p:txBody>
      </p:sp>
      <p:sp>
        <p:nvSpPr>
          <p:cNvPr id="11" name="テキスト ボックス 10"/>
          <p:cNvSpPr txBox="1"/>
          <p:nvPr/>
        </p:nvSpPr>
        <p:spPr>
          <a:xfrm>
            <a:off x="9288449" y="4828176"/>
            <a:ext cx="2236510" cy="1077218"/>
          </a:xfrm>
          <a:prstGeom prst="rect">
            <a:avLst/>
          </a:prstGeom>
          <a:noFill/>
        </p:spPr>
        <p:txBody>
          <a:bodyPr wrap="none" rtlCol="0">
            <a:spAutoFit/>
          </a:bodyPr>
          <a:lstStyle/>
          <a:p>
            <a:pPr algn="ctr"/>
            <a:r>
              <a:rPr kumimoji="1" lang="ja-JP" altLang="en-US" sz="3200" dirty="0" smtClean="0">
                <a:solidFill>
                  <a:schemeClr val="bg1"/>
                </a:solidFill>
                <a:latin typeface="+mj-ea"/>
                <a:ea typeface="+mj-ea"/>
              </a:rPr>
              <a:t>教育委員会</a:t>
            </a:r>
            <a:endParaRPr kumimoji="1" lang="en-US" altLang="ja-JP" sz="3200" dirty="0" smtClean="0">
              <a:solidFill>
                <a:schemeClr val="bg1"/>
              </a:solidFill>
              <a:latin typeface="+mj-ea"/>
              <a:ea typeface="+mj-ea"/>
            </a:endParaRPr>
          </a:p>
          <a:p>
            <a:pPr algn="ctr"/>
            <a:r>
              <a:rPr kumimoji="1" lang="ja-JP" altLang="en-US" sz="3200" dirty="0" smtClean="0">
                <a:solidFill>
                  <a:schemeClr val="bg1"/>
                </a:solidFill>
                <a:latin typeface="+mj-ea"/>
                <a:ea typeface="+mj-ea"/>
              </a:rPr>
              <a:t>の</a:t>
            </a:r>
            <a:r>
              <a:rPr kumimoji="1" lang="ja-JP" altLang="en-US" sz="3200" dirty="0">
                <a:solidFill>
                  <a:schemeClr val="bg1"/>
                </a:solidFill>
                <a:latin typeface="+mj-ea"/>
                <a:ea typeface="+mj-ea"/>
              </a:rPr>
              <a:t>支援</a:t>
            </a:r>
          </a:p>
        </p:txBody>
      </p:sp>
      <p:sp>
        <p:nvSpPr>
          <p:cNvPr id="12" name="上矢印 11"/>
          <p:cNvSpPr/>
          <p:nvPr/>
        </p:nvSpPr>
        <p:spPr>
          <a:xfrm rot="10800000">
            <a:off x="5792833" y="2345788"/>
            <a:ext cx="573205" cy="4969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上矢印 12"/>
          <p:cNvSpPr/>
          <p:nvPr/>
        </p:nvSpPr>
        <p:spPr>
          <a:xfrm rot="10800000">
            <a:off x="5792833" y="3385773"/>
            <a:ext cx="573205" cy="4969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82146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５</a:t>
            </a:r>
            <a:r>
              <a:rPr kumimoji="1" lang="en-US" altLang="ja-JP" dirty="0" smtClean="0"/>
              <a:t>】</a:t>
            </a:r>
            <a:r>
              <a:rPr kumimoji="1" lang="ja-JP" altLang="en-US" dirty="0" smtClean="0"/>
              <a:t>実態を踏まえた指導</a:t>
            </a:r>
            <a:endParaRPr kumimoji="1" lang="ja-JP" altLang="en-US" dirty="0"/>
          </a:p>
        </p:txBody>
      </p:sp>
      <p:sp>
        <p:nvSpPr>
          <p:cNvPr id="4" name="コンテンツ プレースホルダー 3"/>
          <p:cNvSpPr>
            <a:spLocks noGrp="1"/>
          </p:cNvSpPr>
          <p:nvPr>
            <p:ph idx="1"/>
          </p:nvPr>
        </p:nvSpPr>
        <p:spPr>
          <a:xfrm>
            <a:off x="593644" y="2133041"/>
            <a:ext cx="10971584" cy="764273"/>
          </a:xfrm>
          <a:prstGeom prst="rect">
            <a:avLst/>
          </a:prstGeom>
          <a:solidFill>
            <a:schemeClr val="accent1">
              <a:lumMod val="20000"/>
              <a:lumOff val="80000"/>
            </a:schemeClr>
          </a:solidFill>
          <a:ln w="76200" cmpd="dbl">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 indent="0" algn="ctr">
              <a:buNone/>
            </a:pPr>
            <a:r>
              <a:rPr kumimoji="1" lang="ja-JP" altLang="en-US" dirty="0" smtClean="0">
                <a:solidFill>
                  <a:schemeClr val="tx1"/>
                </a:solidFill>
              </a:rPr>
              <a:t>情報モラル指導</a:t>
            </a:r>
            <a:endParaRPr kumimoji="1" lang="ja-JP" altLang="en-US" dirty="0">
              <a:solidFill>
                <a:schemeClr val="tx1"/>
              </a:solidFill>
            </a:endParaRPr>
          </a:p>
        </p:txBody>
      </p:sp>
      <p:sp>
        <p:nvSpPr>
          <p:cNvPr id="5" name="コンテンツ プレースホルダー 3"/>
          <p:cNvSpPr txBox="1">
            <a:spLocks/>
          </p:cNvSpPr>
          <p:nvPr/>
        </p:nvSpPr>
        <p:spPr>
          <a:xfrm>
            <a:off x="593644" y="3493698"/>
            <a:ext cx="10971584" cy="2501304"/>
          </a:xfrm>
          <a:prstGeom prst="rect">
            <a:avLst/>
          </a:prstGeom>
          <a:solidFill>
            <a:schemeClr val="accent1">
              <a:lumMod val="20000"/>
              <a:lumOff val="80000"/>
            </a:schemeClr>
          </a:solidFill>
          <a:ln w="76200" cap="flat" cmpd="dbl"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4400" i="0" kern="1200">
                <a:solidFill>
                  <a:schemeClr val="lt1"/>
                </a:solidFill>
                <a:latin typeface="+mj-ea"/>
                <a:ea typeface="+mj-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l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l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9pPr>
          </a:lstStyle>
          <a:p>
            <a:pPr marL="45720" indent="0" algn="ctr">
              <a:buFont typeface="Corbel" pitchFamily="34" charset="0"/>
              <a:buNone/>
            </a:pPr>
            <a:r>
              <a:rPr lang="ja-JP" altLang="en-US" dirty="0" smtClean="0">
                <a:solidFill>
                  <a:schemeClr val="tx1"/>
                </a:solidFill>
              </a:rPr>
              <a:t>児童生徒の実態把握</a:t>
            </a:r>
            <a:endParaRPr lang="en-US" altLang="ja-JP" dirty="0" smtClean="0">
              <a:solidFill>
                <a:schemeClr val="tx1"/>
              </a:solidFill>
            </a:endParaRPr>
          </a:p>
          <a:p>
            <a:pPr marL="45720" indent="0">
              <a:buFont typeface="Corbel" pitchFamily="34" charset="0"/>
              <a:buNone/>
            </a:pPr>
            <a:r>
              <a:rPr lang="ja-JP" altLang="en-US" dirty="0" smtClean="0">
                <a:solidFill>
                  <a:schemeClr val="tx1"/>
                </a:solidFill>
              </a:rPr>
              <a:t>学校</a:t>
            </a:r>
            <a:r>
              <a:rPr lang="ja-JP" altLang="en-US" dirty="0">
                <a:solidFill>
                  <a:schemeClr val="tx1"/>
                </a:solidFill>
              </a:rPr>
              <a:t>以外</a:t>
            </a:r>
            <a:r>
              <a:rPr lang="ja-JP" altLang="en-US" dirty="0" smtClean="0">
                <a:solidFill>
                  <a:schemeClr val="tx1"/>
                </a:solidFill>
              </a:rPr>
              <a:t>の</a:t>
            </a:r>
            <a:r>
              <a:rPr lang="ja-JP" altLang="en-US" dirty="0">
                <a:solidFill>
                  <a:schemeClr val="tx1"/>
                </a:solidFill>
              </a:rPr>
              <a:t>生活</a:t>
            </a:r>
            <a:r>
              <a:rPr lang="ja-JP" altLang="en-US" dirty="0" smtClean="0">
                <a:solidFill>
                  <a:schemeClr val="tx1"/>
                </a:solidFill>
              </a:rPr>
              <a:t>の</a:t>
            </a:r>
            <a:r>
              <a:rPr lang="ja-JP" altLang="en-US" dirty="0">
                <a:solidFill>
                  <a:schemeClr val="tx1"/>
                </a:solidFill>
              </a:rPr>
              <a:t>中</a:t>
            </a:r>
            <a:r>
              <a:rPr lang="ja-JP" altLang="en-US" dirty="0" smtClean="0">
                <a:solidFill>
                  <a:schemeClr val="tx1"/>
                </a:solidFill>
              </a:rPr>
              <a:t>でスマートフォン・</a:t>
            </a:r>
            <a:endParaRPr lang="en-US" altLang="ja-JP" dirty="0" smtClean="0">
              <a:solidFill>
                <a:schemeClr val="tx1"/>
              </a:solidFill>
            </a:endParaRPr>
          </a:p>
          <a:p>
            <a:pPr marL="45720" indent="0">
              <a:buFont typeface="Corbel" pitchFamily="34" charset="0"/>
              <a:buNone/>
            </a:pPr>
            <a:r>
              <a:rPr lang="ja-JP" altLang="en-US" dirty="0" smtClean="0">
                <a:solidFill>
                  <a:schemeClr val="tx1"/>
                </a:solidFill>
              </a:rPr>
              <a:t>インターネットの浸透度や利用方法の把握</a:t>
            </a:r>
            <a:endParaRPr lang="en-US" altLang="ja-JP" dirty="0" smtClean="0">
              <a:solidFill>
                <a:schemeClr val="tx1"/>
              </a:solidFill>
            </a:endParaRPr>
          </a:p>
        </p:txBody>
      </p:sp>
      <p:sp>
        <p:nvSpPr>
          <p:cNvPr id="6" name="上矢印 5"/>
          <p:cNvSpPr/>
          <p:nvPr/>
        </p:nvSpPr>
        <p:spPr>
          <a:xfrm rot="10800000">
            <a:off x="5792833" y="2935083"/>
            <a:ext cx="573205" cy="4969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20741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５</a:t>
            </a:r>
            <a:r>
              <a:rPr kumimoji="1" lang="en-US" altLang="ja-JP" dirty="0" smtClean="0"/>
              <a:t>】</a:t>
            </a:r>
            <a:r>
              <a:rPr kumimoji="1" lang="ja-JP" altLang="en-US" dirty="0" smtClean="0"/>
              <a:t>実態を踏まえた指導</a:t>
            </a:r>
            <a:endParaRPr kumimoji="1" lang="ja-JP" altLang="en-US" dirty="0"/>
          </a:p>
        </p:txBody>
      </p:sp>
      <p:sp>
        <p:nvSpPr>
          <p:cNvPr id="4" name="コンテンツ プレースホルダー 3"/>
          <p:cNvSpPr>
            <a:spLocks noGrp="1"/>
          </p:cNvSpPr>
          <p:nvPr>
            <p:ph idx="1"/>
          </p:nvPr>
        </p:nvSpPr>
        <p:spPr>
          <a:xfrm>
            <a:off x="593644" y="1624085"/>
            <a:ext cx="10971584" cy="764273"/>
          </a:xfrm>
          <a:prstGeom prst="rect">
            <a:avLst/>
          </a:prstGeom>
          <a:solidFill>
            <a:schemeClr val="accent1">
              <a:lumMod val="20000"/>
              <a:lumOff val="80000"/>
            </a:schemeClr>
          </a:solidFill>
          <a:ln w="76200" cmpd="dbl">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 indent="0" algn="ctr">
              <a:buNone/>
            </a:pPr>
            <a:r>
              <a:rPr lang="ja-JP" altLang="en-US" dirty="0" smtClean="0">
                <a:solidFill>
                  <a:schemeClr val="tx1"/>
                </a:solidFill>
              </a:rPr>
              <a:t>児童</a:t>
            </a:r>
            <a:r>
              <a:rPr lang="ja-JP" altLang="en-US" dirty="0">
                <a:solidFill>
                  <a:schemeClr val="tx1"/>
                </a:solidFill>
              </a:rPr>
              <a:t>生徒</a:t>
            </a:r>
            <a:r>
              <a:rPr lang="ja-JP" altLang="en-US" dirty="0" smtClean="0">
                <a:solidFill>
                  <a:schemeClr val="tx1"/>
                </a:solidFill>
              </a:rPr>
              <a:t>の実態</a:t>
            </a:r>
            <a:r>
              <a:rPr lang="ja-JP" altLang="en-US" dirty="0">
                <a:solidFill>
                  <a:schemeClr val="tx1"/>
                </a:solidFill>
              </a:rPr>
              <a:t>把握</a:t>
            </a:r>
            <a:endParaRPr kumimoji="1" lang="ja-JP" altLang="en-US" dirty="0">
              <a:solidFill>
                <a:schemeClr val="tx1"/>
              </a:solidFill>
            </a:endParaRPr>
          </a:p>
        </p:txBody>
      </p:sp>
      <p:sp>
        <p:nvSpPr>
          <p:cNvPr id="5" name="コンテンツ プレースホルダー 3"/>
          <p:cNvSpPr txBox="1">
            <a:spLocks/>
          </p:cNvSpPr>
          <p:nvPr/>
        </p:nvSpPr>
        <p:spPr>
          <a:xfrm>
            <a:off x="593644" y="3029053"/>
            <a:ext cx="10971584" cy="2975962"/>
          </a:xfrm>
          <a:prstGeom prst="rect">
            <a:avLst/>
          </a:prstGeom>
          <a:solidFill>
            <a:schemeClr val="accent1">
              <a:lumMod val="20000"/>
              <a:lumOff val="80000"/>
            </a:schemeClr>
          </a:solidFill>
          <a:ln w="76200" cap="flat" cmpd="dbl"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4400" i="0" kern="1200">
                <a:solidFill>
                  <a:schemeClr val="lt1"/>
                </a:solidFill>
                <a:latin typeface="+mj-ea"/>
                <a:ea typeface="+mj-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l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l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lt1"/>
                </a:solidFill>
                <a:latin typeface="+mn-lt"/>
                <a:ea typeface="+mn-ea"/>
                <a:cs typeface="+mn-cs"/>
              </a:defRPr>
            </a:lvl9pPr>
          </a:lstStyle>
          <a:p>
            <a:pPr marL="266700" indent="-222250">
              <a:lnSpc>
                <a:spcPct val="80000"/>
              </a:lnSpc>
            </a:pPr>
            <a:r>
              <a:rPr lang="ja-JP" altLang="en-US" sz="4000" dirty="0" smtClean="0">
                <a:solidFill>
                  <a:schemeClr val="tx1"/>
                </a:solidFill>
              </a:rPr>
              <a:t>学校や地域で実態調査アンケートの実施</a:t>
            </a:r>
            <a:endParaRPr lang="en-US" altLang="ja-JP" sz="4000" dirty="0" smtClean="0">
              <a:solidFill>
                <a:schemeClr val="tx1"/>
              </a:solidFill>
            </a:endParaRPr>
          </a:p>
          <a:p>
            <a:pPr marL="266700" indent="-222250">
              <a:lnSpc>
                <a:spcPct val="80000"/>
              </a:lnSpc>
            </a:pPr>
            <a:r>
              <a:rPr lang="ja-JP" altLang="en-US" sz="4000" dirty="0">
                <a:solidFill>
                  <a:schemeClr val="tx1"/>
                </a:solidFill>
              </a:rPr>
              <a:t>国</a:t>
            </a:r>
            <a:r>
              <a:rPr lang="ja-JP" altLang="en-US" sz="4000" dirty="0" smtClean="0">
                <a:solidFill>
                  <a:schemeClr val="tx1"/>
                </a:solidFill>
              </a:rPr>
              <a:t>や各市町村で実施している調査結果の閲覧</a:t>
            </a:r>
            <a:endParaRPr lang="en-US" altLang="ja-JP" sz="4000" dirty="0" smtClean="0">
              <a:solidFill>
                <a:schemeClr val="tx1"/>
              </a:solidFill>
            </a:endParaRPr>
          </a:p>
          <a:p>
            <a:pPr marL="266700" indent="-222250">
              <a:lnSpc>
                <a:spcPct val="80000"/>
              </a:lnSpc>
            </a:pPr>
            <a:r>
              <a:rPr lang="ja-JP" altLang="en-US" sz="4000" dirty="0" smtClean="0">
                <a:solidFill>
                  <a:schemeClr val="tx1"/>
                </a:solidFill>
              </a:rPr>
              <a:t>児童</a:t>
            </a:r>
            <a:r>
              <a:rPr lang="ja-JP" altLang="en-US" sz="4000" dirty="0">
                <a:solidFill>
                  <a:schemeClr val="tx1"/>
                </a:solidFill>
              </a:rPr>
              <a:t>生徒</a:t>
            </a:r>
            <a:r>
              <a:rPr lang="ja-JP" altLang="en-US" sz="4000" dirty="0" smtClean="0">
                <a:solidFill>
                  <a:schemeClr val="tx1"/>
                </a:solidFill>
              </a:rPr>
              <a:t>がよく</a:t>
            </a:r>
            <a:r>
              <a:rPr lang="ja-JP" altLang="en-US" sz="4000" dirty="0">
                <a:solidFill>
                  <a:schemeClr val="tx1"/>
                </a:solidFill>
              </a:rPr>
              <a:t>利用</a:t>
            </a:r>
            <a:r>
              <a:rPr lang="ja-JP" altLang="en-US" sz="4000" dirty="0" smtClean="0">
                <a:solidFill>
                  <a:schemeClr val="tx1"/>
                </a:solidFill>
              </a:rPr>
              <a:t>するスマートフォン・インターネットサイトの閲覧</a:t>
            </a:r>
            <a:endParaRPr lang="en-US" altLang="ja-JP" sz="4000" dirty="0" smtClean="0">
              <a:solidFill>
                <a:schemeClr val="tx1"/>
              </a:solidFill>
            </a:endParaRPr>
          </a:p>
        </p:txBody>
      </p:sp>
      <p:sp>
        <p:nvSpPr>
          <p:cNvPr id="6" name="上矢印 5"/>
          <p:cNvSpPr/>
          <p:nvPr/>
        </p:nvSpPr>
        <p:spPr>
          <a:xfrm rot="10800000">
            <a:off x="5792833" y="2426127"/>
            <a:ext cx="573205" cy="4969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3387536"/>
      </p:ext>
    </p:extLst>
  </p:cSld>
  <p:clrMapOvr>
    <a:masterClrMapping/>
  </p:clrMapOvr>
</p:sld>
</file>

<file path=ppt/theme/theme1.xml><?xml version="1.0" encoding="utf-8"?>
<a:theme xmlns:a="http://schemas.openxmlformats.org/drawingml/2006/main" name="基礎">
  <a:themeElements>
    <a:clrScheme name="紫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emplate>TM03457444[[fn=基礎]]</Template>
  <TotalTime>783</TotalTime>
  <Words>314</Words>
  <Application>Microsoft Office PowerPoint</Application>
  <PresentationFormat>ワイド画面</PresentationFormat>
  <Paragraphs>49</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HGｺﾞｼｯｸE</vt:lpstr>
      <vt:lpstr>HG創英角ｺﾞｼｯｸUB</vt:lpstr>
      <vt:lpstr>Arial</vt:lpstr>
      <vt:lpstr>Corbel</vt:lpstr>
      <vt:lpstr>Franklin Gothic Book</vt:lpstr>
      <vt:lpstr>Franklin Gothic Medium</vt:lpstr>
      <vt:lpstr>基礎</vt:lpstr>
      <vt:lpstr>第４章　情報モラル教育 </vt:lpstr>
      <vt:lpstr>【１】情報モラル指導モデルカリキュラムとは</vt:lpstr>
      <vt:lpstr>【２】情報モラルの領域</vt:lpstr>
      <vt:lpstr>【２】情報モラルの領域</vt:lpstr>
      <vt:lpstr>【３】体系的な情報モラル指導の必要性</vt:lpstr>
      <vt:lpstr>【３】体系的な情報モラル指導の必要性</vt:lpstr>
      <vt:lpstr>【４】学校や地域全体で取りくむことの重要性</vt:lpstr>
      <vt:lpstr>【５】実態を踏まえた指導</vt:lpstr>
      <vt:lpstr>【５】実態を踏まえた指導</vt:lpstr>
      <vt:lpstr>【５】実態を踏まえた指導</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森脇　大貴</dc:creator>
  <cp:lastModifiedBy>Takehiro FURUTA</cp:lastModifiedBy>
  <cp:revision>109</cp:revision>
  <dcterms:created xsi:type="dcterms:W3CDTF">2015-10-13T01:30:40Z</dcterms:created>
  <dcterms:modified xsi:type="dcterms:W3CDTF">2016-02-11T14:08:02Z</dcterms:modified>
</cp:coreProperties>
</file>