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82" r:id="rId2"/>
    <p:sldId id="283" r:id="rId3"/>
    <p:sldId id="284" r:id="rId4"/>
    <p:sldId id="287" r:id="rId5"/>
    <p:sldId id="285" r:id="rId6"/>
    <p:sldId id="288" r:id="rId7"/>
    <p:sldId id="289" r:id="rId8"/>
    <p:sldId id="286" r:id="rId9"/>
    <p:sldId id="291" r:id="rId10"/>
    <p:sldId id="29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BA"/>
    <a:srgbClr val="FFEC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730" y="393198"/>
            <a:ext cx="11477638" cy="22289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72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dirty="0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0274" y="3157879"/>
            <a:ext cx="8295506" cy="2049462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 smtClean="0"/>
              <a:t>サブタイトル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41016" r="1223" b="32591"/>
          <a:stretch/>
        </p:blipFill>
        <p:spPr>
          <a:xfrm>
            <a:off x="305139" y="2960906"/>
            <a:ext cx="3355135" cy="21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248649"/>
            <a:ext cx="11700400" cy="1038730"/>
          </a:xfrm>
        </p:spPr>
        <p:txBody>
          <a:bodyPr>
            <a:noAutofit/>
          </a:bodyPr>
          <a:lstStyle>
            <a:lvl1pPr>
              <a:defRPr sz="54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327257"/>
            <a:ext cx="11700400" cy="1038730"/>
          </a:xfrm>
        </p:spPr>
        <p:txBody>
          <a:bodyPr>
            <a:noAutofit/>
          </a:bodyPr>
          <a:lstStyle>
            <a:lvl1pPr algn="ctr">
              <a:defRPr sz="40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44" y="1633347"/>
            <a:ext cx="10971584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 flipV="1">
            <a:off x="234926" y="1453275"/>
            <a:ext cx="11700400" cy="14768"/>
          </a:xfrm>
          <a:prstGeom prst="line">
            <a:avLst/>
          </a:prstGeom>
          <a:ln w="63500" cap="sq">
            <a:solidFill>
              <a:schemeClr val="accent2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第４章　情報モラル教育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３</a:t>
            </a:r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．</a:t>
            </a:r>
            <a:r>
              <a:rPr lang="ja-JP" altLang="en-US" spc="-150" dirty="0" smtClean="0"/>
              <a:t>道徳や各教科等に</a:t>
            </a:r>
            <a:endParaRPr lang="en-US" altLang="ja-JP" spc="-150" dirty="0" smtClean="0"/>
          </a:p>
          <a:p>
            <a:r>
              <a:rPr lang="ja-JP" altLang="en-US" spc="-150" dirty="0"/>
              <a:t>　</a:t>
            </a:r>
            <a:r>
              <a:rPr lang="ja-JP" altLang="en-US" spc="-150" dirty="0" smtClean="0"/>
              <a:t>　おける情報モラル</a:t>
            </a:r>
            <a:endParaRPr lang="en-US" altLang="ja-JP" spc="-150" dirty="0" smtClean="0"/>
          </a:p>
        </p:txBody>
      </p:sp>
    </p:spTree>
    <p:extLst>
      <p:ext uri="{BB962C8B-B14F-4D97-AF65-F5344CB8AC3E}">
        <p14:creationId xmlns:p14="http://schemas.microsoft.com/office/powerpoint/2010/main" val="1598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３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各教科における「情報モラル」の指導方法</a:t>
            </a:r>
            <a:endParaRPr kumimoji="1" lang="ja-JP" altLang="en-US" dirty="0"/>
          </a:p>
        </p:txBody>
      </p:sp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395785" y="4548533"/>
            <a:ext cx="11367302" cy="20160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情報</a:t>
            </a:r>
            <a:r>
              <a:rPr lang="ja-JP" altLang="en-US" sz="3200" dirty="0">
                <a:solidFill>
                  <a:schemeClr val="tx1"/>
                </a:solidFill>
              </a:rPr>
              <a:t>の取り扱いに関する</a:t>
            </a:r>
            <a:r>
              <a:rPr lang="ja-JP" altLang="en-US" sz="3200" dirty="0" smtClean="0">
                <a:solidFill>
                  <a:schemeClr val="tx1"/>
                </a:solidFill>
              </a:rPr>
              <a:t>法律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情報</a:t>
            </a:r>
            <a:r>
              <a:rPr lang="ja-JP" altLang="en-US" sz="3200" dirty="0">
                <a:solidFill>
                  <a:schemeClr val="tx1"/>
                </a:solidFill>
              </a:rPr>
              <a:t>に関する権利についての</a:t>
            </a:r>
            <a:r>
              <a:rPr lang="ja-JP" altLang="en-US" sz="3200" dirty="0" smtClean="0">
                <a:solidFill>
                  <a:schemeClr val="tx1"/>
                </a:solidFill>
              </a:rPr>
              <a:t>理解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健康を害するような行動について考えさせる</a:t>
            </a:r>
            <a:r>
              <a:rPr lang="ja-JP" altLang="en-US" sz="3200" dirty="0" smtClean="0">
                <a:solidFill>
                  <a:schemeClr val="tx1"/>
                </a:solidFill>
              </a:rPr>
              <a:t>学習</a:t>
            </a:r>
            <a:endParaRPr lang="ja-JP" altLang="en-US" sz="3200" dirty="0">
              <a:solidFill>
                <a:schemeClr val="tx1"/>
              </a:solidFill>
            </a:endParaRPr>
          </a:p>
          <a:p>
            <a:endParaRPr lang="en-US" altLang="ja-JP" sz="3600" dirty="0">
              <a:solidFill>
                <a:schemeClr val="tx1"/>
              </a:solidFill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4" y="1640110"/>
            <a:ext cx="4319393" cy="263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コンテンツ プレースホルダー 3"/>
          <p:cNvSpPr txBox="1">
            <a:spLocks/>
          </p:cNvSpPr>
          <p:nvPr/>
        </p:nvSpPr>
        <p:spPr>
          <a:xfrm>
            <a:off x="4901184" y="1619778"/>
            <a:ext cx="6861903" cy="2659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80000"/>
              </a:lnSpc>
              <a:buNone/>
            </a:pPr>
            <a:endParaRPr lang="en-US" altLang="ja-JP" sz="3600" dirty="0" smtClean="0">
              <a:solidFill>
                <a:schemeClr val="tx1"/>
              </a:solidFill>
            </a:endParaRPr>
          </a:p>
          <a:p>
            <a:pPr marL="45720" indent="0">
              <a:lnSpc>
                <a:spcPct val="80000"/>
              </a:lnSpc>
              <a:buNone/>
            </a:pPr>
            <a:r>
              <a:rPr lang="ja-JP" altLang="en-US" sz="3600" dirty="0" smtClean="0">
                <a:solidFill>
                  <a:schemeClr val="tx1"/>
                </a:solidFill>
              </a:rPr>
              <a:t>中</a:t>
            </a:r>
            <a:r>
              <a:rPr lang="ja-JP" altLang="en-US" sz="3600" dirty="0">
                <a:solidFill>
                  <a:schemeClr val="tx1"/>
                </a:solidFill>
              </a:rPr>
              <a:t>・高等学校の教科における情報モラルの指導では</a:t>
            </a:r>
            <a:r>
              <a:rPr lang="en-US" altLang="ja-JP" sz="3600" dirty="0" smtClean="0">
                <a:solidFill>
                  <a:schemeClr val="tx1"/>
                </a:solidFill>
              </a:rPr>
              <a:t>…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ja-JP" altLang="en-US" sz="3600" dirty="0">
                <a:solidFill>
                  <a:srgbClr val="FF0000"/>
                </a:solidFill>
              </a:rPr>
              <a:t>ネットワークを利用する上での責任についての指導</a:t>
            </a:r>
            <a:endParaRPr lang="en-US" altLang="ja-JP" sz="3600" dirty="0">
              <a:solidFill>
                <a:srgbClr val="FF0000"/>
              </a:solidFill>
            </a:endParaRPr>
          </a:p>
          <a:p>
            <a:pPr marL="45720" indent="0">
              <a:lnSpc>
                <a:spcPct val="80000"/>
              </a:lnSpc>
              <a:buNone/>
            </a:pPr>
            <a:endParaRPr lang="en-US" altLang="ja-JP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【1】</a:t>
            </a:r>
            <a:r>
              <a:rPr kumimoji="1" lang="ja-JP" altLang="en-US" dirty="0" smtClean="0"/>
              <a:t>学習指導要領における「情報モラル」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 txBox="1">
            <a:spLocks/>
          </p:cNvSpPr>
          <p:nvPr/>
        </p:nvSpPr>
        <p:spPr>
          <a:xfrm>
            <a:off x="395785" y="1841698"/>
            <a:ext cx="11367302" cy="3508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小・中・高等学校　学習指導要領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45720" indent="0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「総則」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45720" indent="0">
              <a:lnSpc>
                <a:spcPct val="80000"/>
              </a:lnSpc>
              <a:buNone/>
            </a:pPr>
            <a:r>
              <a:rPr lang="ja-JP" altLang="en-US" sz="4000" spc="-150" dirty="0" smtClean="0">
                <a:solidFill>
                  <a:schemeClr val="tx1"/>
                </a:solidFill>
              </a:rPr>
              <a:t>「指導計画の作成等に当たって配慮すべき事項」</a:t>
            </a:r>
            <a:endParaRPr lang="en-US" altLang="ja-JP" sz="4000" spc="-150" dirty="0" smtClean="0">
              <a:solidFill>
                <a:schemeClr val="tx1"/>
              </a:solidFill>
            </a:endParaRPr>
          </a:p>
          <a:p>
            <a:pPr marL="45720" indent="0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rgbClr val="FF0000"/>
                </a:solidFill>
              </a:rPr>
              <a:t>各教科等の指導に当たって、児童生徒が情報モ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pPr marL="45720" indent="0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rgbClr val="FF0000"/>
                </a:solidFill>
              </a:rPr>
              <a:t>ラルを身に付けるための学習活動を充実させる</a:t>
            </a:r>
            <a:endParaRPr lang="en-US" altLang="ja-JP" sz="4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【1】</a:t>
            </a:r>
            <a:r>
              <a:rPr kumimoji="1" lang="ja-JP" altLang="en-US" dirty="0" smtClean="0"/>
              <a:t>学習指導要領における「情報モラル」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 txBox="1">
            <a:spLocks/>
          </p:cNvSpPr>
          <p:nvPr/>
        </p:nvSpPr>
        <p:spPr>
          <a:xfrm>
            <a:off x="395785" y="1664275"/>
            <a:ext cx="11367302" cy="2948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</a:pPr>
            <a:r>
              <a:rPr lang="ja-JP" altLang="en-US" sz="4000" dirty="0">
                <a:solidFill>
                  <a:schemeClr val="tx1"/>
                </a:solidFill>
              </a:rPr>
              <a:t>情報</a:t>
            </a:r>
            <a:r>
              <a:rPr lang="ja-JP" altLang="en-US" sz="4000" dirty="0" smtClean="0">
                <a:solidFill>
                  <a:schemeClr val="tx1"/>
                </a:solidFill>
              </a:rPr>
              <a:t>モラル指導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marL="45720" indent="0" algn="ctr">
              <a:lnSpc>
                <a:spcPct val="80000"/>
              </a:lnSpc>
              <a:buNone/>
            </a:pPr>
            <a:endParaRPr lang="en-US" altLang="ja-JP" sz="4000" dirty="0" smtClean="0">
              <a:solidFill>
                <a:schemeClr val="tx1"/>
              </a:solidFill>
            </a:endParaRPr>
          </a:p>
          <a:p>
            <a:pPr marL="45720" indent="0" algn="ctr">
              <a:lnSpc>
                <a:spcPct val="80000"/>
              </a:lnSpc>
              <a:buNone/>
            </a:pPr>
            <a:endParaRPr lang="en-US" altLang="ja-JP" sz="4000" dirty="0">
              <a:solidFill>
                <a:schemeClr val="tx1"/>
              </a:solidFill>
            </a:endParaRPr>
          </a:p>
          <a:p>
            <a:pPr marL="45720" indent="0" algn="ctr">
              <a:lnSpc>
                <a:spcPct val="80000"/>
              </a:lnSpc>
              <a:buNone/>
            </a:pPr>
            <a:endParaRPr lang="en-US" altLang="ja-JP" sz="4000" dirty="0" smtClean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05218" y="2402003"/>
            <a:ext cx="3125337" cy="2074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latin typeface="+mj-ea"/>
                <a:ea typeface="+mj-ea"/>
              </a:rPr>
              <a:t>知識・対処法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721483" y="2402003"/>
            <a:ext cx="6647102" cy="2074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「考えさせる」</a:t>
            </a:r>
            <a:r>
              <a:rPr kumimoji="1" lang="ja-JP" altLang="en-US" sz="3200" dirty="0" smtClean="0">
                <a:latin typeface="+mj-ea"/>
                <a:ea typeface="+mj-ea"/>
              </a:rPr>
              <a:t>活動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ja-JP" altLang="en-US" sz="3200" dirty="0" smtClean="0">
                <a:latin typeface="+mj-ea"/>
                <a:ea typeface="+mj-ea"/>
              </a:rPr>
              <a:t>情報通信ネットワークの操作体験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ja-JP" altLang="en-US" sz="3200" dirty="0" smtClean="0">
                <a:latin typeface="+mj-ea"/>
                <a:ea typeface="+mj-ea"/>
              </a:rPr>
              <a:t>インターネット上の光と影に関する調べ学習</a:t>
            </a:r>
            <a:endParaRPr kumimoji="1" lang="en-US" altLang="ja-JP" sz="32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144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【1】</a:t>
            </a:r>
            <a:r>
              <a:rPr kumimoji="1" lang="ja-JP" altLang="en-US" dirty="0" smtClean="0"/>
              <a:t>学習指導要領における「情報モラル」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 txBox="1">
            <a:spLocks/>
          </p:cNvSpPr>
          <p:nvPr/>
        </p:nvSpPr>
        <p:spPr>
          <a:xfrm>
            <a:off x="395785" y="1664275"/>
            <a:ext cx="11367302" cy="2948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</a:pPr>
            <a:r>
              <a:rPr lang="ja-JP" altLang="en-US" sz="4000" dirty="0">
                <a:solidFill>
                  <a:schemeClr val="tx1"/>
                </a:solidFill>
              </a:rPr>
              <a:t>情報</a:t>
            </a:r>
            <a:r>
              <a:rPr lang="ja-JP" altLang="en-US" sz="4000" dirty="0" smtClean="0">
                <a:solidFill>
                  <a:schemeClr val="tx1"/>
                </a:solidFill>
              </a:rPr>
              <a:t>モラル指導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marL="45720" indent="0" algn="ctr">
              <a:lnSpc>
                <a:spcPct val="80000"/>
              </a:lnSpc>
              <a:buNone/>
            </a:pPr>
            <a:endParaRPr lang="en-US" altLang="ja-JP" sz="4000" dirty="0" smtClean="0">
              <a:solidFill>
                <a:schemeClr val="tx1"/>
              </a:solidFill>
            </a:endParaRPr>
          </a:p>
          <a:p>
            <a:pPr marL="45720" indent="0" algn="ctr">
              <a:lnSpc>
                <a:spcPct val="80000"/>
              </a:lnSpc>
              <a:buNone/>
            </a:pPr>
            <a:endParaRPr lang="en-US" altLang="ja-JP" sz="4000" dirty="0">
              <a:solidFill>
                <a:schemeClr val="tx1"/>
              </a:solidFill>
            </a:endParaRPr>
          </a:p>
          <a:p>
            <a:pPr marL="45720" indent="0" algn="ctr">
              <a:lnSpc>
                <a:spcPct val="80000"/>
              </a:lnSpc>
              <a:buNone/>
            </a:pPr>
            <a:endParaRPr lang="en-US" altLang="ja-JP" sz="4000" dirty="0" smtClean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05218" y="2402003"/>
            <a:ext cx="3125337" cy="2074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latin typeface="+mj-ea"/>
                <a:ea typeface="+mj-ea"/>
              </a:rPr>
              <a:t>知識・対処法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721483" y="2402003"/>
            <a:ext cx="6647102" cy="2074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「考えさせる」</a:t>
            </a:r>
            <a:r>
              <a:rPr kumimoji="1" lang="ja-JP" altLang="en-US" sz="3200" dirty="0" smtClean="0">
                <a:latin typeface="+mj-ea"/>
                <a:ea typeface="+mj-ea"/>
              </a:rPr>
              <a:t>活動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ja-JP" altLang="en-US" sz="3200" dirty="0" smtClean="0">
                <a:latin typeface="+mj-ea"/>
                <a:ea typeface="+mj-ea"/>
              </a:rPr>
              <a:t>情報通信ネットワークの操作体験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ja-JP" altLang="en-US" sz="3200" dirty="0" smtClean="0">
                <a:latin typeface="+mj-ea"/>
                <a:ea typeface="+mj-ea"/>
              </a:rPr>
              <a:t>インターネット上の光と影に関する調べ学習</a:t>
            </a:r>
            <a:endParaRPr kumimoji="1" lang="en-US" altLang="ja-JP" sz="3200" dirty="0" smtClean="0">
              <a:latin typeface="+mj-ea"/>
              <a:ea typeface="+mj-ea"/>
            </a:endParaRPr>
          </a:p>
        </p:txBody>
      </p:sp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395785" y="5214191"/>
            <a:ext cx="11367302" cy="13503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rgbClr val="FF0000"/>
                </a:solidFill>
              </a:rPr>
              <a:t>自分</a:t>
            </a:r>
            <a:r>
              <a:rPr lang="ja-JP" altLang="en-US" sz="4000" dirty="0">
                <a:solidFill>
                  <a:srgbClr val="FF0000"/>
                </a:solidFill>
              </a:rPr>
              <a:t>自身</a:t>
            </a:r>
            <a:r>
              <a:rPr lang="ja-JP" altLang="en-US" sz="4000" dirty="0" smtClean="0">
                <a:solidFill>
                  <a:srgbClr val="FF0000"/>
                </a:solidFill>
              </a:rPr>
              <a:t>で正しく活用するために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pPr marL="45720" indent="0" algn="ctr">
              <a:lnSpc>
                <a:spcPct val="80000"/>
              </a:lnSpc>
              <a:buNone/>
            </a:pPr>
            <a:r>
              <a:rPr lang="ja-JP" altLang="en-US" sz="4000" dirty="0">
                <a:solidFill>
                  <a:srgbClr val="FF0000"/>
                </a:solidFill>
              </a:rPr>
              <a:t>的確</a:t>
            </a:r>
            <a:r>
              <a:rPr lang="ja-JP" altLang="en-US" sz="4000" dirty="0" smtClean="0">
                <a:solidFill>
                  <a:srgbClr val="FF0000"/>
                </a:solidFill>
              </a:rPr>
              <a:t>な</a:t>
            </a:r>
            <a:r>
              <a:rPr lang="ja-JP" altLang="en-US" sz="4000" dirty="0">
                <a:solidFill>
                  <a:srgbClr val="FF0000"/>
                </a:solidFill>
              </a:rPr>
              <a:t>判断</a:t>
            </a:r>
            <a:r>
              <a:rPr lang="ja-JP" altLang="en-US" sz="4000" dirty="0" smtClean="0">
                <a:solidFill>
                  <a:srgbClr val="FF0000"/>
                </a:solidFill>
              </a:rPr>
              <a:t>ができる力</a:t>
            </a:r>
            <a:r>
              <a:rPr lang="ja-JP" altLang="en-US" sz="4000" dirty="0" smtClean="0">
                <a:solidFill>
                  <a:schemeClr val="tx1"/>
                </a:solidFill>
              </a:rPr>
              <a:t>を身につけさせる</a:t>
            </a:r>
            <a:endParaRPr lang="en-US" altLang="ja-JP" sz="4000" dirty="0">
              <a:solidFill>
                <a:schemeClr val="tx1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5792833" y="4665569"/>
            <a:ext cx="573206" cy="464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0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道徳における「情報モラル」の指導方法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 txBox="1">
            <a:spLocks/>
          </p:cNvSpPr>
          <p:nvPr/>
        </p:nvSpPr>
        <p:spPr>
          <a:xfrm>
            <a:off x="395785" y="2312999"/>
            <a:ext cx="11367302" cy="13374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80000"/>
              </a:lnSpc>
              <a:buNone/>
            </a:pPr>
            <a:endParaRPr lang="en-US" altLang="ja-JP" sz="4000" dirty="0" smtClean="0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1445" y="1605113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+mj-ea"/>
                <a:ea typeface="+mj-ea"/>
              </a:rPr>
              <a:t>どのようにして実践するか？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1445" y="384064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+mj-ea"/>
                <a:ea typeface="+mj-ea"/>
              </a:rPr>
              <a:t>何を学ばせるか？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395785" y="4548533"/>
            <a:ext cx="11367302" cy="20160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80000"/>
              </a:lnSpc>
              <a:buNone/>
            </a:pPr>
            <a:endParaRPr lang="en-US" altLang="ja-JP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道徳における「情報モラル」の指導方法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 txBox="1">
            <a:spLocks/>
          </p:cNvSpPr>
          <p:nvPr/>
        </p:nvSpPr>
        <p:spPr>
          <a:xfrm>
            <a:off x="395785" y="2312999"/>
            <a:ext cx="11367302" cy="13374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道徳のねらいと今日的な課題や素材を連携させて実践</a:t>
            </a:r>
            <a:endParaRPr lang="en-US" altLang="ja-JP" sz="4000" dirty="0" smtClean="0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1445" y="1605113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+mj-ea"/>
                <a:ea typeface="+mj-ea"/>
              </a:rPr>
              <a:t>どのようにして実践するか？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1445" y="384064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+mj-ea"/>
                <a:ea typeface="+mj-ea"/>
              </a:rPr>
              <a:t>何を学ばせるか？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395785" y="4548533"/>
            <a:ext cx="11367302" cy="20160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80000"/>
              </a:lnSpc>
              <a:buNone/>
            </a:pPr>
            <a:endParaRPr lang="en-US" altLang="ja-JP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道徳における「情報モラル」の指導方法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 txBox="1">
            <a:spLocks/>
          </p:cNvSpPr>
          <p:nvPr/>
        </p:nvSpPr>
        <p:spPr>
          <a:xfrm>
            <a:off x="395785" y="2312999"/>
            <a:ext cx="11367302" cy="13374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道徳のねらいと今日的な課題や素材を連携させて実践</a:t>
            </a:r>
            <a:endParaRPr lang="en-US" altLang="ja-JP" sz="4000" dirty="0" smtClean="0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1445" y="1605113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+mj-ea"/>
                <a:ea typeface="+mj-ea"/>
              </a:rPr>
              <a:t>どのようにして実践するか？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1445" y="384064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+mj-ea"/>
                <a:ea typeface="+mj-ea"/>
              </a:rPr>
              <a:t>何を学ばせるか？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395785" y="4548533"/>
            <a:ext cx="11367302" cy="20160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ネットワークを介した</a:t>
            </a:r>
            <a:r>
              <a:rPr lang="en-US" altLang="ja-JP" sz="4000" dirty="0" smtClean="0">
                <a:solidFill>
                  <a:schemeClr val="tx1"/>
                </a:solidFill>
              </a:rPr>
              <a:t/>
            </a:r>
            <a:br>
              <a:rPr lang="en-US" altLang="ja-JP" sz="4000" dirty="0" smtClean="0">
                <a:solidFill>
                  <a:schemeClr val="tx1"/>
                </a:solidFill>
              </a:rPr>
            </a:br>
            <a:r>
              <a:rPr lang="ja-JP" altLang="en-US" sz="4000" dirty="0" smtClean="0">
                <a:solidFill>
                  <a:srgbClr val="FF0000"/>
                </a:solidFill>
              </a:rPr>
              <a:t>「他の人」や「集団や社会」との関わり方</a:t>
            </a:r>
            <a:r>
              <a:rPr lang="en-US" altLang="ja-JP" sz="4000" dirty="0">
                <a:solidFill>
                  <a:srgbClr val="FF0000"/>
                </a:solidFill>
              </a:rPr>
              <a:t/>
            </a:r>
            <a:br>
              <a:rPr lang="en-US" altLang="ja-JP" sz="4000" dirty="0">
                <a:solidFill>
                  <a:srgbClr val="FF0000"/>
                </a:solidFill>
              </a:rPr>
            </a:br>
            <a:r>
              <a:rPr lang="ja-JP" altLang="en-US" sz="4000" dirty="0" smtClean="0">
                <a:solidFill>
                  <a:schemeClr val="tx1"/>
                </a:solidFill>
              </a:rPr>
              <a:t>を</a:t>
            </a:r>
            <a:r>
              <a:rPr lang="ja-JP" altLang="en-US" sz="4000" dirty="0">
                <a:solidFill>
                  <a:schemeClr val="tx1"/>
                </a:solidFill>
              </a:rPr>
              <a:t>学</a:t>
            </a:r>
            <a:r>
              <a:rPr lang="ja-JP" altLang="en-US" sz="4000" dirty="0" smtClean="0">
                <a:solidFill>
                  <a:schemeClr val="tx1"/>
                </a:solidFill>
              </a:rPr>
              <a:t>ぶ</a:t>
            </a:r>
            <a:endParaRPr lang="en-US" altLang="ja-JP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３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各教科における「情報モラル」の指導方法</a:t>
            </a:r>
            <a:endParaRPr kumimoji="1" lang="ja-JP" altLang="en-US" dirty="0"/>
          </a:p>
        </p:txBody>
      </p:sp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395785" y="4548533"/>
            <a:ext cx="11367302" cy="20160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小学校の教科における情報モラルの指導では</a:t>
            </a:r>
            <a:r>
              <a:rPr lang="en-US" altLang="ja-JP" sz="4000" dirty="0" smtClean="0">
                <a:solidFill>
                  <a:schemeClr val="tx1"/>
                </a:solidFill>
              </a:rPr>
              <a:t>…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ja-JP" altLang="en-US" sz="4000" dirty="0">
                <a:solidFill>
                  <a:srgbClr val="FF0000"/>
                </a:solidFill>
              </a:rPr>
              <a:t>指導</a:t>
            </a:r>
            <a:r>
              <a:rPr lang="ja-JP" altLang="en-US" sz="4000" dirty="0" smtClean="0">
                <a:solidFill>
                  <a:srgbClr val="FF0000"/>
                </a:solidFill>
              </a:rPr>
              <a:t>する単元の目標と関連づけて指導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marL="45720" indent="0">
              <a:lnSpc>
                <a:spcPct val="80000"/>
              </a:lnSpc>
              <a:buNone/>
            </a:pPr>
            <a:r>
              <a:rPr lang="ja-JP" altLang="en-US" sz="4000" dirty="0">
                <a:solidFill>
                  <a:schemeClr val="tx1"/>
                </a:solidFill>
              </a:rPr>
              <a:t>学年</a:t>
            </a:r>
            <a:r>
              <a:rPr lang="ja-JP" altLang="en-US" sz="4000" dirty="0" smtClean="0">
                <a:solidFill>
                  <a:schemeClr val="tx1"/>
                </a:solidFill>
              </a:rPr>
              <a:t>に応じた</a:t>
            </a:r>
            <a:r>
              <a:rPr lang="ja-JP" altLang="en-US" sz="4000" dirty="0">
                <a:solidFill>
                  <a:schemeClr val="tx1"/>
                </a:solidFill>
              </a:rPr>
              <a:t>段階的</a:t>
            </a:r>
            <a:r>
              <a:rPr lang="ja-JP" altLang="en-US" sz="4000" dirty="0" smtClean="0">
                <a:solidFill>
                  <a:schemeClr val="tx1"/>
                </a:solidFill>
              </a:rPr>
              <a:t>な指導</a:t>
            </a:r>
            <a:r>
              <a:rPr lang="en-US" altLang="ja-JP" sz="4000" dirty="0" smtClean="0">
                <a:solidFill>
                  <a:schemeClr val="tx1"/>
                </a:solidFill>
              </a:rPr>
              <a:t>…</a:t>
            </a:r>
            <a:r>
              <a:rPr lang="ja-JP" altLang="en-US" sz="4000" dirty="0">
                <a:solidFill>
                  <a:srgbClr val="FF0000"/>
                </a:solidFill>
              </a:rPr>
              <a:t>校</a:t>
            </a:r>
            <a:r>
              <a:rPr lang="ja-JP" altLang="en-US" sz="4000" dirty="0" smtClean="0">
                <a:solidFill>
                  <a:srgbClr val="FF0000"/>
                </a:solidFill>
              </a:rPr>
              <a:t>内で共通理解を</a:t>
            </a:r>
            <a:endParaRPr lang="en-US" altLang="ja-JP" sz="4000" dirty="0" smtClean="0">
              <a:solidFill>
                <a:srgbClr val="FF0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21691" r="65174" b="39304"/>
          <a:stretch/>
        </p:blipFill>
        <p:spPr>
          <a:xfrm>
            <a:off x="717965" y="1557841"/>
            <a:ext cx="2674961" cy="2880726"/>
          </a:xfrm>
          <a:prstGeom prst="rect">
            <a:avLst/>
          </a:prstGeom>
        </p:spPr>
      </p:pic>
      <p:sp>
        <p:nvSpPr>
          <p:cNvPr id="8" name="円/楕円 7"/>
          <p:cNvSpPr/>
          <p:nvPr/>
        </p:nvSpPr>
        <p:spPr>
          <a:xfrm>
            <a:off x="3392926" y="2197289"/>
            <a:ext cx="477672" cy="36848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4139413" y="1760559"/>
            <a:ext cx="873456" cy="60050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4840815" y="1586185"/>
            <a:ext cx="6736628" cy="285238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81812" y="2197289"/>
            <a:ext cx="718575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4000" dirty="0">
                <a:latin typeface="+mj-ea"/>
                <a:ea typeface="+mj-ea"/>
              </a:rPr>
              <a:t>ＩＣＴを活用した授業で</a:t>
            </a:r>
            <a:r>
              <a:rPr kumimoji="1" lang="ja-JP" altLang="en-US" sz="4000" dirty="0" smtClean="0">
                <a:latin typeface="+mj-ea"/>
                <a:ea typeface="+mj-ea"/>
              </a:rPr>
              <a:t>の</a:t>
            </a:r>
            <a:endParaRPr kumimoji="1" lang="en-US" altLang="ja-JP" sz="4000" dirty="0" smtClean="0"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4000" dirty="0" smtClean="0">
                <a:latin typeface="+mj-ea"/>
                <a:ea typeface="+mj-ea"/>
              </a:rPr>
              <a:t>情報</a:t>
            </a:r>
            <a:r>
              <a:rPr kumimoji="1" lang="ja-JP" altLang="en-US" sz="4000" dirty="0">
                <a:latin typeface="+mj-ea"/>
                <a:ea typeface="+mj-ea"/>
              </a:rPr>
              <a:t>モラルの指導が効果大</a:t>
            </a:r>
          </a:p>
          <a:p>
            <a:endParaRPr kumimoji="1" lang="ja-JP" altLang="en-US" sz="4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103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３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各教科における「情報モラル」の指導方法</a:t>
            </a:r>
            <a:endParaRPr kumimoji="1" lang="ja-JP" altLang="en-US" dirty="0"/>
          </a:p>
        </p:txBody>
      </p:sp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395785" y="3131775"/>
            <a:ext cx="11367302" cy="29947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dirty="0" smtClean="0">
                <a:solidFill>
                  <a:schemeClr val="tx1"/>
                </a:solidFill>
              </a:rPr>
              <a:t>ネット上での</a:t>
            </a:r>
            <a:r>
              <a:rPr lang="ja-JP" altLang="en-US" sz="4000" dirty="0" smtClean="0">
                <a:solidFill>
                  <a:srgbClr val="FF0000"/>
                </a:solidFill>
              </a:rPr>
              <a:t>誹謗・中傷への対応</a:t>
            </a:r>
            <a:r>
              <a:rPr lang="ja-JP" altLang="en-US" sz="4000" dirty="0" smtClean="0">
                <a:solidFill>
                  <a:schemeClr val="tx1"/>
                </a:solidFill>
              </a:rPr>
              <a:t>方法の理解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r>
              <a:rPr lang="ja-JP" altLang="en-US" sz="4000" dirty="0">
                <a:solidFill>
                  <a:srgbClr val="FF0000"/>
                </a:solidFill>
              </a:rPr>
              <a:t>犯罪や事件</a:t>
            </a:r>
            <a:r>
              <a:rPr lang="ja-JP" altLang="en-US" sz="4000" dirty="0">
                <a:solidFill>
                  <a:schemeClr val="tx1"/>
                </a:solidFill>
              </a:rPr>
              <a:t>に巻き込まれないための注意</a:t>
            </a:r>
          </a:p>
          <a:p>
            <a:r>
              <a:rPr lang="ja-JP" altLang="en-US" sz="4000" dirty="0">
                <a:solidFill>
                  <a:srgbClr val="FF0000"/>
                </a:solidFill>
              </a:rPr>
              <a:t>加害者</a:t>
            </a:r>
            <a:r>
              <a:rPr lang="ja-JP" altLang="en-US" sz="4000" dirty="0">
                <a:solidFill>
                  <a:schemeClr val="tx1"/>
                </a:solidFill>
              </a:rPr>
              <a:t>にならないための指導</a:t>
            </a:r>
          </a:p>
          <a:p>
            <a:pPr marL="45720" indent="0">
              <a:buNone/>
            </a:pPr>
            <a:endParaRPr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785" y="1685225"/>
            <a:ext cx="113673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4000" dirty="0" smtClean="0">
                <a:latin typeface="+mj-ea"/>
                <a:ea typeface="+mj-ea"/>
              </a:rPr>
              <a:t>生徒</a:t>
            </a:r>
            <a:r>
              <a:rPr kumimoji="1" lang="ja-JP" altLang="en-US" sz="4000" dirty="0">
                <a:latin typeface="+mj-ea"/>
                <a:ea typeface="+mj-ea"/>
              </a:rPr>
              <a:t>指導</a:t>
            </a:r>
            <a:r>
              <a:rPr kumimoji="1" lang="ja-JP" altLang="en-US" sz="4000" dirty="0" smtClean="0">
                <a:latin typeface="+mj-ea"/>
                <a:ea typeface="+mj-ea"/>
              </a:rPr>
              <a:t>の側面における情報モラルの指導では</a:t>
            </a:r>
            <a:r>
              <a:rPr kumimoji="1" lang="en-US" altLang="ja-JP" sz="4000" dirty="0" smtClean="0">
                <a:latin typeface="+mj-ea"/>
                <a:ea typeface="+mj-ea"/>
              </a:rPr>
              <a:t>…</a:t>
            </a:r>
            <a:endParaRPr kumimoji="1" lang="ja-JP" altLang="en-US" sz="4000" dirty="0">
              <a:latin typeface="+mj-ea"/>
              <a:ea typeface="+mj-ea"/>
            </a:endParaRPr>
          </a:p>
          <a:p>
            <a:endParaRPr kumimoji="1" lang="ja-JP" altLang="en-US" sz="4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190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礎">
  <a:themeElements>
    <a:clrScheme name="紫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831</TotalTime>
  <Words>400</Words>
  <Application>Microsoft Office PowerPoint</Application>
  <PresentationFormat>ワイド画面</PresentationFormat>
  <Paragraphs>56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HGｺﾞｼｯｸE</vt:lpstr>
      <vt:lpstr>HG創英角ｺﾞｼｯｸUB</vt:lpstr>
      <vt:lpstr>Arial</vt:lpstr>
      <vt:lpstr>Corbel</vt:lpstr>
      <vt:lpstr>Franklin Gothic Book</vt:lpstr>
      <vt:lpstr>Franklin Gothic Medium</vt:lpstr>
      <vt:lpstr>基礎</vt:lpstr>
      <vt:lpstr>第４章　情報モラル教育 </vt:lpstr>
      <vt:lpstr>【1】学習指導要領における「情報モラル」</vt:lpstr>
      <vt:lpstr>【1】学習指導要領における「情報モラル」</vt:lpstr>
      <vt:lpstr>【1】学習指導要領における「情報モラル」</vt:lpstr>
      <vt:lpstr>【２】道徳における「情報モラル」の指導方法</vt:lpstr>
      <vt:lpstr>【２】道徳における「情報モラル」の指導方法</vt:lpstr>
      <vt:lpstr>【２】道徳における「情報モラル」の指導方法</vt:lpstr>
      <vt:lpstr>【３】各教科における「情報モラル」の指導方法</vt:lpstr>
      <vt:lpstr>【３】各教科における「情報モラル」の指導方法</vt:lpstr>
      <vt:lpstr>【３】各教科における「情報モラル」の指導方法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森脇　大貴</dc:creator>
  <cp:lastModifiedBy>Takehiro FURUTA</cp:lastModifiedBy>
  <cp:revision>111</cp:revision>
  <dcterms:created xsi:type="dcterms:W3CDTF">2015-10-13T01:30:40Z</dcterms:created>
  <dcterms:modified xsi:type="dcterms:W3CDTF">2016-02-11T14:08:20Z</dcterms:modified>
</cp:coreProperties>
</file>