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12192000" cy="6858000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  <a:srgbClr val="FFCC99"/>
    <a:srgbClr val="CC0000"/>
    <a:srgbClr val="3494BA"/>
    <a:srgbClr val="FFEC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909628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第４章　情報モラル教育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４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spc="-150" dirty="0" smtClean="0"/>
              <a:t>学校全体で取り組む</a:t>
            </a:r>
            <a:endParaRPr lang="en-US" altLang="ja-JP" spc="-150" dirty="0" smtClean="0"/>
          </a:p>
          <a:p>
            <a:r>
              <a:rPr lang="ja-JP" altLang="en-US" spc="-150" dirty="0" smtClean="0"/>
              <a:t>　　情報モラル教育の要点</a:t>
            </a:r>
            <a:endParaRPr lang="en-US" altLang="ja-JP" spc="-150" dirty="0" smtClean="0"/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47730" y="5207341"/>
            <a:ext cx="11571140" cy="742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kumimoji="1" sz="54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spc="-150" dirty="0" smtClean="0"/>
              <a:t>【</a:t>
            </a:r>
            <a:r>
              <a:rPr lang="ja-JP" altLang="en-US" sz="4000" spc="-150" dirty="0" smtClean="0"/>
              <a:t>２</a:t>
            </a:r>
            <a:r>
              <a:rPr lang="en-US" altLang="ja-JP" sz="4000" spc="-150" dirty="0" smtClean="0"/>
              <a:t>】</a:t>
            </a:r>
            <a:r>
              <a:rPr lang="ja-JP" altLang="en-US" sz="4000" spc="-150" dirty="0" smtClean="0"/>
              <a:t>児童生徒へ指導しておきたい情報モラル</a:t>
            </a:r>
            <a:endParaRPr lang="en-US" altLang="ja-JP" sz="4000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ケータイとスマートフォンの違い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36620" r="4695" b="9671"/>
          <a:stretch/>
        </p:blipFill>
        <p:spPr>
          <a:xfrm>
            <a:off x="1927171" y="2267218"/>
            <a:ext cx="8289584" cy="3811610"/>
          </a:xfrm>
          <a:prstGeom prst="rect">
            <a:avLst/>
          </a:prstGeom>
        </p:spPr>
      </p:pic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426218" y="5409126"/>
            <a:ext cx="6257917" cy="1110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スマートフォンは多機能「小さなコンピュータ」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37559" r="58638" b="18498"/>
          <a:stretch/>
        </p:blipFill>
        <p:spPr>
          <a:xfrm>
            <a:off x="253283" y="2678805"/>
            <a:ext cx="3906592" cy="35159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ゲーム・ネット依存の問題</a:t>
            </a:r>
            <a:endParaRPr kumimoji="1" lang="ja-JP" altLang="en-US" dirty="0"/>
          </a:p>
        </p:txBody>
      </p:sp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4327765" y="2459864"/>
            <a:ext cx="7405353" cy="162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視力低下・生活</a:t>
            </a:r>
            <a:r>
              <a:rPr lang="ja-JP" altLang="en-US" sz="4000" dirty="0">
                <a:solidFill>
                  <a:schemeClr val="tx1"/>
                </a:solidFill>
              </a:rPr>
              <a:t>リズムの</a:t>
            </a:r>
            <a:r>
              <a:rPr lang="ja-JP" altLang="en-US" sz="4000" dirty="0" smtClean="0">
                <a:solidFill>
                  <a:schemeClr val="tx1"/>
                </a:solidFill>
              </a:rPr>
              <a:t>乱れ</a:t>
            </a:r>
            <a:r>
              <a:rPr lang="ja-JP" altLang="en-US" sz="4000" dirty="0">
                <a:solidFill>
                  <a:schemeClr val="tx1"/>
                </a:solidFill>
              </a:rPr>
              <a:t>・</a:t>
            </a:r>
            <a:r>
              <a:rPr lang="ja-JP" altLang="en-US" sz="4000" dirty="0" smtClean="0">
                <a:solidFill>
                  <a:schemeClr val="tx1"/>
                </a:solidFill>
              </a:rPr>
              <a:t>コミュニケーション能力低下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4327765" y="4803820"/>
            <a:ext cx="7405353" cy="12087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en-US" sz="4000" dirty="0" smtClean="0">
                <a:solidFill>
                  <a:schemeClr val="tx1"/>
                </a:solidFill>
              </a:rPr>
              <a:t>現実逃避・引きこもり・不登校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7702029" y="4220928"/>
            <a:ext cx="656823" cy="489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2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ＳＮＳの問題点</a:t>
            </a:r>
            <a:endParaRPr kumimoji="1" lang="ja-JP" altLang="en-US" dirty="0"/>
          </a:p>
        </p:txBody>
      </p:sp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786384" y="2432305"/>
            <a:ext cx="10607040" cy="143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ja-JP" sz="4000" b="1" dirty="0" smtClean="0">
                <a:solidFill>
                  <a:srgbClr val="FF2525"/>
                </a:solidFill>
                <a:latin typeface="Arial"/>
                <a:ea typeface="ＭＳ Ｐゴシック"/>
              </a:rPr>
              <a:t>ネット</a:t>
            </a:r>
            <a:r>
              <a:rPr lang="ja-JP" altLang="ja-JP" sz="4000" b="1" dirty="0">
                <a:solidFill>
                  <a:srgbClr val="FF2525"/>
                </a:solidFill>
                <a:latin typeface="Arial"/>
                <a:ea typeface="ＭＳ Ｐゴシック"/>
              </a:rPr>
              <a:t>いじめ</a:t>
            </a:r>
            <a:r>
              <a:rPr lang="ja-JP" altLang="en-US" sz="4000" b="1" dirty="0">
                <a:solidFill>
                  <a:srgbClr val="FF2525"/>
                </a:solidFill>
                <a:latin typeface="Arial"/>
                <a:ea typeface="ＭＳ Ｐゴシック"/>
              </a:rPr>
              <a:t>・</a:t>
            </a:r>
            <a:r>
              <a:rPr lang="ja-JP" altLang="en-US" sz="4000" b="1" dirty="0" smtClean="0">
                <a:solidFill>
                  <a:srgbClr val="FF2525"/>
                </a:solidFill>
                <a:latin typeface="Arial"/>
                <a:ea typeface="ＭＳ Ｐゴシック"/>
              </a:rPr>
              <a:t>はずし</a:t>
            </a:r>
            <a:endParaRPr lang="en-US" altLang="ja-JP" sz="4000" b="1" dirty="0" smtClean="0">
              <a:solidFill>
                <a:srgbClr val="FF2525"/>
              </a:solidFill>
              <a:latin typeface="Arial"/>
              <a:ea typeface="ＭＳ Ｐゴシック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2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･･･グループの書き込み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は外部</a:t>
            </a:r>
            <a:r>
              <a:rPr lang="ja-JP" altLang="en-US" sz="32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に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わかりにくい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786384" y="4113018"/>
            <a:ext cx="10607040" cy="1442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lnSpc>
                <a:spcPct val="80000"/>
              </a:lnSpc>
              <a:buNone/>
            </a:pPr>
            <a:r>
              <a:rPr lang="ja-JP" altLang="ja-JP" sz="4000" b="1" dirty="0" smtClean="0">
                <a:solidFill>
                  <a:srgbClr val="FF2525"/>
                </a:solidFill>
                <a:latin typeface="Arial"/>
                <a:ea typeface="ＭＳ Ｐゴシック"/>
              </a:rPr>
              <a:t>犯行</a:t>
            </a:r>
            <a:r>
              <a:rPr lang="ja-JP" altLang="ja-JP" sz="4000" b="1" dirty="0">
                <a:solidFill>
                  <a:srgbClr val="FF2525"/>
                </a:solidFill>
                <a:latin typeface="Arial"/>
                <a:ea typeface="ＭＳ Ｐゴシック"/>
              </a:rPr>
              <a:t>予告・いたずら</a:t>
            </a:r>
            <a:r>
              <a:rPr lang="ja-JP" altLang="ja-JP" sz="4000" b="1" dirty="0" smtClean="0">
                <a:solidFill>
                  <a:srgbClr val="FF2525"/>
                </a:solidFill>
                <a:latin typeface="Arial"/>
                <a:ea typeface="ＭＳ Ｐゴシック"/>
              </a:rPr>
              <a:t>書き込み</a:t>
            </a:r>
            <a:endParaRPr lang="en-US" altLang="ja-JP" sz="4000" b="1" dirty="0" smtClean="0">
              <a:solidFill>
                <a:srgbClr val="FF2525"/>
              </a:solidFill>
              <a:latin typeface="Arial"/>
              <a:ea typeface="ＭＳ Ｐゴシック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2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･･･いったん公開された情報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は完全</a:t>
            </a:r>
            <a:r>
              <a:rPr lang="ja-JP" altLang="en-US" sz="3200" dirty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な削除は</a:t>
            </a:r>
            <a:r>
              <a:rPr lang="ja-JP" altLang="en-US" sz="3200" dirty="0" smtClean="0">
                <a:solidFill>
                  <a:srgbClr val="000000"/>
                </a:solidFill>
                <a:latin typeface="ＭＳ ゴシック" pitchFamily="49" charset="-128"/>
                <a:ea typeface="ＭＳ ゴシック" pitchFamily="49" charset="-128"/>
              </a:rPr>
              <a:t>不可能</a:t>
            </a:r>
            <a:endParaRPr lang="en-US" altLang="ja-JP" sz="3200" dirty="0">
              <a:solidFill>
                <a:srgbClr val="00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3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危険サイトの存在</a:t>
            </a:r>
            <a:endParaRPr kumimoji="1" lang="ja-JP" altLang="en-US" dirty="0"/>
          </a:p>
        </p:txBody>
      </p:sp>
      <p:sp>
        <p:nvSpPr>
          <p:cNvPr id="12" name="コンテンツ プレースホルダー 3"/>
          <p:cNvSpPr txBox="1">
            <a:spLocks/>
          </p:cNvSpPr>
          <p:nvPr/>
        </p:nvSpPr>
        <p:spPr>
          <a:xfrm>
            <a:off x="1586782" y="2419449"/>
            <a:ext cx="4031087" cy="1783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出会い系サイト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↓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法的規制で減少</a:t>
            </a:r>
            <a:endParaRPr lang="en-US" altLang="ja-JP" sz="3600" dirty="0">
              <a:solidFill>
                <a:srgbClr val="000000"/>
              </a:solidFill>
            </a:endParaRPr>
          </a:p>
        </p:txBody>
      </p:sp>
      <p:sp>
        <p:nvSpPr>
          <p:cNvPr id="7" name="コンテンツ プレースホルダー 3"/>
          <p:cNvSpPr txBox="1">
            <a:spLocks/>
          </p:cNvSpPr>
          <p:nvPr/>
        </p:nvSpPr>
        <p:spPr>
          <a:xfrm>
            <a:off x="660524" y="4796368"/>
            <a:ext cx="5883606" cy="1738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ap="flat" cmpd="dbl" algn="ctr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lt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600" b="1" dirty="0">
                <a:solidFill>
                  <a:srgbClr val="000000"/>
                </a:solidFill>
              </a:rPr>
              <a:t>コミュニティサイト</a:t>
            </a:r>
            <a:endParaRPr lang="en-US" altLang="ja-JP" sz="3600" b="1" dirty="0">
              <a:solidFill>
                <a:srgbClr val="000000"/>
              </a:solidFill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600" dirty="0">
                <a:solidFill>
                  <a:srgbClr val="FF3300"/>
                </a:solidFill>
              </a:rPr>
              <a:t>掲示板</a:t>
            </a:r>
            <a:r>
              <a:rPr lang="ja-JP" altLang="en-US" sz="3600" dirty="0">
                <a:solidFill>
                  <a:srgbClr val="000000"/>
                </a:solidFill>
              </a:rPr>
              <a:t>でやりとり</a:t>
            </a:r>
            <a:endParaRPr lang="en-US" altLang="ja-JP" sz="3600" dirty="0">
              <a:solidFill>
                <a:srgbClr val="000000"/>
              </a:solidFill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ja-JP" altLang="en-US" sz="3600" dirty="0">
                <a:solidFill>
                  <a:srgbClr val="000000"/>
                </a:solidFill>
              </a:rPr>
              <a:t>→</a:t>
            </a:r>
            <a:r>
              <a:rPr lang="ja-JP" altLang="en-US" sz="3600" dirty="0">
                <a:solidFill>
                  <a:srgbClr val="FF3300"/>
                </a:solidFill>
              </a:rPr>
              <a:t>無料通話アプリ</a:t>
            </a:r>
            <a:r>
              <a:rPr lang="ja-JP" altLang="en-US" sz="3600" dirty="0">
                <a:solidFill>
                  <a:srgbClr val="000000"/>
                </a:solidFill>
              </a:rPr>
              <a:t>の利用</a:t>
            </a:r>
            <a:endParaRPr lang="en-US" altLang="ja-JP" sz="3600" dirty="0">
              <a:solidFill>
                <a:srgbClr val="000000"/>
              </a:solidFill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273915" y="4255208"/>
            <a:ext cx="656823" cy="489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爆発 1 3"/>
          <p:cNvSpPr/>
          <p:nvPr/>
        </p:nvSpPr>
        <p:spPr>
          <a:xfrm>
            <a:off x="5942688" y="1780273"/>
            <a:ext cx="3547871" cy="2702754"/>
          </a:xfrm>
          <a:prstGeom prst="irregularSeal1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マルウェア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感染サイト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爆発 1 9"/>
          <p:cNvSpPr/>
          <p:nvPr/>
        </p:nvSpPr>
        <p:spPr>
          <a:xfrm>
            <a:off x="7145572" y="3810322"/>
            <a:ext cx="4255670" cy="2702754"/>
          </a:xfrm>
          <a:prstGeom prst="irregularSeal1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フィッシング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詐欺</a:t>
            </a:r>
            <a:endParaRPr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80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0" t="44405" r="36948" b="29492"/>
          <a:stretch/>
        </p:blipFill>
        <p:spPr>
          <a:xfrm>
            <a:off x="4803819" y="2703730"/>
            <a:ext cx="2356836" cy="27074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個人情報の保護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8789" y="5834598"/>
            <a:ext cx="10341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+mj-ea"/>
                <a:ea typeface="+mj-ea"/>
              </a:rPr>
              <a:t>さまざまな個人情報を持ち歩いている！</a:t>
            </a:r>
            <a:endParaRPr kumimoji="1" lang="ja-JP" altLang="en-US" sz="4400" dirty="0">
              <a:latin typeface="+mj-ea"/>
              <a:ea typeface="+mj-ea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7405352" y="1633347"/>
            <a:ext cx="3400022" cy="1635617"/>
          </a:xfrm>
          <a:prstGeom prst="cloudCallout">
            <a:avLst>
              <a:gd name="adj1" fmla="val -52651"/>
              <a:gd name="adj2" fmla="val 61713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ＩＣカード情報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8165206" y="3970827"/>
            <a:ext cx="3400022" cy="1635617"/>
          </a:xfrm>
          <a:prstGeom prst="cloudCallout">
            <a:avLst>
              <a:gd name="adj1" fmla="val -69317"/>
              <a:gd name="adj2" fmla="val -32776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クレジットカード情報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593644" y="2335211"/>
            <a:ext cx="3400022" cy="1116328"/>
          </a:xfrm>
          <a:prstGeom prst="cloudCallout">
            <a:avLst>
              <a:gd name="adj1" fmla="val 64773"/>
              <a:gd name="adj2" fmla="val 25493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検索の履歴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雲形吹き出し 13"/>
          <p:cNvSpPr/>
          <p:nvPr/>
        </p:nvSpPr>
        <p:spPr>
          <a:xfrm>
            <a:off x="399246" y="3592764"/>
            <a:ext cx="3400022" cy="1116328"/>
          </a:xfrm>
          <a:prstGeom prst="cloudCallout">
            <a:avLst>
              <a:gd name="adj1" fmla="val 74621"/>
              <a:gd name="adj2" fmla="val -1373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アドレス帳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雲形吹き出し 14"/>
          <p:cNvSpPr/>
          <p:nvPr/>
        </p:nvSpPr>
        <p:spPr>
          <a:xfrm>
            <a:off x="1403797" y="4788635"/>
            <a:ext cx="3400022" cy="1116328"/>
          </a:xfrm>
          <a:prstGeom prst="cloudCallout">
            <a:avLst>
              <a:gd name="adj1" fmla="val 40909"/>
              <a:gd name="adj2" fmla="val -65647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ＧＰＳ情報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034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著作権の保護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4316739" y="2314003"/>
            <a:ext cx="3525394" cy="352539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65774" y="3353425"/>
            <a:ext cx="3027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+mj-ea"/>
                <a:ea typeface="+mj-ea"/>
              </a:rPr>
              <a:t>いろいろな</a:t>
            </a:r>
            <a:endParaRPr kumimoji="1" lang="en-US" altLang="ja-JP" sz="4400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4400" dirty="0">
                <a:latin typeface="+mj-ea"/>
                <a:ea typeface="+mj-ea"/>
              </a:rPr>
              <a:t>著作物</a:t>
            </a:r>
          </a:p>
        </p:txBody>
      </p:sp>
      <p:sp>
        <p:nvSpPr>
          <p:cNvPr id="6" name="円/楕円 5"/>
          <p:cNvSpPr/>
          <p:nvPr/>
        </p:nvSpPr>
        <p:spPr>
          <a:xfrm>
            <a:off x="871932" y="2791163"/>
            <a:ext cx="1776069" cy="177606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3143" y="3386809"/>
            <a:ext cx="131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文章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7927611" y="1950762"/>
            <a:ext cx="1776069" cy="177606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85585" y="2498775"/>
            <a:ext cx="146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+mj-ea"/>
                <a:ea typeface="+mj-ea"/>
              </a:rPr>
              <a:t>マーク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9913676" y="3142056"/>
            <a:ext cx="1776069" cy="177606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71653" y="3492949"/>
            <a:ext cx="146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キャラクター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8210105" y="4567232"/>
            <a:ext cx="1776069" cy="177606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41316" y="5162878"/>
            <a:ext cx="131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音楽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245196" y="4605480"/>
            <a:ext cx="1776069" cy="1776069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42731" y="4989298"/>
            <a:ext cx="2274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イラスト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algn="ctr"/>
            <a:r>
              <a:rPr kumimoji="1" lang="ja-JP" altLang="en-US" sz="3200" dirty="0" smtClean="0">
                <a:latin typeface="+mj-ea"/>
                <a:ea typeface="+mj-ea"/>
              </a:rPr>
              <a:t>写真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67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パスワードによる情報の保護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40563" r="21314" b="36757"/>
          <a:stretch/>
        </p:blipFill>
        <p:spPr>
          <a:xfrm>
            <a:off x="7220984" y="2726075"/>
            <a:ext cx="1571311" cy="163816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40563" r="21314" b="36757"/>
          <a:stretch/>
        </p:blipFill>
        <p:spPr>
          <a:xfrm>
            <a:off x="8792295" y="3595365"/>
            <a:ext cx="1994341" cy="207246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517" y="3162182"/>
            <a:ext cx="2359356" cy="2706859"/>
          </a:xfrm>
          <a:prstGeom prst="rect">
            <a:avLst/>
          </a:prstGeom>
        </p:spPr>
      </p:pic>
      <p:pic>
        <p:nvPicPr>
          <p:cNvPr id="13" name="Picture 2" descr="C:\Users\kaori\AppData\Local\Microsoft\Windows\Temporary Internet Files\Content.IE5\U57L59MQ\MC90023969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392">
            <a:off x="1964189" y="3342481"/>
            <a:ext cx="1833562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6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4308590" y="2669578"/>
            <a:ext cx="3541691" cy="2421229"/>
            <a:chOff x="9320905" y="3973170"/>
            <a:chExt cx="3541691" cy="2421229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8" t="40188" r="30610" b="24507"/>
            <a:stretch/>
          </p:blipFill>
          <p:spPr>
            <a:xfrm>
              <a:off x="9320905" y="3973170"/>
              <a:ext cx="3541691" cy="2421229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9331036" y="3973170"/>
              <a:ext cx="450469" cy="526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2409411" y="3973170"/>
              <a:ext cx="450469" cy="526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8"/>
          <p:cNvSpPr/>
          <p:nvPr/>
        </p:nvSpPr>
        <p:spPr>
          <a:xfrm>
            <a:off x="3590828" y="1633347"/>
            <a:ext cx="4977216" cy="4977216"/>
          </a:xfrm>
          <a:prstGeom prst="ellipse">
            <a:avLst/>
          </a:prstGeom>
          <a:gradFill flip="none" rotWithShape="1">
            <a:gsLst>
              <a:gs pos="6800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児童・生徒へ指導しておきたい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情報</a:t>
            </a:r>
            <a:r>
              <a:rPr lang="ja-JP" altLang="en-US" dirty="0"/>
              <a:t>モラル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ja-JP" altLang="en-US" dirty="0" smtClean="0"/>
              <a:t>セキュリティの</a:t>
            </a:r>
            <a:r>
              <a:rPr lang="ja-JP" altLang="en-US" dirty="0"/>
              <a:t>確保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40563" r="21314" b="36757"/>
          <a:stretch/>
        </p:blipFill>
        <p:spPr>
          <a:xfrm>
            <a:off x="8783392" y="1633347"/>
            <a:ext cx="1996226" cy="207246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223439" y="5073503"/>
            <a:ext cx="80842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dirty="0" smtClean="0">
                <a:solidFill>
                  <a:srgbClr val="FF3300"/>
                </a:solidFill>
                <a:latin typeface="+mj-ea"/>
                <a:ea typeface="+mj-ea"/>
              </a:rPr>
              <a:t>端末やソフトを</a:t>
            </a:r>
            <a:endParaRPr kumimoji="1" lang="en-US" altLang="ja-JP" sz="4400" dirty="0" smtClean="0">
              <a:solidFill>
                <a:srgbClr val="FF33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4400" dirty="0" smtClean="0">
                <a:solidFill>
                  <a:srgbClr val="FF3300"/>
                </a:solidFill>
                <a:latin typeface="+mj-ea"/>
                <a:ea typeface="+mj-ea"/>
              </a:rPr>
              <a:t>最新の状態にしておきましょう</a:t>
            </a:r>
            <a:endParaRPr kumimoji="1" lang="ja-JP" altLang="en-US" sz="4400" dirty="0">
              <a:solidFill>
                <a:srgbClr val="FF3300"/>
              </a:solidFill>
              <a:latin typeface="+mj-ea"/>
              <a:ea typeface="+mj-ea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2" t="40563" r="21314" b="36757"/>
          <a:stretch/>
        </p:blipFill>
        <p:spPr>
          <a:xfrm flipH="1">
            <a:off x="869931" y="2733680"/>
            <a:ext cx="2040694" cy="20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紫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940</TotalTime>
  <Words>248</Words>
  <Application>Microsoft Office PowerPoint</Application>
  <PresentationFormat>ワイド画面</PresentationFormat>
  <Paragraphs>53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HGｺﾞｼｯｸE</vt:lpstr>
      <vt:lpstr>HG創英角ｺﾞｼｯｸUB</vt:lpstr>
      <vt:lpstr>ＭＳ Ｐゴシック</vt:lpstr>
      <vt:lpstr>ＭＳ ゴシック</vt:lpstr>
      <vt:lpstr>Arial</vt:lpstr>
      <vt:lpstr>Corbel</vt:lpstr>
      <vt:lpstr>Franklin Gothic Book</vt:lpstr>
      <vt:lpstr>Franklin Gothic Medium</vt:lpstr>
      <vt:lpstr>基礎</vt:lpstr>
      <vt:lpstr>第４章　情報モラル教育 </vt:lpstr>
      <vt:lpstr>【２】児童・生徒へ指導しておきたい 情報モラル</vt:lpstr>
      <vt:lpstr>【２】児童・生徒へ指導しておきたい 情報モラル</vt:lpstr>
      <vt:lpstr>【２】児童・生徒へ指導しておきたい 情報モラル</vt:lpstr>
      <vt:lpstr>【２】児童・生徒へ指導しておきたい 情報モラル</vt:lpstr>
      <vt:lpstr>【２】児童・生徒へ指導しておきたい 情報モラル</vt:lpstr>
      <vt:lpstr>【２】児童・生徒へ指導しておきたい 情報モラル</vt:lpstr>
      <vt:lpstr>【２】児童・生徒へ指導しておきたい 情報モラル</vt:lpstr>
      <vt:lpstr>【２】児童・生徒へ指導しておきたい 情報モラル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138</cp:revision>
  <dcterms:created xsi:type="dcterms:W3CDTF">2015-10-13T01:30:40Z</dcterms:created>
  <dcterms:modified xsi:type="dcterms:W3CDTF">2016-02-11T14:09:04Z</dcterms:modified>
</cp:coreProperties>
</file>