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82" r:id="rId2"/>
    <p:sldId id="284" r:id="rId3"/>
    <p:sldId id="283" r:id="rId4"/>
    <p:sldId id="285" r:id="rId5"/>
    <p:sldId id="286" r:id="rId6"/>
    <p:sldId id="287" r:id="rId7"/>
    <p:sldId id="288" r:id="rId8"/>
    <p:sldId id="289"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94BA"/>
    <a:srgbClr val="FFECAA"/>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1" d="100"/>
          <a:sy n="111" d="100"/>
        </p:scale>
        <p:origin x="510"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タイトル スライド">
    <p:bg>
      <p:bgPr>
        <a:solidFill>
          <a:schemeClr val="accent2"/>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2" name="Title 1"/>
          <p:cNvSpPr>
            <a:spLocks noGrp="1"/>
          </p:cNvSpPr>
          <p:nvPr>
            <p:ph type="ctrTitle" hasCustomPrompt="1"/>
          </p:nvPr>
        </p:nvSpPr>
        <p:spPr>
          <a:xfrm>
            <a:off x="347730" y="393198"/>
            <a:ext cx="11477638" cy="2228956"/>
          </a:xfrm>
        </p:spPr>
        <p:txBody>
          <a:bodyPr anchor="t" anchorCtr="0">
            <a:noAutofit/>
          </a:bodyPr>
          <a:lstStyle>
            <a:lvl1pPr algn="l">
              <a:lnSpc>
                <a:spcPct val="100000"/>
              </a:lnSpc>
              <a:defRPr sz="7200" b="1" cap="all" baseline="0">
                <a:solidFill>
                  <a:schemeClr val="tx1"/>
                </a:solidFill>
                <a:effectLst/>
              </a:defRPr>
            </a:lvl1pPr>
          </a:lstStyle>
          <a:p>
            <a:r>
              <a:rPr lang="ja-JP" altLang="en-US" dirty="0" smtClean="0"/>
              <a:t>タイトル</a:t>
            </a:r>
            <a:endParaRPr lang="en-US" dirty="0"/>
          </a:p>
        </p:txBody>
      </p:sp>
      <p:sp>
        <p:nvSpPr>
          <p:cNvPr id="3" name="Subtitle 2"/>
          <p:cNvSpPr>
            <a:spLocks noGrp="1"/>
          </p:cNvSpPr>
          <p:nvPr>
            <p:ph type="subTitle" idx="1" hasCustomPrompt="1"/>
          </p:nvPr>
        </p:nvSpPr>
        <p:spPr>
          <a:xfrm>
            <a:off x="3660274" y="3157879"/>
            <a:ext cx="8295506" cy="2049462"/>
          </a:xfrm>
        </p:spPr>
        <p:txBody>
          <a:bodyPr>
            <a:noAutofit/>
          </a:bodyPr>
          <a:lstStyle>
            <a:lvl1pPr marL="0" indent="0" algn="l">
              <a:buNone/>
              <a:defRPr sz="5400">
                <a:solidFill>
                  <a:schemeClr val="tx1"/>
                </a:solidFill>
                <a:latin typeface="+mj-ea"/>
                <a:ea typeface="+mj-ea"/>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dirty="0" smtClean="0"/>
              <a:t>サブタイトル</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96DFF08F-DC6B-4601-B491-B0F83F6DD2DA}" type="datetimeFigureOut">
              <a:rPr lang="en-US" dirty="0"/>
              <a:pPr/>
              <a:t>2/11/2016</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AB73BC-B049-4115-A692-8D63A059BFB8}" type="slidenum">
              <a:rPr lang="en-US" dirty="0"/>
              <a:pPr/>
              <a:t>‹#›</a:t>
            </a:fld>
            <a:endParaRPr lang="en-US" dirty="0"/>
          </a:p>
        </p:txBody>
      </p:sp>
      <p:pic>
        <p:nvPicPr>
          <p:cNvPr id="10" name="図 9"/>
          <p:cNvPicPr>
            <a:picLocks noChangeAspect="1"/>
          </p:cNvPicPr>
          <p:nvPr userDrawn="1"/>
        </p:nvPicPr>
        <p:blipFill rotWithShape="1">
          <a:blip r:embed="rId2">
            <a:extLst>
              <a:ext uri="{28A0092B-C50C-407E-A947-70E740481C1C}">
                <a14:useLocalDpi xmlns:a14="http://schemas.microsoft.com/office/drawing/2010/main" val="0"/>
              </a:ext>
            </a:extLst>
          </a:blip>
          <a:srcRect l="68090" t="41016" r="1223" b="32591"/>
          <a:stretch/>
        </p:blipFill>
        <p:spPr>
          <a:xfrm>
            <a:off x="305139" y="2952361"/>
            <a:ext cx="3355135" cy="2135339"/>
          </a:xfrm>
          <a:prstGeom prst="rect">
            <a:avLst/>
          </a:prstGeom>
        </p:spPr>
      </p:pic>
    </p:spTree>
    <p:extLst>
      <p:ext uri="{BB962C8B-B14F-4D97-AF65-F5344CB8AC3E}">
        <p14:creationId xmlns:p14="http://schemas.microsoft.com/office/powerpoint/2010/main" val="32328983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dirty="0"/>
              <a:t>2/11/2016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926" y="248649"/>
            <a:ext cx="11700400" cy="1038730"/>
          </a:xfrm>
        </p:spPr>
        <p:txBody>
          <a:bodyPr>
            <a:noAutofit/>
          </a:bodyPr>
          <a:lstStyle>
            <a:lvl1pPr>
              <a:defRPr sz="5400">
                <a:ln>
                  <a:noFill/>
                </a:ln>
              </a:defRPr>
            </a:lvl1pPr>
          </a:lstStyle>
          <a:p>
            <a:r>
              <a:rPr lang="ja-JP" altLang="en-US" dirty="0" smtClean="0"/>
              <a:t>テキスト</a:t>
            </a:r>
            <a:endParaRPr lang="en-US" dirty="0"/>
          </a:p>
        </p:txBody>
      </p:sp>
      <p:sp>
        <p:nvSpPr>
          <p:cNvPr id="3" name="Content Placeholder 2"/>
          <p:cNvSpPr>
            <a:spLocks noGrp="1"/>
          </p:cNvSpPr>
          <p:nvPr>
            <p:ph idx="1"/>
          </p:nvPr>
        </p:nvSpPr>
        <p:spPr>
          <a:xfrm>
            <a:off x="709128" y="1633347"/>
            <a:ext cx="10740616" cy="4886706"/>
          </a:xfrm>
        </p:spPr>
        <p:txBody>
          <a:bodyPr>
            <a:noAutofit/>
          </a:bodyPr>
          <a:lstStyle>
            <a:lvl1pPr>
              <a:defRPr sz="4400" i="0">
                <a:latin typeface="+mj-ea"/>
                <a:ea typeface="+mj-ea"/>
              </a:defRPr>
            </a:lvl1pPr>
          </a:lstStyle>
          <a:p>
            <a:pPr lvl="0"/>
            <a:r>
              <a:rPr lang="ja-JP" altLang="en-US" dirty="0"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dirty="0"/>
              <a:t>2/11/2016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926" y="327257"/>
            <a:ext cx="11700400" cy="1038730"/>
          </a:xfrm>
        </p:spPr>
        <p:txBody>
          <a:bodyPr>
            <a:noAutofit/>
          </a:bodyPr>
          <a:lstStyle>
            <a:lvl1pPr algn="ctr">
              <a:defRPr sz="4000">
                <a:ln>
                  <a:noFill/>
                </a:ln>
              </a:defRPr>
            </a:lvl1pPr>
          </a:lstStyle>
          <a:p>
            <a:r>
              <a:rPr lang="ja-JP" altLang="en-US" dirty="0" smtClean="0"/>
              <a:t>テキスト</a:t>
            </a:r>
            <a:r>
              <a:rPr lang="en-US" altLang="ja-JP" dirty="0" smtClean="0"/>
              <a:t/>
            </a:r>
            <a:br>
              <a:rPr lang="en-US" altLang="ja-JP" dirty="0" smtClean="0"/>
            </a:br>
            <a:r>
              <a:rPr lang="ja-JP" altLang="en-US" dirty="0" smtClean="0"/>
              <a:t>テキスト</a:t>
            </a:r>
            <a:endParaRPr lang="en-US" dirty="0"/>
          </a:p>
        </p:txBody>
      </p:sp>
      <p:sp>
        <p:nvSpPr>
          <p:cNvPr id="3" name="Content Placeholder 2"/>
          <p:cNvSpPr>
            <a:spLocks noGrp="1"/>
          </p:cNvSpPr>
          <p:nvPr>
            <p:ph idx="1"/>
          </p:nvPr>
        </p:nvSpPr>
        <p:spPr>
          <a:xfrm>
            <a:off x="593644" y="1633347"/>
            <a:ext cx="10971584" cy="4886706"/>
          </a:xfrm>
        </p:spPr>
        <p:txBody>
          <a:bodyPr>
            <a:noAutofit/>
          </a:bodyPr>
          <a:lstStyle>
            <a:lvl1pPr>
              <a:defRPr sz="4400" i="0">
                <a:latin typeface="+mj-ea"/>
                <a:ea typeface="+mj-ea"/>
              </a:defRPr>
            </a:lvl1pPr>
          </a:lstStyle>
          <a:p>
            <a:pPr lvl="0"/>
            <a:r>
              <a:rPr lang="ja-JP" altLang="en-US" dirty="0"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dirty="0"/>
              <a:t>2/11/2016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直線コネクタ 7"/>
          <p:cNvCxnSpPr/>
          <p:nvPr userDrawn="1"/>
        </p:nvCxnSpPr>
        <p:spPr>
          <a:xfrm flipV="1">
            <a:off x="234926" y="1453275"/>
            <a:ext cx="11700400" cy="14768"/>
          </a:xfrm>
          <a:prstGeom prst="line">
            <a:avLst/>
          </a:prstGeom>
          <a:ln w="63500" cap="sq">
            <a:solidFill>
              <a:schemeClr val="accent2"/>
            </a:solidFill>
            <a:miter lim="800000"/>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30424590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dirty="0"/>
              <a:t>2/11/2016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2/11/2016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2/11/2016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2/11/2016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2/11/2016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dirty="0"/>
              <a:t>2/11/2016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96DFF08F-DC6B-4601-B491-B0F83F6DD2DA}" type="datetimeFigureOut">
              <a:rPr lang="en-US" dirty="0"/>
              <a:pPr/>
              <a:t>2/11/2016</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6" r:id="rId1"/>
    <p:sldLayoutId id="2147483686" r:id="rId2"/>
    <p:sldLayoutId id="2147483697"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kumimoji="1"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第４章　情報モラル教育</a:t>
            </a:r>
            <a:r>
              <a:rPr kumimoji="1" lang="en-US" altLang="ja-JP" dirty="0" smtClean="0"/>
              <a:t/>
            </a:r>
            <a:br>
              <a:rPr kumimoji="1" lang="en-US" altLang="ja-JP" dirty="0" smtClean="0"/>
            </a:br>
            <a:endParaRPr kumimoji="1" lang="ja-JP" altLang="en-US" dirty="0"/>
          </a:p>
        </p:txBody>
      </p:sp>
      <p:sp>
        <p:nvSpPr>
          <p:cNvPr id="3" name="サブタイトル 2"/>
          <p:cNvSpPr>
            <a:spLocks noGrp="1"/>
          </p:cNvSpPr>
          <p:nvPr>
            <p:ph type="subTitle" idx="1"/>
          </p:nvPr>
        </p:nvSpPr>
        <p:spPr/>
        <p:txBody>
          <a:bodyPr/>
          <a:lstStyle/>
          <a:p>
            <a:r>
              <a:rPr lang="ja-JP" altLang="en-US" dirty="0">
                <a:ln>
                  <a:solidFill>
                    <a:schemeClr val="tx1"/>
                  </a:solidFill>
                </a:ln>
                <a:solidFill>
                  <a:schemeClr val="accent2"/>
                </a:solidFill>
              </a:rPr>
              <a:t>５</a:t>
            </a:r>
            <a:r>
              <a:rPr kumimoji="1" lang="ja-JP" altLang="en-US" dirty="0" smtClean="0">
                <a:ln>
                  <a:solidFill>
                    <a:schemeClr val="tx1"/>
                  </a:solidFill>
                </a:ln>
                <a:solidFill>
                  <a:schemeClr val="accent2"/>
                </a:solidFill>
              </a:rPr>
              <a:t>．</a:t>
            </a:r>
            <a:r>
              <a:rPr lang="ja-JP" altLang="en-US" spc="-150" dirty="0" smtClean="0"/>
              <a:t>家庭・地域と連携した</a:t>
            </a:r>
            <a:endParaRPr lang="en-US" altLang="ja-JP" spc="-150" dirty="0" smtClean="0"/>
          </a:p>
          <a:p>
            <a:r>
              <a:rPr lang="ja-JP" altLang="en-US" spc="-150" dirty="0" smtClean="0"/>
              <a:t>　　情報モラル教育の推進</a:t>
            </a:r>
            <a:endParaRPr lang="en-US" altLang="ja-JP" spc="-150" dirty="0" smtClean="0"/>
          </a:p>
        </p:txBody>
      </p:sp>
    </p:spTree>
    <p:extLst>
      <p:ext uri="{BB962C8B-B14F-4D97-AF65-F5344CB8AC3E}">
        <p14:creationId xmlns:p14="http://schemas.microsoft.com/office/powerpoint/2010/main" val="159872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家庭</a:t>
            </a:r>
            <a:r>
              <a:rPr lang="ja-JP" altLang="en-US" dirty="0" smtClean="0"/>
              <a:t>や</a:t>
            </a:r>
            <a:r>
              <a:rPr lang="ja-JP" altLang="en-US" dirty="0"/>
              <a:t>地域</a:t>
            </a:r>
            <a:r>
              <a:rPr lang="ja-JP" altLang="en-US" dirty="0" smtClean="0"/>
              <a:t>との</a:t>
            </a:r>
            <a:r>
              <a:rPr lang="ja-JP" altLang="en-US" dirty="0"/>
              <a:t>連携</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ＰＴＡや地区の連絡協議会への働きかけ</a:t>
            </a:r>
            <a:endParaRPr kumimoji="1" lang="en-US" altLang="ja-JP" dirty="0" smtClean="0"/>
          </a:p>
          <a:p>
            <a:r>
              <a:rPr lang="ja-JP" altLang="en-US" dirty="0"/>
              <a:t>保護者</a:t>
            </a:r>
            <a:r>
              <a:rPr lang="ja-JP" altLang="en-US" dirty="0" smtClean="0"/>
              <a:t>への</a:t>
            </a:r>
            <a:r>
              <a:rPr lang="ja-JP" altLang="en-US" dirty="0"/>
              <a:t>働</a:t>
            </a:r>
            <a:r>
              <a:rPr lang="ja-JP" altLang="en-US" dirty="0" smtClean="0"/>
              <a:t>きかけ</a:t>
            </a:r>
            <a:endParaRPr kumimoji="1" lang="ja-JP" altLang="en-US" dirty="0"/>
          </a:p>
        </p:txBody>
      </p:sp>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218" y="3277672"/>
            <a:ext cx="5370308" cy="3222185"/>
          </a:xfrm>
          <a:prstGeom prst="rect">
            <a:avLst/>
          </a:prstGeom>
        </p:spPr>
      </p:pic>
      <p:pic>
        <p:nvPicPr>
          <p:cNvPr id="8" name="図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49891" y="3277673"/>
            <a:ext cx="5370307" cy="3222184"/>
          </a:xfrm>
          <a:prstGeom prst="rect">
            <a:avLst/>
          </a:prstGeom>
        </p:spPr>
      </p:pic>
    </p:spTree>
    <p:extLst>
      <p:ext uri="{BB962C8B-B14F-4D97-AF65-F5344CB8AC3E}">
        <p14:creationId xmlns:p14="http://schemas.microsoft.com/office/powerpoint/2010/main" val="2187628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ＰＴＡや地区の連絡協議会との連携</a:t>
            </a:r>
            <a:endParaRPr kumimoji="1" lang="ja-JP" altLang="en-US" dirty="0"/>
          </a:p>
        </p:txBody>
      </p:sp>
      <p:sp>
        <p:nvSpPr>
          <p:cNvPr id="3" name="コンテンツ プレースホルダー 2"/>
          <p:cNvSpPr>
            <a:spLocks noGrp="1"/>
          </p:cNvSpPr>
          <p:nvPr>
            <p:ph idx="1"/>
          </p:nvPr>
        </p:nvSpPr>
        <p:spPr/>
        <p:txBody>
          <a:bodyPr/>
          <a:lstStyle/>
          <a:p>
            <a:pPr marL="45720" indent="0">
              <a:buNone/>
            </a:pPr>
            <a:r>
              <a:rPr kumimoji="1" lang="ja-JP" altLang="en-US" dirty="0" smtClean="0"/>
              <a:t>家庭や地域での効果的な情報モラル教育</a:t>
            </a:r>
            <a:endParaRPr kumimoji="1" lang="en-US" altLang="ja-JP" dirty="0" smtClean="0"/>
          </a:p>
          <a:p>
            <a:pPr marL="45720" indent="0">
              <a:buNone/>
            </a:pPr>
            <a:r>
              <a:rPr lang="en-US" altLang="ja-JP" dirty="0"/>
              <a:t>	</a:t>
            </a:r>
            <a:r>
              <a:rPr lang="en-US" altLang="ja-JP" dirty="0" smtClean="0"/>
              <a:t>	</a:t>
            </a:r>
            <a:r>
              <a:rPr lang="ja-JP" altLang="en-US" sz="3200" dirty="0" smtClean="0"/>
              <a:t>日々変化する児童生徒のインターネット端末</a:t>
            </a:r>
            <a:r>
              <a:rPr lang="en-US" altLang="ja-JP" sz="3200" dirty="0" smtClean="0"/>
              <a:t>			</a:t>
            </a:r>
            <a:r>
              <a:rPr lang="ja-JP" altLang="en-US" sz="3200" dirty="0" smtClean="0"/>
              <a:t>の使い方</a:t>
            </a:r>
            <a:endParaRPr lang="en-US" altLang="ja-JP" dirty="0" smtClean="0"/>
          </a:p>
          <a:p>
            <a:pPr marL="45720" indent="0">
              <a:buNone/>
            </a:pPr>
            <a:r>
              <a:rPr kumimoji="1" lang="ja-JP" altLang="en-US" dirty="0" smtClean="0"/>
              <a:t>最新</a:t>
            </a:r>
            <a:r>
              <a:rPr kumimoji="1" lang="ja-JP" altLang="en-US" dirty="0"/>
              <a:t>情報</a:t>
            </a:r>
            <a:r>
              <a:rPr kumimoji="1" lang="ja-JP" altLang="en-US" dirty="0" smtClean="0"/>
              <a:t>の入手</a:t>
            </a:r>
            <a:endParaRPr kumimoji="1" lang="en-US" altLang="ja-JP" dirty="0" smtClean="0"/>
          </a:p>
          <a:p>
            <a:r>
              <a:rPr lang="ja-JP" altLang="en-US" sz="3200" dirty="0" smtClean="0"/>
              <a:t>インターネット端末の知識（フィルタリング、迷惑メール対策、</a:t>
            </a:r>
            <a:r>
              <a:rPr lang="en-US" altLang="ja-JP" sz="3200" dirty="0" smtClean="0"/>
              <a:t>Wi-Fi</a:t>
            </a:r>
            <a:r>
              <a:rPr lang="ja-JP" altLang="en-US" sz="3200" dirty="0" smtClean="0"/>
              <a:t>のセキュリティ設定など）</a:t>
            </a:r>
            <a:endParaRPr lang="en-US" altLang="ja-JP" sz="3200" dirty="0" smtClean="0"/>
          </a:p>
          <a:p>
            <a:r>
              <a:rPr kumimoji="1" lang="ja-JP" altLang="en-US" sz="3200" dirty="0" smtClean="0"/>
              <a:t>児童</a:t>
            </a:r>
            <a:r>
              <a:rPr kumimoji="1" lang="ja-JP" altLang="en-US" sz="3200" dirty="0"/>
              <a:t>生徒</a:t>
            </a:r>
            <a:r>
              <a:rPr kumimoji="1" lang="ja-JP" altLang="en-US" sz="3200" dirty="0" smtClean="0"/>
              <a:t>の利用</a:t>
            </a:r>
            <a:r>
              <a:rPr kumimoji="1" lang="ja-JP" altLang="en-US" sz="3200" dirty="0"/>
              <a:t>実態</a:t>
            </a:r>
            <a:r>
              <a:rPr kumimoji="1" lang="ja-JP" altLang="en-US" sz="3200" dirty="0" smtClean="0"/>
              <a:t>の把握</a:t>
            </a:r>
            <a:endParaRPr kumimoji="1" lang="en-US" altLang="ja-JP" sz="3200" dirty="0" smtClean="0"/>
          </a:p>
          <a:p>
            <a:r>
              <a:rPr lang="ja-JP" altLang="en-US" sz="3200" dirty="0"/>
              <a:t>トラブル</a:t>
            </a:r>
            <a:r>
              <a:rPr lang="ja-JP" altLang="en-US" sz="3200" dirty="0" smtClean="0"/>
              <a:t>が</a:t>
            </a:r>
            <a:r>
              <a:rPr lang="ja-JP" altLang="en-US" sz="3200" dirty="0"/>
              <a:t>発生</a:t>
            </a:r>
            <a:r>
              <a:rPr lang="ja-JP" altLang="en-US" sz="3200" dirty="0" smtClean="0"/>
              <a:t>したときの解決方法や対応策</a:t>
            </a:r>
            <a:endParaRPr kumimoji="1" lang="ja-JP" altLang="en-US" sz="3200" dirty="0"/>
          </a:p>
        </p:txBody>
      </p:sp>
      <p:sp>
        <p:nvSpPr>
          <p:cNvPr id="5" name="二等辺三角形 4"/>
          <p:cNvSpPr/>
          <p:nvPr/>
        </p:nvSpPr>
        <p:spPr>
          <a:xfrm rot="10800000">
            <a:off x="1219888" y="2653048"/>
            <a:ext cx="866490" cy="74697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90106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ＰＴＡや地区の連絡協議会との連携</a:t>
            </a:r>
            <a:endParaRPr kumimoji="1" lang="ja-JP" altLang="en-US" dirty="0"/>
          </a:p>
        </p:txBody>
      </p:sp>
      <p:sp>
        <p:nvSpPr>
          <p:cNvPr id="3" name="コンテンツ プレースホルダー 2"/>
          <p:cNvSpPr>
            <a:spLocks noGrp="1"/>
          </p:cNvSpPr>
          <p:nvPr>
            <p:ph idx="1"/>
          </p:nvPr>
        </p:nvSpPr>
        <p:spPr>
          <a:xfrm>
            <a:off x="709128" y="1287379"/>
            <a:ext cx="10740616" cy="5216452"/>
          </a:xfrm>
        </p:spPr>
        <p:txBody>
          <a:bodyPr/>
          <a:lstStyle/>
          <a:p>
            <a:pPr marL="45720" indent="0">
              <a:buNone/>
            </a:pPr>
            <a:r>
              <a:rPr kumimoji="1" lang="ja-JP" altLang="en-US" sz="4000" dirty="0" smtClean="0"/>
              <a:t>定期的に、情報モラルの専門家から最新情報を得るための講演会や実習講習会などを実施</a:t>
            </a:r>
            <a:endParaRPr kumimoji="1" lang="en-US" altLang="ja-JP" sz="4000" dirty="0" smtClean="0"/>
          </a:p>
          <a:p>
            <a:pPr>
              <a:buFont typeface="Wingdings" panose="05000000000000000000" pitchFamily="2" charset="2"/>
              <a:buChar char="n"/>
            </a:pPr>
            <a:r>
              <a:rPr lang="ja-JP" altLang="en-US" sz="4000" dirty="0"/>
              <a:t>様々</a:t>
            </a:r>
            <a:r>
              <a:rPr lang="ja-JP" altLang="en-US" sz="4000" dirty="0" smtClean="0"/>
              <a:t>な</a:t>
            </a:r>
            <a:r>
              <a:rPr lang="ja-JP" altLang="en-US" sz="4000" dirty="0"/>
              <a:t>場所</a:t>
            </a:r>
            <a:r>
              <a:rPr lang="ja-JP" altLang="en-US" sz="4000" dirty="0" smtClean="0"/>
              <a:t>を活用</a:t>
            </a:r>
            <a:endParaRPr lang="en-US" altLang="ja-JP" sz="4000" dirty="0" smtClean="0"/>
          </a:p>
          <a:p>
            <a:pPr lvl="1">
              <a:buFont typeface="Wingdings" panose="05000000000000000000" pitchFamily="2" charset="2"/>
              <a:buChar char="l"/>
            </a:pPr>
            <a:r>
              <a:rPr kumimoji="1" lang="ja-JP" altLang="en-US" sz="3200" dirty="0" smtClean="0">
                <a:latin typeface="+mj-ea"/>
                <a:ea typeface="+mj-ea"/>
              </a:rPr>
              <a:t>学校</a:t>
            </a:r>
            <a:r>
              <a:rPr kumimoji="1" lang="ja-JP" altLang="en-US" sz="3200" dirty="0">
                <a:latin typeface="+mj-ea"/>
                <a:ea typeface="+mj-ea"/>
              </a:rPr>
              <a:t>主催</a:t>
            </a:r>
            <a:r>
              <a:rPr kumimoji="1" lang="ja-JP" altLang="en-US" sz="3200" dirty="0" smtClean="0">
                <a:latin typeface="+mj-ea"/>
                <a:ea typeface="+mj-ea"/>
              </a:rPr>
              <a:t>のオープンスクール</a:t>
            </a:r>
            <a:endParaRPr kumimoji="1" lang="en-US" altLang="ja-JP" sz="3200" dirty="0" smtClean="0">
              <a:latin typeface="+mj-ea"/>
              <a:ea typeface="+mj-ea"/>
            </a:endParaRPr>
          </a:p>
          <a:p>
            <a:pPr lvl="1">
              <a:buFont typeface="Wingdings" panose="05000000000000000000" pitchFamily="2" charset="2"/>
              <a:buChar char="l"/>
            </a:pPr>
            <a:r>
              <a:rPr lang="ja-JP" altLang="en-US" sz="3200" dirty="0" smtClean="0">
                <a:latin typeface="+mj-ea"/>
                <a:ea typeface="+mj-ea"/>
              </a:rPr>
              <a:t>ＰＴＡ主催の総会や各委員会での勉強会</a:t>
            </a:r>
            <a:endParaRPr lang="en-US" altLang="ja-JP" sz="3200" dirty="0" smtClean="0">
              <a:latin typeface="+mj-ea"/>
              <a:ea typeface="+mj-ea"/>
            </a:endParaRPr>
          </a:p>
          <a:p>
            <a:pPr lvl="1">
              <a:buFont typeface="Wingdings" panose="05000000000000000000" pitchFamily="2" charset="2"/>
              <a:buChar char="l"/>
            </a:pPr>
            <a:r>
              <a:rPr kumimoji="1" lang="ja-JP" altLang="en-US" sz="3200" dirty="0" smtClean="0">
                <a:latin typeface="+mj-ea"/>
                <a:ea typeface="+mj-ea"/>
              </a:rPr>
              <a:t>教育委員会</a:t>
            </a:r>
            <a:r>
              <a:rPr kumimoji="1" lang="ja-JP" altLang="en-US" sz="3200" dirty="0">
                <a:latin typeface="+mj-ea"/>
                <a:ea typeface="+mj-ea"/>
              </a:rPr>
              <a:t>主催</a:t>
            </a:r>
            <a:r>
              <a:rPr kumimoji="1" lang="ja-JP" altLang="en-US" sz="3200" dirty="0" smtClean="0">
                <a:latin typeface="+mj-ea"/>
                <a:ea typeface="+mj-ea"/>
              </a:rPr>
              <a:t>の研修会</a:t>
            </a:r>
            <a:endParaRPr kumimoji="1" lang="en-US" altLang="ja-JP" sz="3200" dirty="0" smtClean="0">
              <a:latin typeface="+mj-ea"/>
              <a:ea typeface="+mj-ea"/>
            </a:endParaRPr>
          </a:p>
          <a:p>
            <a:pPr lvl="1">
              <a:buFont typeface="Wingdings" panose="05000000000000000000" pitchFamily="2" charset="2"/>
              <a:buChar char="l"/>
            </a:pPr>
            <a:r>
              <a:rPr lang="ja-JP" altLang="en-US" sz="3200" dirty="0" smtClean="0">
                <a:latin typeface="+mj-ea"/>
                <a:ea typeface="+mj-ea"/>
              </a:rPr>
              <a:t>地域・自治体の家庭教育講座</a:t>
            </a:r>
            <a:endParaRPr lang="en-US" altLang="ja-JP" sz="3200" dirty="0" smtClean="0">
              <a:latin typeface="+mj-ea"/>
              <a:ea typeface="+mj-ea"/>
            </a:endParaRPr>
          </a:p>
          <a:p>
            <a:pPr marL="45720" indent="0">
              <a:buNone/>
            </a:pPr>
            <a:r>
              <a:rPr lang="ja-JP" altLang="en-US" sz="4000" dirty="0" smtClean="0"/>
              <a:t>ＮＰＯや携帯電話事業者、警察などの出前講座の利用も</a:t>
            </a:r>
            <a:endParaRPr lang="en-US" altLang="ja-JP" sz="4000" dirty="0" smtClean="0"/>
          </a:p>
        </p:txBody>
      </p:sp>
    </p:spTree>
    <p:extLst>
      <p:ext uri="{BB962C8B-B14F-4D97-AF65-F5344CB8AC3E}">
        <p14:creationId xmlns:p14="http://schemas.microsoft.com/office/powerpoint/2010/main" val="4241889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保護者との連携</a:t>
            </a:r>
            <a:endParaRPr kumimoji="1" lang="ja-JP" altLang="en-US" dirty="0"/>
          </a:p>
        </p:txBody>
      </p:sp>
      <p:sp>
        <p:nvSpPr>
          <p:cNvPr id="4" name="コンテンツ プレースホルダー 3"/>
          <p:cNvSpPr>
            <a:spLocks noGrp="1"/>
          </p:cNvSpPr>
          <p:nvPr>
            <p:ph idx="1"/>
          </p:nvPr>
        </p:nvSpPr>
        <p:spPr/>
        <p:txBody>
          <a:bodyPr/>
          <a:lstStyle/>
          <a:p>
            <a:pPr marL="45720" indent="0">
              <a:buNone/>
            </a:pPr>
            <a:r>
              <a:rPr kumimoji="1" lang="ja-JP" altLang="en-US" dirty="0" smtClean="0"/>
              <a:t>学校での指導の限界と家庭での指導の</a:t>
            </a:r>
            <a:r>
              <a:rPr lang="ja-JP" altLang="en-US" dirty="0"/>
              <a:t>　</a:t>
            </a:r>
            <a:r>
              <a:rPr kumimoji="1" lang="ja-JP" altLang="en-US" dirty="0" smtClean="0"/>
              <a:t>必要性</a:t>
            </a:r>
            <a:endParaRPr kumimoji="1" lang="en-US" altLang="ja-JP" dirty="0" smtClean="0"/>
          </a:p>
          <a:p>
            <a:pPr>
              <a:buFont typeface="Wingdings" panose="05000000000000000000" pitchFamily="2" charset="2"/>
              <a:buChar char="n"/>
            </a:pPr>
            <a:r>
              <a:rPr lang="ja-JP" altLang="en-US" dirty="0"/>
              <a:t>保護者</a:t>
            </a:r>
            <a:r>
              <a:rPr lang="ja-JP" altLang="en-US" dirty="0" smtClean="0"/>
              <a:t>の役割</a:t>
            </a:r>
            <a:endParaRPr lang="en-US" altLang="ja-JP" dirty="0" smtClean="0"/>
          </a:p>
          <a:p>
            <a:pPr lvl="1">
              <a:buFont typeface="Wingdings" panose="05000000000000000000" pitchFamily="2" charset="2"/>
              <a:buChar char="l"/>
            </a:pPr>
            <a:r>
              <a:rPr lang="ja-JP" altLang="en-US" sz="3200" dirty="0" smtClean="0">
                <a:latin typeface="+mj-ea"/>
                <a:ea typeface="+mj-ea"/>
              </a:rPr>
              <a:t>子どもたち自身が、守るべきルール、マナー、危険から身を守るための注意事項などを理解し、行動する必要性の理解</a:t>
            </a:r>
            <a:endParaRPr lang="en-US" altLang="ja-JP" sz="3200" dirty="0" smtClean="0">
              <a:latin typeface="+mj-ea"/>
              <a:ea typeface="+mj-ea"/>
            </a:endParaRPr>
          </a:p>
          <a:p>
            <a:pPr lvl="1">
              <a:buFont typeface="Wingdings" panose="05000000000000000000" pitchFamily="2" charset="2"/>
              <a:buChar char="l"/>
            </a:pPr>
            <a:r>
              <a:rPr lang="ja-JP" altLang="en-US" sz="3200" dirty="0" smtClean="0">
                <a:latin typeface="+mj-ea"/>
                <a:ea typeface="+mj-ea"/>
              </a:rPr>
              <a:t>教えるポイントの理解</a:t>
            </a:r>
            <a:endParaRPr lang="en-US" altLang="ja-JP" sz="3200" dirty="0" smtClean="0">
              <a:latin typeface="+mj-ea"/>
              <a:ea typeface="+mj-ea"/>
            </a:endParaRPr>
          </a:p>
        </p:txBody>
      </p:sp>
    </p:spTree>
    <p:extLst>
      <p:ext uri="{BB962C8B-B14F-4D97-AF65-F5344CB8AC3E}">
        <p14:creationId xmlns:p14="http://schemas.microsoft.com/office/powerpoint/2010/main" val="1721354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保護者との連携</a:t>
            </a:r>
            <a:endParaRPr kumimoji="1" lang="ja-JP" altLang="en-US" dirty="0"/>
          </a:p>
        </p:txBody>
      </p:sp>
      <p:sp>
        <p:nvSpPr>
          <p:cNvPr id="4" name="コンテンツ プレースホルダー 3"/>
          <p:cNvSpPr>
            <a:spLocks noGrp="1"/>
          </p:cNvSpPr>
          <p:nvPr>
            <p:ph idx="1"/>
          </p:nvPr>
        </p:nvSpPr>
        <p:spPr/>
        <p:txBody>
          <a:bodyPr/>
          <a:lstStyle/>
          <a:p>
            <a:pPr marL="45720" indent="0">
              <a:buNone/>
            </a:pPr>
            <a:r>
              <a:rPr lang="ja-JP" altLang="en-US" dirty="0" smtClean="0">
                <a:latin typeface="+mj-ea"/>
                <a:ea typeface="+mj-ea"/>
              </a:rPr>
              <a:t>保護者と児童生徒がともに情報モラルについて考える</a:t>
            </a:r>
            <a:endParaRPr lang="en-US" altLang="ja-JP" dirty="0" smtClean="0">
              <a:latin typeface="+mj-ea"/>
              <a:ea typeface="+mj-ea"/>
            </a:endParaRPr>
          </a:p>
          <a:p>
            <a:r>
              <a:rPr lang="ja-JP" altLang="en-US" sz="4000" dirty="0"/>
              <a:t>保護</a:t>
            </a:r>
            <a:r>
              <a:rPr lang="ja-JP" altLang="en-US" sz="4000" dirty="0" smtClean="0"/>
              <a:t>者は児童生徒がネット社会で危険な目に遭うことを未然に防ぐことができる</a:t>
            </a:r>
            <a:endParaRPr lang="en-US" altLang="ja-JP" sz="4000" dirty="0" smtClean="0"/>
          </a:p>
          <a:p>
            <a:r>
              <a:rPr lang="ja-JP" altLang="en-US" sz="4000" dirty="0" smtClean="0"/>
              <a:t>児童</a:t>
            </a:r>
            <a:r>
              <a:rPr lang="ja-JP" altLang="en-US" sz="4000" dirty="0"/>
              <a:t>生徒</a:t>
            </a:r>
            <a:r>
              <a:rPr lang="ja-JP" altLang="en-US" sz="4000" dirty="0" smtClean="0"/>
              <a:t>は</a:t>
            </a:r>
            <a:r>
              <a:rPr lang="ja-JP" altLang="en-US" sz="4000" dirty="0"/>
              <a:t>保護者</a:t>
            </a:r>
            <a:r>
              <a:rPr lang="ja-JP" altLang="en-US" sz="4000" dirty="0" smtClean="0"/>
              <a:t>にも</a:t>
            </a:r>
            <a:r>
              <a:rPr lang="ja-JP" altLang="en-US" sz="4000" dirty="0"/>
              <a:t>守</a:t>
            </a:r>
            <a:r>
              <a:rPr lang="ja-JP" altLang="en-US" sz="4000" dirty="0" smtClean="0"/>
              <a:t>られていることを実感し安心して利用できる</a:t>
            </a:r>
            <a:endParaRPr lang="en-US" altLang="ja-JP" sz="4000" dirty="0" smtClean="0"/>
          </a:p>
        </p:txBody>
      </p:sp>
    </p:spTree>
    <p:extLst>
      <p:ext uri="{BB962C8B-B14F-4D97-AF65-F5344CB8AC3E}">
        <p14:creationId xmlns:p14="http://schemas.microsoft.com/office/powerpoint/2010/main" val="979475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保護者との連携</a:t>
            </a:r>
            <a:endParaRPr kumimoji="1" lang="ja-JP" altLang="en-US" dirty="0"/>
          </a:p>
        </p:txBody>
      </p:sp>
      <p:sp>
        <p:nvSpPr>
          <p:cNvPr id="4" name="コンテンツ プレースホルダー 3"/>
          <p:cNvSpPr>
            <a:spLocks noGrp="1"/>
          </p:cNvSpPr>
          <p:nvPr>
            <p:ph idx="1"/>
          </p:nvPr>
        </p:nvSpPr>
        <p:spPr/>
        <p:txBody>
          <a:bodyPr/>
          <a:lstStyle/>
          <a:p>
            <a:pPr marL="45720" indent="0">
              <a:buNone/>
            </a:pPr>
            <a:r>
              <a:rPr lang="ja-JP" altLang="en-US" dirty="0" smtClean="0"/>
              <a:t>保護者に理解してもらうこと</a:t>
            </a:r>
            <a:endParaRPr lang="en-US" altLang="ja-JP" dirty="0" smtClean="0"/>
          </a:p>
          <a:p>
            <a:pPr>
              <a:buFont typeface="Wingdings" panose="05000000000000000000" pitchFamily="2" charset="2"/>
              <a:buChar char="l"/>
            </a:pPr>
            <a:r>
              <a:rPr lang="ja-JP" altLang="en-US" sz="4000" dirty="0"/>
              <a:t>被害者</a:t>
            </a:r>
            <a:r>
              <a:rPr lang="ja-JP" altLang="en-US" sz="4000" dirty="0" smtClean="0"/>
              <a:t>にも</a:t>
            </a:r>
            <a:r>
              <a:rPr lang="ja-JP" altLang="en-US" sz="4000" dirty="0"/>
              <a:t>加害者</a:t>
            </a:r>
            <a:r>
              <a:rPr lang="ja-JP" altLang="en-US" sz="4000" dirty="0" smtClean="0"/>
              <a:t>にもなり</a:t>
            </a:r>
            <a:r>
              <a:rPr lang="ja-JP" altLang="en-US" sz="4000" dirty="0"/>
              <a:t>得</a:t>
            </a:r>
            <a:r>
              <a:rPr lang="ja-JP" altLang="en-US" sz="4000" dirty="0" smtClean="0"/>
              <a:t>ること</a:t>
            </a:r>
            <a:endParaRPr lang="en-US" altLang="ja-JP" sz="4000" dirty="0" smtClean="0"/>
          </a:p>
          <a:p>
            <a:pPr>
              <a:buFont typeface="Wingdings" panose="05000000000000000000" pitchFamily="2" charset="2"/>
              <a:buChar char="l"/>
            </a:pPr>
            <a:r>
              <a:rPr lang="ja-JP" altLang="en-US" sz="4000" dirty="0" smtClean="0"/>
              <a:t>インターネット利用の実態</a:t>
            </a:r>
            <a:endParaRPr lang="en-US" altLang="ja-JP" sz="4000" dirty="0" smtClean="0"/>
          </a:p>
          <a:p>
            <a:pPr lvl="1">
              <a:buFont typeface="Wingdings" panose="05000000000000000000" pitchFamily="2" charset="2"/>
              <a:buChar char="n"/>
            </a:pPr>
            <a:r>
              <a:rPr lang="ja-JP" altLang="en-US" sz="3200" dirty="0">
                <a:latin typeface="+mj-ea"/>
                <a:ea typeface="+mj-ea"/>
              </a:rPr>
              <a:t>児童生徒と保護者の双方にアンケートを実施し、利用方法の違いなどを具体的に示すことも</a:t>
            </a:r>
            <a:r>
              <a:rPr lang="ja-JP" altLang="en-US" sz="3200" dirty="0" smtClean="0">
                <a:latin typeface="+mj-ea"/>
                <a:ea typeface="+mj-ea"/>
              </a:rPr>
              <a:t>有効</a:t>
            </a:r>
            <a:endParaRPr lang="en-US" altLang="ja-JP" sz="3200" dirty="0" smtClean="0">
              <a:latin typeface="+mj-ea"/>
              <a:ea typeface="+mj-ea"/>
            </a:endParaRPr>
          </a:p>
          <a:p>
            <a:pPr>
              <a:buFont typeface="Wingdings" panose="05000000000000000000" pitchFamily="2" charset="2"/>
              <a:buChar char="l"/>
            </a:pPr>
            <a:r>
              <a:rPr lang="ja-JP" altLang="en-US" sz="4000" dirty="0"/>
              <a:t>具体的</a:t>
            </a:r>
            <a:r>
              <a:rPr lang="ja-JP" altLang="en-US" sz="4000" dirty="0" smtClean="0"/>
              <a:t>なトラブルの実例</a:t>
            </a:r>
            <a:endParaRPr lang="en-US" altLang="ja-JP" sz="4000" dirty="0" smtClean="0"/>
          </a:p>
          <a:p>
            <a:pPr lvl="1">
              <a:buFont typeface="Wingdings" panose="05000000000000000000" pitchFamily="2" charset="2"/>
              <a:buChar char="n"/>
            </a:pPr>
            <a:r>
              <a:rPr lang="ja-JP" altLang="en-US" sz="3200" dirty="0">
                <a:latin typeface="+mj-ea"/>
                <a:ea typeface="+mj-ea"/>
              </a:rPr>
              <a:t>自</a:t>
            </a:r>
            <a:r>
              <a:rPr lang="ja-JP" altLang="en-US" sz="3200" dirty="0" smtClean="0">
                <a:latin typeface="+mj-ea"/>
                <a:ea typeface="+mj-ea"/>
              </a:rPr>
              <a:t>校や</a:t>
            </a:r>
            <a:r>
              <a:rPr lang="ja-JP" altLang="en-US" sz="3200" dirty="0">
                <a:latin typeface="+mj-ea"/>
                <a:ea typeface="+mj-ea"/>
              </a:rPr>
              <a:t>近隣</a:t>
            </a:r>
            <a:r>
              <a:rPr lang="ja-JP" altLang="en-US" sz="3200" dirty="0" smtClean="0">
                <a:latin typeface="+mj-ea"/>
                <a:ea typeface="+mj-ea"/>
              </a:rPr>
              <a:t>の自治体でおきた事例を紹介し実感を持ってもらうことも必要</a:t>
            </a:r>
            <a:endParaRPr lang="en-US" altLang="ja-JP" sz="3200" dirty="0" smtClean="0">
              <a:latin typeface="+mj-ea"/>
              <a:ea typeface="+mj-ea"/>
            </a:endParaRPr>
          </a:p>
        </p:txBody>
      </p:sp>
    </p:spTree>
    <p:extLst>
      <p:ext uri="{BB962C8B-B14F-4D97-AF65-F5344CB8AC3E}">
        <p14:creationId xmlns:p14="http://schemas.microsoft.com/office/powerpoint/2010/main" val="2841283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保護者との連携</a:t>
            </a:r>
            <a:endParaRPr kumimoji="1" lang="ja-JP" altLang="en-US" dirty="0"/>
          </a:p>
        </p:txBody>
      </p:sp>
      <p:sp>
        <p:nvSpPr>
          <p:cNvPr id="4" name="コンテンツ プレースホルダー 3"/>
          <p:cNvSpPr>
            <a:spLocks noGrp="1"/>
          </p:cNvSpPr>
          <p:nvPr>
            <p:ph idx="1"/>
          </p:nvPr>
        </p:nvSpPr>
        <p:spPr/>
        <p:txBody>
          <a:bodyPr/>
          <a:lstStyle/>
          <a:p>
            <a:pPr marL="45720" indent="0">
              <a:buNone/>
            </a:pPr>
            <a:r>
              <a:rPr lang="ja-JP" altLang="en-US" dirty="0" smtClean="0"/>
              <a:t>保護者に理解してもらうこと</a:t>
            </a:r>
            <a:endParaRPr lang="en-US" altLang="ja-JP" dirty="0" smtClean="0"/>
          </a:p>
          <a:p>
            <a:pPr>
              <a:buFont typeface="Wingdings" panose="05000000000000000000" pitchFamily="2" charset="2"/>
              <a:buChar char="l"/>
            </a:pPr>
            <a:r>
              <a:rPr lang="ja-JP" altLang="en-US" sz="4000" dirty="0" smtClean="0"/>
              <a:t>利用のルールやマナーについて話し合う　　　必要性</a:t>
            </a:r>
            <a:endParaRPr lang="en-US" altLang="ja-JP" sz="4000" dirty="0" smtClean="0"/>
          </a:p>
          <a:p>
            <a:pPr lvl="1">
              <a:buFont typeface="Wingdings" panose="05000000000000000000" pitchFamily="2" charset="2"/>
              <a:buChar char="n"/>
            </a:pPr>
            <a:r>
              <a:rPr lang="ja-JP" altLang="en-US" sz="3200" dirty="0" smtClean="0">
                <a:latin typeface="+mj-ea"/>
                <a:ea typeface="+mj-ea"/>
              </a:rPr>
              <a:t>トラブル</a:t>
            </a:r>
            <a:r>
              <a:rPr lang="ja-JP" altLang="en-US" sz="3200" dirty="0">
                <a:latin typeface="+mj-ea"/>
                <a:ea typeface="+mj-ea"/>
              </a:rPr>
              <a:t>事例</a:t>
            </a:r>
            <a:r>
              <a:rPr lang="ja-JP" altLang="en-US" sz="3200" dirty="0" smtClean="0">
                <a:latin typeface="+mj-ea"/>
                <a:ea typeface="+mj-ea"/>
              </a:rPr>
              <a:t>や法律、話し合いのポイントを示したプリントを配布</a:t>
            </a:r>
            <a:endParaRPr lang="en-US" altLang="ja-JP" sz="3200" dirty="0" smtClean="0">
              <a:latin typeface="+mj-ea"/>
              <a:ea typeface="+mj-ea"/>
            </a:endParaRPr>
          </a:p>
          <a:p>
            <a:pPr>
              <a:buFont typeface="Wingdings" panose="05000000000000000000" pitchFamily="2" charset="2"/>
              <a:buChar char="l"/>
            </a:pPr>
            <a:r>
              <a:rPr lang="ja-JP" altLang="en-US" sz="4000" dirty="0" smtClean="0"/>
              <a:t>ペアレンタル</a:t>
            </a:r>
            <a:r>
              <a:rPr lang="ja-JP" altLang="en-US" sz="4000" dirty="0"/>
              <a:t>コントロール</a:t>
            </a:r>
            <a:endParaRPr lang="en-US" altLang="ja-JP" sz="3200" dirty="0" smtClean="0"/>
          </a:p>
        </p:txBody>
      </p:sp>
    </p:spTree>
    <p:extLst>
      <p:ext uri="{BB962C8B-B14F-4D97-AF65-F5344CB8AC3E}">
        <p14:creationId xmlns:p14="http://schemas.microsoft.com/office/powerpoint/2010/main" val="2508594635"/>
      </p:ext>
    </p:extLst>
  </p:cSld>
  <p:clrMapOvr>
    <a:masterClrMapping/>
  </p:clrMapOvr>
</p:sld>
</file>

<file path=ppt/theme/theme1.xml><?xml version="1.0" encoding="utf-8"?>
<a:theme xmlns:a="http://schemas.openxmlformats.org/drawingml/2006/main" name="基礎">
  <a:themeElements>
    <a:clrScheme name="紫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docProps/app.xml><?xml version="1.0" encoding="utf-8"?>
<Properties xmlns="http://schemas.openxmlformats.org/officeDocument/2006/extended-properties" xmlns:vt="http://schemas.openxmlformats.org/officeDocument/2006/docPropsVTypes">
  <Template>TM03457444[[fn=基礎]]</Template>
  <TotalTime>871</TotalTime>
  <Words>277</Words>
  <Application>Microsoft Office PowerPoint</Application>
  <PresentationFormat>ワイド画面</PresentationFormat>
  <Paragraphs>42</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HGｺﾞｼｯｸE</vt:lpstr>
      <vt:lpstr>HG創英角ｺﾞｼｯｸUB</vt:lpstr>
      <vt:lpstr>Corbel</vt:lpstr>
      <vt:lpstr>Franklin Gothic Book</vt:lpstr>
      <vt:lpstr>Franklin Gothic Medium</vt:lpstr>
      <vt:lpstr>Wingdings</vt:lpstr>
      <vt:lpstr>基礎</vt:lpstr>
      <vt:lpstr>第４章　情報モラル教育 </vt:lpstr>
      <vt:lpstr>家庭や地域との連携</vt:lpstr>
      <vt:lpstr>ＰＴＡや地区の連絡協議会との連携</vt:lpstr>
      <vt:lpstr>ＰＴＡや地区の連絡協議会との連携</vt:lpstr>
      <vt:lpstr>保護者との連携</vt:lpstr>
      <vt:lpstr>保護者との連携</vt:lpstr>
      <vt:lpstr>保護者との連携</vt:lpstr>
      <vt:lpstr>保護者との連携</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森脇　大貴</dc:creator>
  <cp:lastModifiedBy>Takehiro FURUTA</cp:lastModifiedBy>
  <cp:revision>113</cp:revision>
  <dcterms:created xsi:type="dcterms:W3CDTF">2015-10-13T01:30:40Z</dcterms:created>
  <dcterms:modified xsi:type="dcterms:W3CDTF">2016-02-11T14:09:21Z</dcterms:modified>
</cp:coreProperties>
</file>