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82" r:id="rId2"/>
    <p:sldId id="283" r:id="rId3"/>
    <p:sldId id="284" r:id="rId4"/>
    <p:sldId id="28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4BA"/>
    <a:srgbClr val="FFEC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730" y="393198"/>
            <a:ext cx="11477638" cy="2228956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72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3157879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2943815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44" y="1633347"/>
            <a:ext cx="10971584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chemeClr val="accent2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第４章　情報モラル教育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６．</a:t>
            </a:r>
            <a:r>
              <a:rPr lang="ja-JP" altLang="en-US" spc="-150" dirty="0" smtClean="0"/>
              <a:t>特別教育支援と</a:t>
            </a:r>
            <a:endParaRPr lang="en-US" altLang="ja-JP" spc="-150" dirty="0" smtClean="0"/>
          </a:p>
          <a:p>
            <a:r>
              <a:rPr lang="ja-JP" altLang="en-US" spc="-150" dirty="0"/>
              <a:t>　</a:t>
            </a:r>
            <a:r>
              <a:rPr lang="ja-JP" altLang="en-US" spc="-150" dirty="0" smtClean="0"/>
              <a:t>　情報モラル</a:t>
            </a:r>
            <a:endParaRPr lang="en-US" altLang="ja-JP" spc="-150" dirty="0" smtClean="0"/>
          </a:p>
        </p:txBody>
      </p:sp>
    </p:spTree>
    <p:extLst>
      <p:ext uri="{BB962C8B-B14F-4D97-AF65-F5344CB8AC3E}">
        <p14:creationId xmlns:p14="http://schemas.microsoft.com/office/powerpoint/2010/main" val="15987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児童生徒の実態とネット社会の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危険性を考慮した安全教育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dirty="0" smtClean="0"/>
              <a:t>障害のある児童生徒にとって・・・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 txBox="1">
            <a:spLocks/>
          </p:cNvSpPr>
          <p:nvPr/>
        </p:nvSpPr>
        <p:spPr>
          <a:xfrm>
            <a:off x="2376759" y="2453961"/>
            <a:ext cx="7405353" cy="2015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flat" cmpd="dbl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lt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80000"/>
              </a:lnSpc>
              <a:buNone/>
            </a:pPr>
            <a:r>
              <a:rPr lang="ja-JP" altLang="en-US" sz="4000" dirty="0" smtClean="0">
                <a:solidFill>
                  <a:schemeClr val="tx1"/>
                </a:solidFill>
              </a:rPr>
              <a:t>苦手な部分を補う情報保障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marL="45720" indent="0" algn="ctr">
              <a:lnSpc>
                <a:spcPct val="80000"/>
              </a:lnSpc>
              <a:buNone/>
            </a:pPr>
            <a:r>
              <a:rPr lang="ja-JP" altLang="en-US" sz="4000" dirty="0">
                <a:solidFill>
                  <a:schemeClr val="tx1"/>
                </a:solidFill>
              </a:rPr>
              <a:t>自立</a:t>
            </a:r>
            <a:r>
              <a:rPr lang="ja-JP" altLang="en-US" sz="4000" dirty="0" smtClean="0">
                <a:solidFill>
                  <a:schemeClr val="tx1"/>
                </a:solidFill>
              </a:rPr>
              <a:t>した</a:t>
            </a:r>
            <a:r>
              <a:rPr lang="ja-JP" altLang="en-US" sz="4000" dirty="0">
                <a:solidFill>
                  <a:schemeClr val="tx1"/>
                </a:solidFill>
              </a:rPr>
              <a:t>生活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4" t="65728" r="66103" b="11831"/>
          <a:stretch/>
        </p:blipFill>
        <p:spPr>
          <a:xfrm>
            <a:off x="1536879" y="4736329"/>
            <a:ext cx="1064654" cy="1539025"/>
          </a:xfrm>
          <a:prstGeom prst="rect">
            <a:avLst/>
          </a:prstGeom>
        </p:spPr>
      </p:pic>
      <p:sp>
        <p:nvSpPr>
          <p:cNvPr id="7" name="角丸四角形吹き出し 6"/>
          <p:cNvSpPr/>
          <p:nvPr/>
        </p:nvSpPr>
        <p:spPr>
          <a:xfrm>
            <a:off x="3554569" y="4736329"/>
            <a:ext cx="5313386" cy="957105"/>
          </a:xfrm>
          <a:prstGeom prst="wedgeRoundRectCallout">
            <a:avLst>
              <a:gd name="adj1" fmla="val -58280"/>
              <a:gd name="adj2" fmla="val -4023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+mj-ea"/>
                <a:ea typeface="+mj-ea"/>
              </a:rPr>
              <a:t>とても便利な支援の道具</a:t>
            </a:r>
            <a:endParaRPr kumimoji="1" lang="en-US" altLang="ja-JP" sz="32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49656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児童生徒の実態とネット社会の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危険性を考慮した安全教育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dirty="0" smtClean="0"/>
              <a:t>特別支援教育の場では・・・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 txBox="1">
            <a:spLocks/>
          </p:cNvSpPr>
          <p:nvPr/>
        </p:nvSpPr>
        <p:spPr>
          <a:xfrm>
            <a:off x="7077548" y="2878964"/>
            <a:ext cx="3985404" cy="138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flat" cmpd="dbl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lt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80000"/>
              </a:lnSpc>
              <a:buNone/>
            </a:pPr>
            <a:r>
              <a:rPr lang="ja-JP" altLang="en-US" sz="4000" dirty="0" smtClean="0">
                <a:solidFill>
                  <a:schemeClr val="tx1"/>
                </a:solidFill>
              </a:rPr>
              <a:t>どう対応すれば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marL="45720" indent="0" algn="ctr">
              <a:lnSpc>
                <a:spcPct val="80000"/>
              </a:lnSpc>
              <a:buNone/>
            </a:pPr>
            <a:r>
              <a:rPr lang="ja-JP" altLang="en-US" sz="4000" dirty="0" smtClean="0">
                <a:solidFill>
                  <a:schemeClr val="tx1"/>
                </a:solidFill>
              </a:rPr>
              <a:t>よい</a:t>
            </a:r>
            <a:r>
              <a:rPr lang="ja-JP" altLang="en-US" sz="4000" dirty="0">
                <a:solidFill>
                  <a:schemeClr val="tx1"/>
                </a:solidFill>
              </a:rPr>
              <a:t>か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3"/>
          <p:cNvSpPr txBox="1">
            <a:spLocks/>
          </p:cNvSpPr>
          <p:nvPr/>
        </p:nvSpPr>
        <p:spPr>
          <a:xfrm>
            <a:off x="1068947" y="5138671"/>
            <a:ext cx="9994006" cy="7397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flat" cmpd="dbl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4400" i="0" kern="1200">
                <a:solidFill>
                  <a:schemeClr val="lt1"/>
                </a:solidFill>
                <a:latin typeface="+mj-ea"/>
                <a:ea typeface="+mj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80000"/>
              </a:lnSpc>
              <a:buNone/>
            </a:pPr>
            <a:r>
              <a:rPr lang="ja-JP" altLang="en-US" sz="4000" dirty="0" smtClean="0">
                <a:solidFill>
                  <a:srgbClr val="FF0000"/>
                </a:solidFill>
              </a:rPr>
              <a:t>多岐にわたって想定し、</a:t>
            </a:r>
            <a:r>
              <a:rPr lang="ja-JP" altLang="en-US" sz="4000" dirty="0" smtClean="0">
                <a:solidFill>
                  <a:schemeClr val="tx1"/>
                </a:solidFill>
              </a:rPr>
              <a:t>指導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  <p:sp>
        <p:nvSpPr>
          <p:cNvPr id="6" name="四角形吹き出し 5"/>
          <p:cNvSpPr/>
          <p:nvPr/>
        </p:nvSpPr>
        <p:spPr>
          <a:xfrm>
            <a:off x="1068946" y="2878964"/>
            <a:ext cx="4849504" cy="1383943"/>
          </a:xfrm>
          <a:prstGeom prst="wedgeRectCallout">
            <a:avLst>
              <a:gd name="adj1" fmla="val 62805"/>
              <a:gd name="adj2" fmla="val -19392"/>
            </a:avLst>
          </a:prstGeom>
          <a:solidFill>
            <a:schemeClr val="accent1">
              <a:lumMod val="20000"/>
              <a:lumOff val="80000"/>
            </a:schemeClr>
          </a:solidFill>
          <a:ln w="76200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  <a:latin typeface="+mj-ea"/>
                <a:ea typeface="+mj-ea"/>
              </a:rPr>
              <a:t>障害の種類によって起こりうる問題</a:t>
            </a:r>
            <a:endParaRPr kumimoji="1" lang="ja-JP" altLang="en-US" sz="4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8338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児童生徒の実態とネット社会の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危険性を考慮した安全教育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848" y="2653048"/>
            <a:ext cx="5366200" cy="3219720"/>
          </a:xfrm>
          <a:prstGeom prst="rect">
            <a:avLst/>
          </a:prstGeom>
        </p:spPr>
      </p:pic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1" t="41423" r="51392" b="25894"/>
          <a:stretch/>
        </p:blipFill>
        <p:spPr>
          <a:xfrm>
            <a:off x="379785" y="2539618"/>
            <a:ext cx="5958350" cy="3552092"/>
          </a:xfrm>
        </p:spPr>
      </p:pic>
    </p:spTree>
    <p:extLst>
      <p:ext uri="{BB962C8B-B14F-4D97-AF65-F5344CB8AC3E}">
        <p14:creationId xmlns:p14="http://schemas.microsoft.com/office/powerpoint/2010/main" val="4002955117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紫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836</TotalTime>
  <Words>86</Words>
  <Application>Microsoft Office PowerPoint</Application>
  <PresentationFormat>ワイド画面</PresentationFormat>
  <Paragraphs>15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HGｺﾞｼｯｸE</vt:lpstr>
      <vt:lpstr>HG創英角ｺﾞｼｯｸUB</vt:lpstr>
      <vt:lpstr>Corbel</vt:lpstr>
      <vt:lpstr>Franklin Gothic Book</vt:lpstr>
      <vt:lpstr>Franklin Gothic Medium</vt:lpstr>
      <vt:lpstr>基礎</vt:lpstr>
      <vt:lpstr>第４章　情報モラル教育 </vt:lpstr>
      <vt:lpstr>児童生徒の実態とネット社会の 危険性を考慮した安全教育</vt:lpstr>
      <vt:lpstr>児童生徒の実態とネット社会の 危険性を考慮した安全教育</vt:lpstr>
      <vt:lpstr>児童生徒の実態とネット社会の 危険性を考慮した安全教育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114</cp:revision>
  <dcterms:created xsi:type="dcterms:W3CDTF">2015-10-13T01:30:40Z</dcterms:created>
  <dcterms:modified xsi:type="dcterms:W3CDTF">2016-02-11T14:09:46Z</dcterms:modified>
</cp:coreProperties>
</file>