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4BA"/>
    <a:srgbClr val="FFEC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393198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3072002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chemeClr val="accent2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第５章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dirty="0" smtClean="0"/>
              <a:t>ＩＣＴ</a:t>
            </a:r>
            <a:r>
              <a:rPr lang="ja-JP" altLang="en-US" sz="4400" dirty="0" smtClean="0"/>
              <a:t>を活用した</a:t>
            </a:r>
            <a:r>
              <a:rPr lang="ja-JP" altLang="en-US" sz="4400" dirty="0" smtClean="0"/>
              <a:t>授業のための指導力の向上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１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．</a:t>
            </a:r>
            <a:r>
              <a:rPr lang="ja-JP" altLang="en-US" spc="-150" dirty="0" smtClean="0"/>
              <a:t>ＩＣＴ活用を</a:t>
            </a:r>
            <a:r>
              <a:rPr lang="ja-JP" altLang="en-US" spc="-150" dirty="0" smtClean="0"/>
              <a:t>効果的に</a:t>
            </a:r>
            <a:endParaRPr lang="en-US" altLang="ja-JP" spc="-150" dirty="0" smtClean="0"/>
          </a:p>
          <a:p>
            <a:r>
              <a:rPr lang="ja-JP" altLang="en-US" spc="-150" dirty="0"/>
              <a:t>　</a:t>
            </a:r>
            <a:r>
              <a:rPr lang="ja-JP" altLang="en-US" spc="-150" dirty="0" smtClean="0"/>
              <a:t>　実践できる授業設計</a:t>
            </a:r>
            <a:endParaRPr lang="en-US" altLang="ja-JP" spc="-150" dirty="0" smtClean="0"/>
          </a:p>
        </p:txBody>
      </p:sp>
    </p:spTree>
    <p:extLst>
      <p:ext uri="{BB962C8B-B14F-4D97-AF65-F5344CB8AC3E}">
        <p14:creationId xmlns:p14="http://schemas.microsoft.com/office/powerpoint/2010/main" val="1598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授業設計の意義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719188" y="2000808"/>
            <a:ext cx="4043966" cy="8651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+mj-ea"/>
                <a:ea typeface="+mj-ea"/>
              </a:rPr>
              <a:t>指導計画の作成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063143" y="3500783"/>
            <a:ext cx="4043966" cy="8651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+mj-ea"/>
                <a:ea typeface="+mj-ea"/>
              </a:rPr>
              <a:t>授業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465194" y="2000808"/>
            <a:ext cx="4958084" cy="8651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+mj-ea"/>
                <a:ea typeface="+mj-ea"/>
              </a:rPr>
              <a:t>教材研究・授業研究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063143" y="5000758"/>
            <a:ext cx="4043966" cy="8651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+mj-ea"/>
                <a:ea typeface="+mj-ea"/>
              </a:rPr>
              <a:t>学習評価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5763154" y="2929221"/>
            <a:ext cx="643944" cy="508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5763154" y="4443230"/>
            <a:ext cx="643944" cy="508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曲折矢印 14"/>
          <p:cNvSpPr/>
          <p:nvPr/>
        </p:nvSpPr>
        <p:spPr>
          <a:xfrm rot="16200000">
            <a:off x="1800322" y="3518658"/>
            <a:ext cx="2445849" cy="1538882"/>
          </a:xfrm>
          <a:prstGeom prst="bentArrow">
            <a:avLst>
              <a:gd name="adj1" fmla="val 19842"/>
              <a:gd name="adj2" fmla="val 21718"/>
              <a:gd name="adj3" fmla="val 25000"/>
              <a:gd name="adj4" fmla="val 43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8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学習のねらいと授業設計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関心・意欲・態度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/>
              <a:t>思考</a:t>
            </a:r>
            <a:r>
              <a:rPr lang="ja-JP" altLang="en-US" dirty="0" smtClean="0"/>
              <a:t>・判断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技能・表現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/>
              <a:t>知識・理解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287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情報教育のねらいを実現する授業設計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4000" dirty="0" smtClean="0"/>
              <a:t>情報教育の内容</a:t>
            </a:r>
            <a:endParaRPr kumimoji="1" lang="en-US" altLang="ja-JP" sz="4000" dirty="0" smtClean="0"/>
          </a:p>
          <a:p>
            <a:pPr lvl="1"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情報</a:t>
            </a:r>
            <a:r>
              <a:rPr lang="ja-JP" altLang="en-US" sz="3200" dirty="0"/>
              <a:t>活用</a:t>
            </a:r>
            <a:r>
              <a:rPr lang="ja-JP" altLang="en-US" sz="3200" dirty="0" smtClean="0"/>
              <a:t>の実践力</a:t>
            </a:r>
            <a:endParaRPr lang="en-US" altLang="ja-JP" sz="3200" dirty="0" smtClean="0"/>
          </a:p>
          <a:p>
            <a:pPr lvl="1">
              <a:buFont typeface="Wingdings" panose="05000000000000000000" pitchFamily="2" charset="2"/>
              <a:buChar char="n"/>
            </a:pPr>
            <a:r>
              <a:rPr kumimoji="1" lang="ja-JP" altLang="en-US" sz="3200" dirty="0"/>
              <a:t>情報</a:t>
            </a:r>
            <a:r>
              <a:rPr kumimoji="1" lang="ja-JP" altLang="en-US" sz="3200" dirty="0" smtClean="0"/>
              <a:t>の</a:t>
            </a:r>
            <a:r>
              <a:rPr kumimoji="1" lang="ja-JP" altLang="en-US" sz="3200" dirty="0"/>
              <a:t>科学的</a:t>
            </a:r>
            <a:r>
              <a:rPr kumimoji="1" lang="ja-JP" altLang="en-US" sz="3200" dirty="0" smtClean="0"/>
              <a:t>な理解</a:t>
            </a:r>
            <a:endParaRPr kumimoji="1" lang="en-US" altLang="ja-JP" sz="3200" dirty="0" smtClean="0"/>
          </a:p>
          <a:p>
            <a:pPr lvl="1"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情報</a:t>
            </a:r>
            <a:r>
              <a:rPr lang="ja-JP" altLang="en-US" sz="3200" dirty="0"/>
              <a:t>社会</a:t>
            </a:r>
            <a:r>
              <a:rPr lang="ja-JP" altLang="en-US" sz="3200" dirty="0" smtClean="0"/>
              <a:t>に</a:t>
            </a:r>
            <a:r>
              <a:rPr lang="ja-JP" altLang="en-US" sz="3200" dirty="0"/>
              <a:t>参画</a:t>
            </a:r>
            <a:r>
              <a:rPr lang="ja-JP" altLang="en-US" sz="3200" dirty="0" smtClean="0"/>
              <a:t>する</a:t>
            </a:r>
            <a:r>
              <a:rPr lang="ja-JP" altLang="en-US" sz="3200" dirty="0"/>
              <a:t>態度</a:t>
            </a:r>
            <a:endParaRPr kumimoji="1" lang="en-US" altLang="ja-JP" sz="32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4000" dirty="0" smtClean="0"/>
              <a:t>学年に応じた情報活用の実践力</a:t>
            </a:r>
            <a:endParaRPr kumimoji="1" lang="en-US" altLang="ja-JP" sz="40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4000" dirty="0" smtClean="0"/>
              <a:t>情報モラルの力</a:t>
            </a:r>
            <a:endParaRPr lang="en-US" altLang="ja-JP" sz="4000" dirty="0"/>
          </a:p>
          <a:p>
            <a:pPr marL="45720" indent="0">
              <a:buNone/>
            </a:pPr>
            <a:r>
              <a:rPr kumimoji="1" lang="ja-JP" altLang="en-US" sz="4000" dirty="0" smtClean="0"/>
              <a:t>これらの力の獲得を目指した取り組みを含めた授業設計が必要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3612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ＩＣＴの活用と授業設計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4000" dirty="0" smtClean="0"/>
              <a:t>関心・意欲・態度</a:t>
            </a:r>
            <a:endParaRPr kumimoji="1" lang="en-US" altLang="ja-JP" sz="40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4000" dirty="0"/>
              <a:t>体験</a:t>
            </a:r>
            <a:r>
              <a:rPr lang="ja-JP" altLang="en-US" sz="4000" dirty="0" smtClean="0"/>
              <a:t>の想起</a:t>
            </a:r>
            <a:endParaRPr lang="en-US" altLang="ja-JP" sz="40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4000" dirty="0" smtClean="0"/>
              <a:t>板書の手間軽減</a:t>
            </a:r>
            <a:endParaRPr kumimoji="1" lang="en-US" altLang="ja-JP" sz="40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4000" dirty="0" smtClean="0"/>
              <a:t>学習者の視線を集めた状態での説明提示</a:t>
            </a:r>
            <a:endParaRPr lang="en-US" altLang="ja-JP" sz="40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4000" dirty="0"/>
              <a:t>モデル</a:t>
            </a:r>
            <a:r>
              <a:rPr kumimoji="1" lang="ja-JP" altLang="en-US" sz="4000" dirty="0" smtClean="0"/>
              <a:t>の提示による検討資料の提示</a:t>
            </a:r>
            <a:endParaRPr kumimoji="1" lang="en-US" altLang="ja-JP" sz="40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4000" dirty="0"/>
              <a:t>繰り返</a:t>
            </a:r>
            <a:r>
              <a:rPr lang="ja-JP" altLang="en-US" sz="4000" dirty="0" smtClean="0"/>
              <a:t>しによる定着</a:t>
            </a:r>
            <a:endParaRPr lang="en-US" altLang="ja-JP" sz="40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4000" dirty="0" smtClean="0"/>
              <a:t>失敗例の提示、体験の代行・・・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997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２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ＩＣＴを活用した授業設計のポイント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教師が使う場合</a:t>
            </a:r>
            <a:endParaRPr kumimoji="1" lang="en-US" altLang="ja-JP" smtClean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/>
              <a:t>児童</a:t>
            </a:r>
            <a:r>
              <a:rPr lang="ja-JP" altLang="en-US" dirty="0"/>
              <a:t>生徒</a:t>
            </a:r>
            <a:r>
              <a:rPr lang="ja-JP" altLang="en-US" dirty="0" smtClean="0"/>
              <a:t>が使う場合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11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ＩＣＴ活用授業の評価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4000" dirty="0" smtClean="0"/>
              <a:t>①児童生徒の学びの評価</a:t>
            </a:r>
            <a:endParaRPr kumimoji="1" lang="en-US" altLang="ja-JP" sz="4000" dirty="0" smtClean="0"/>
          </a:p>
          <a:p>
            <a:pPr marL="45720" indent="0">
              <a:buNone/>
            </a:pPr>
            <a:r>
              <a:rPr lang="ja-JP" altLang="en-US" sz="4000" dirty="0"/>
              <a:t>　</a:t>
            </a:r>
            <a:r>
              <a:rPr lang="ja-JP" altLang="en-US" sz="4000" dirty="0" smtClean="0"/>
              <a:t>児童生徒にどのような学習成果があったのか</a:t>
            </a:r>
            <a:endParaRPr kumimoji="1" lang="en-US" altLang="ja-JP" sz="1600" dirty="0" smtClean="0"/>
          </a:p>
          <a:p>
            <a:pPr marL="45720" indent="0">
              <a:buNone/>
            </a:pPr>
            <a:r>
              <a:rPr lang="ja-JP" altLang="en-US" sz="4000" dirty="0" smtClean="0"/>
              <a:t>②ＩＣＴを活用した成果の評価</a:t>
            </a:r>
            <a:endParaRPr lang="en-US" altLang="ja-JP" sz="4000" dirty="0" smtClean="0"/>
          </a:p>
          <a:p>
            <a:pPr marL="45720" indent="0">
              <a:buNone/>
            </a:pPr>
            <a:r>
              <a:rPr kumimoji="1" lang="ja-JP" altLang="en-US" sz="4000" dirty="0"/>
              <a:t>　</a:t>
            </a:r>
            <a:r>
              <a:rPr kumimoji="1" lang="ja-JP" altLang="en-US" sz="4000" dirty="0" smtClean="0"/>
              <a:t>ＩＣＴを活用することで成果が上がったのか</a:t>
            </a:r>
            <a:endParaRPr kumimoji="1" lang="ja-JP" altLang="en-US" sz="4000" dirty="0"/>
          </a:p>
        </p:txBody>
      </p:sp>
      <p:sp>
        <p:nvSpPr>
          <p:cNvPr id="4" name="ホームベース 3"/>
          <p:cNvSpPr/>
          <p:nvPr/>
        </p:nvSpPr>
        <p:spPr>
          <a:xfrm>
            <a:off x="1133341" y="4584880"/>
            <a:ext cx="4005329" cy="785611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+mj-ea"/>
                <a:ea typeface="+mj-ea"/>
              </a:rPr>
              <a:t>評価規準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6" name="ホームベース 5"/>
          <p:cNvSpPr/>
          <p:nvPr/>
        </p:nvSpPr>
        <p:spPr>
          <a:xfrm>
            <a:off x="1133341" y="5552466"/>
            <a:ext cx="4005329" cy="785611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+mj-ea"/>
                <a:ea typeface="+mj-ea"/>
              </a:rPr>
              <a:t>評価規準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03802" y="4584880"/>
            <a:ext cx="4896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+mj-ea"/>
                <a:ea typeface="+mj-ea"/>
              </a:rPr>
              <a:t>目指すべきねらい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03802" y="5552466"/>
            <a:ext cx="5390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+mj-ea"/>
                <a:ea typeface="+mj-ea"/>
              </a:rPr>
              <a:t>量的・尺度的な到達度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9923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ＩＣＴを活用した評価活動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ja-JP" altLang="en-US" sz="3200" dirty="0" smtClean="0"/>
              <a:t>ビデオカメラ</a:t>
            </a:r>
            <a:r>
              <a:rPr lang="ja-JP" altLang="en-US" sz="3200" dirty="0"/>
              <a:t>による</a:t>
            </a:r>
            <a:r>
              <a:rPr lang="ja-JP" altLang="en-US" sz="3200" dirty="0" smtClean="0"/>
              <a:t>記録：</a:t>
            </a:r>
            <a:endParaRPr lang="en-US" altLang="ja-JP" sz="3200" dirty="0" smtClean="0"/>
          </a:p>
          <a:p>
            <a:pPr lvl="1">
              <a:spcBef>
                <a:spcPts val="1000"/>
              </a:spcBef>
            </a:pPr>
            <a:r>
              <a:rPr lang="ja-JP" altLang="en-US" sz="2800" dirty="0" smtClean="0">
                <a:latin typeface="+mj-ea"/>
                <a:ea typeface="+mj-ea"/>
              </a:rPr>
              <a:t>その後</a:t>
            </a:r>
            <a:r>
              <a:rPr lang="ja-JP" altLang="en-US" sz="2800" dirty="0">
                <a:latin typeface="+mj-ea"/>
                <a:ea typeface="+mj-ea"/>
              </a:rPr>
              <a:t>の分析や実践報告を</a:t>
            </a:r>
            <a:r>
              <a:rPr lang="ja-JP" altLang="en-US" sz="2800" dirty="0" smtClean="0">
                <a:latin typeface="+mj-ea"/>
                <a:ea typeface="+mj-ea"/>
              </a:rPr>
              <a:t>まとめる</a:t>
            </a:r>
            <a:endParaRPr lang="ja-JP" altLang="en-US" sz="2800" dirty="0">
              <a:latin typeface="+mj-ea"/>
              <a:ea typeface="+mj-ea"/>
            </a:endParaRPr>
          </a:p>
          <a:p>
            <a:pPr lvl="1">
              <a:spcBef>
                <a:spcPts val="1000"/>
              </a:spcBef>
            </a:pPr>
            <a:r>
              <a:rPr lang="ja-JP" altLang="en-US" sz="2800" dirty="0" smtClean="0">
                <a:latin typeface="+mj-ea"/>
                <a:ea typeface="+mj-ea"/>
              </a:rPr>
              <a:t>授業</a:t>
            </a:r>
            <a:r>
              <a:rPr lang="ja-JP" altLang="en-US" sz="2800" dirty="0">
                <a:latin typeface="+mj-ea"/>
                <a:ea typeface="+mj-ea"/>
              </a:rPr>
              <a:t>の様子を再現し同僚の教員らと検討</a:t>
            </a:r>
            <a:r>
              <a:rPr lang="ja-JP" altLang="en-US" sz="2800" dirty="0" smtClean="0">
                <a:latin typeface="+mj-ea"/>
                <a:ea typeface="+mj-ea"/>
              </a:rPr>
              <a:t>する</a:t>
            </a:r>
            <a:endParaRPr lang="en-US" altLang="ja-JP" sz="2800" dirty="0" smtClean="0">
              <a:latin typeface="+mj-ea"/>
              <a:ea typeface="+mj-ea"/>
            </a:endParaRPr>
          </a:p>
          <a:p>
            <a:pPr lvl="1">
              <a:spcBef>
                <a:spcPts val="1000"/>
              </a:spcBef>
            </a:pPr>
            <a:r>
              <a:rPr lang="ja-JP" altLang="en-US" sz="2800" dirty="0" smtClean="0">
                <a:latin typeface="+mj-ea"/>
                <a:ea typeface="+mj-ea"/>
              </a:rPr>
              <a:t>先生</a:t>
            </a:r>
            <a:r>
              <a:rPr lang="ja-JP" altLang="en-US" sz="2800" dirty="0">
                <a:latin typeface="+mj-ea"/>
                <a:ea typeface="+mj-ea"/>
              </a:rPr>
              <a:t>の発問や児童生徒の反応や発表などのやりとりを</a:t>
            </a:r>
            <a:r>
              <a:rPr lang="ja-JP" altLang="en-US" sz="2800" dirty="0" smtClean="0">
                <a:latin typeface="+mj-ea"/>
                <a:ea typeface="+mj-ea"/>
              </a:rPr>
              <a:t>書き起こす授業</a:t>
            </a:r>
            <a:r>
              <a:rPr lang="ja-JP" altLang="en-US" sz="2800" dirty="0">
                <a:latin typeface="+mj-ea"/>
                <a:ea typeface="+mj-ea"/>
              </a:rPr>
              <a:t>分析に</a:t>
            </a:r>
            <a:r>
              <a:rPr lang="ja-JP" altLang="en-US" sz="2800" dirty="0" smtClean="0">
                <a:latin typeface="+mj-ea"/>
                <a:ea typeface="+mj-ea"/>
              </a:rPr>
              <a:t>用いる</a:t>
            </a:r>
            <a:endParaRPr lang="ja-JP" altLang="en-US" sz="2800" dirty="0">
              <a:latin typeface="+mj-ea"/>
              <a:ea typeface="+mj-ea"/>
            </a:endParaRPr>
          </a:p>
          <a:p>
            <a:pPr>
              <a:spcBef>
                <a:spcPts val="1000"/>
              </a:spcBef>
            </a:pPr>
            <a:r>
              <a:rPr lang="ja-JP" altLang="en-US" sz="3200" dirty="0"/>
              <a:t>デジタルカメラやタブレット</a:t>
            </a:r>
            <a:r>
              <a:rPr lang="en-US" altLang="ja-JP" sz="3200" dirty="0" smtClean="0"/>
              <a:t>PC:</a:t>
            </a:r>
          </a:p>
          <a:p>
            <a:pPr lvl="1">
              <a:spcBef>
                <a:spcPts val="1000"/>
              </a:spcBef>
            </a:pPr>
            <a:r>
              <a:rPr lang="ja-JP" altLang="en-US" sz="2800" dirty="0" smtClean="0">
                <a:latin typeface="+mj-ea"/>
                <a:ea typeface="+mj-ea"/>
              </a:rPr>
              <a:t>授業</a:t>
            </a:r>
            <a:r>
              <a:rPr lang="ja-JP" altLang="en-US" sz="2800" dirty="0">
                <a:latin typeface="+mj-ea"/>
                <a:ea typeface="+mj-ea"/>
              </a:rPr>
              <a:t>の中で机間巡視中に気づいた</a:t>
            </a:r>
            <a:r>
              <a:rPr lang="ja-JP" altLang="en-US" sz="2800" dirty="0" smtClean="0">
                <a:latin typeface="+mj-ea"/>
                <a:ea typeface="+mj-ea"/>
              </a:rPr>
              <a:t>こと</a:t>
            </a:r>
            <a:endParaRPr lang="en-US" altLang="ja-JP" sz="2800" dirty="0" smtClean="0">
              <a:latin typeface="+mj-ea"/>
              <a:ea typeface="+mj-ea"/>
            </a:endParaRPr>
          </a:p>
          <a:p>
            <a:pPr lvl="1">
              <a:spcBef>
                <a:spcPts val="1000"/>
              </a:spcBef>
            </a:pPr>
            <a:r>
              <a:rPr lang="ja-JP" altLang="en-US" sz="2800" dirty="0" smtClean="0">
                <a:latin typeface="+mj-ea"/>
                <a:ea typeface="+mj-ea"/>
              </a:rPr>
              <a:t>活動</a:t>
            </a:r>
            <a:r>
              <a:rPr lang="ja-JP" altLang="en-US" sz="2800" dirty="0">
                <a:latin typeface="+mj-ea"/>
                <a:ea typeface="+mj-ea"/>
              </a:rPr>
              <a:t>の様子や児童生徒のノートを撮影し記録して</a:t>
            </a:r>
            <a:r>
              <a:rPr lang="ja-JP" altLang="en-US" sz="2800" dirty="0" smtClean="0">
                <a:latin typeface="+mj-ea"/>
                <a:ea typeface="+mj-ea"/>
              </a:rPr>
              <a:t>おく</a:t>
            </a:r>
            <a:endParaRPr lang="ja-JP" altLang="en-US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546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ＩＣＴを活用した授業記録の方法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600" y="1633347"/>
            <a:ext cx="10971584" cy="4886706"/>
          </a:xfrm>
        </p:spPr>
        <p:txBody>
          <a:bodyPr/>
          <a:lstStyle/>
          <a:p>
            <a:pPr marL="45720" indent="0">
              <a:buNone/>
            </a:pPr>
            <a:r>
              <a:rPr kumimoji="1" lang="ja-JP" altLang="en-US" sz="3200" dirty="0" smtClean="0"/>
              <a:t>ビデオカメラによる授業記録の撮り方</a:t>
            </a:r>
            <a:endParaRPr kumimoji="1" lang="en-US" altLang="ja-JP" sz="3200" dirty="0" smtClean="0"/>
          </a:p>
          <a:p>
            <a:pPr marL="45720" indent="0">
              <a:buNone/>
            </a:pPr>
            <a:r>
              <a:rPr lang="ja-JP" altLang="en-US" sz="2800" dirty="0"/>
              <a:t>教室</a:t>
            </a:r>
            <a:r>
              <a:rPr lang="ja-JP" altLang="en-US" sz="2800" dirty="0" smtClean="0"/>
              <a:t>での</a:t>
            </a:r>
            <a:r>
              <a:rPr lang="ja-JP" altLang="en-US" sz="2800" dirty="0"/>
              <a:t>授業</a:t>
            </a:r>
            <a:r>
              <a:rPr lang="ja-JP" altLang="en-US" sz="2800" dirty="0" smtClean="0"/>
              <a:t>の場面を３方向から撮影すると</a:t>
            </a:r>
            <a:r>
              <a:rPr lang="ja-JP" altLang="en-US" sz="2800" dirty="0" smtClean="0"/>
              <a:t>、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ja-JP" altLang="en-US" sz="2800" dirty="0" smtClean="0"/>
              <a:t>より</a:t>
            </a:r>
            <a:r>
              <a:rPr lang="ja-JP" altLang="en-US" sz="2800" dirty="0" smtClean="0"/>
              <a:t>詳細な記録ができます。</a:t>
            </a:r>
            <a:endParaRPr lang="en-US" altLang="ja-JP" sz="2800" dirty="0" smtClean="0"/>
          </a:p>
          <a:p>
            <a:pPr marL="45720" indent="0">
              <a:buNone/>
            </a:pPr>
            <a:r>
              <a:rPr kumimoji="1" lang="ja-JP" altLang="en-US" sz="2800" dirty="0" smtClean="0">
                <a:solidFill>
                  <a:schemeClr val="accent1"/>
                </a:solidFill>
              </a:rPr>
              <a:t>①教室後ろ中央から</a:t>
            </a:r>
            <a:r>
              <a:rPr kumimoji="1" lang="ja-JP" altLang="en-US" sz="2800" dirty="0" smtClean="0">
                <a:solidFill>
                  <a:schemeClr val="accent1"/>
                </a:solidFill>
              </a:rPr>
              <a:t>全体（</a:t>
            </a:r>
            <a:r>
              <a:rPr kumimoji="1" lang="ja-JP" altLang="en-US" sz="2800" dirty="0" smtClean="0">
                <a:solidFill>
                  <a:schemeClr val="accent1"/>
                </a:solidFill>
              </a:rPr>
              <a:t>カメラ据え置き）</a:t>
            </a:r>
            <a:endParaRPr kumimoji="1" lang="en-US" altLang="ja-JP" sz="2800" dirty="0" smtClean="0">
              <a:solidFill>
                <a:schemeClr val="accent1"/>
              </a:solidFill>
            </a:endParaRPr>
          </a:p>
          <a:p>
            <a:pPr marL="4572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教員や児童生徒の動きなど授業の全体を記録</a:t>
            </a:r>
            <a:endParaRPr kumimoji="1" lang="en-US" altLang="ja-JP" sz="2800" dirty="0" smtClean="0"/>
          </a:p>
          <a:p>
            <a:pPr marL="45720" indent="0">
              <a:buNone/>
            </a:pPr>
            <a:r>
              <a:rPr lang="ja-JP" altLang="en-US" sz="2800" dirty="0" smtClean="0">
                <a:solidFill>
                  <a:schemeClr val="accent1"/>
                </a:solidFill>
              </a:rPr>
              <a:t>②教室前、窓側（高いポジション）から児童</a:t>
            </a:r>
            <a:r>
              <a:rPr lang="ja-JP" altLang="en-US" sz="2800" dirty="0" smtClean="0">
                <a:solidFill>
                  <a:schemeClr val="accent1"/>
                </a:solidFill>
              </a:rPr>
              <a:t>生徒</a:t>
            </a:r>
            <a:endParaRPr lang="en-US" altLang="ja-JP" sz="2800" dirty="0" smtClean="0">
              <a:solidFill>
                <a:schemeClr val="accent1"/>
              </a:solidFill>
            </a:endParaRPr>
          </a:p>
          <a:p>
            <a:pPr marL="45720" indent="0">
              <a:buNone/>
            </a:pPr>
            <a:r>
              <a:rPr lang="ja-JP" altLang="en-US" sz="2800" dirty="0" smtClean="0"/>
              <a:t>　教員の発問に対する児童生徒の反応やつぶやきを記録</a:t>
            </a:r>
            <a:endParaRPr lang="en-US" altLang="ja-JP" sz="2800" dirty="0" smtClean="0"/>
          </a:p>
          <a:p>
            <a:pPr marL="45720" indent="0">
              <a:buNone/>
            </a:pPr>
            <a:r>
              <a:rPr kumimoji="1" lang="ja-JP" altLang="en-US" sz="2800" dirty="0" smtClean="0">
                <a:solidFill>
                  <a:schemeClr val="accent1"/>
                </a:solidFill>
              </a:rPr>
              <a:t>③</a:t>
            </a:r>
            <a:r>
              <a:rPr kumimoji="1" lang="ja-JP" altLang="en-US" sz="2800" dirty="0" smtClean="0">
                <a:solidFill>
                  <a:schemeClr val="accent1"/>
                </a:solidFill>
              </a:rPr>
              <a:t>自由に</a:t>
            </a:r>
            <a:r>
              <a:rPr kumimoji="1" lang="ja-JP" altLang="en-US" sz="2800" dirty="0" smtClean="0">
                <a:solidFill>
                  <a:schemeClr val="accent1"/>
                </a:solidFill>
              </a:rPr>
              <a:t>移動</a:t>
            </a:r>
            <a:r>
              <a:rPr kumimoji="1" lang="ja-JP" altLang="en-US" sz="2800" dirty="0" smtClean="0">
                <a:solidFill>
                  <a:schemeClr val="accent1"/>
                </a:solidFill>
              </a:rPr>
              <a:t>　</a:t>
            </a:r>
            <a:r>
              <a:rPr kumimoji="1" lang="ja-JP" altLang="en-US" sz="2800" dirty="0" smtClean="0"/>
              <a:t>いろいろな場面に対応</a:t>
            </a:r>
            <a:r>
              <a:rPr kumimoji="1" lang="ja-JP" altLang="en-US" sz="2800" dirty="0" smtClean="0"/>
              <a:t>した記録</a:t>
            </a:r>
            <a:endParaRPr kumimoji="1" lang="ja-JP" altLang="en-US" sz="28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26" t="49014" r="6525" b="11550"/>
          <a:stretch/>
        </p:blipFill>
        <p:spPr>
          <a:xfrm>
            <a:off x="8448043" y="1558235"/>
            <a:ext cx="3487283" cy="3269326"/>
          </a:xfrm>
          <a:prstGeom prst="rect">
            <a:avLst/>
          </a:prstGeom>
        </p:spPr>
      </p:pic>
      <p:sp>
        <p:nvSpPr>
          <p:cNvPr id="6" name="円/楕円 5"/>
          <p:cNvSpPr/>
          <p:nvPr/>
        </p:nvSpPr>
        <p:spPr>
          <a:xfrm>
            <a:off x="10303826" y="4271751"/>
            <a:ext cx="466570" cy="464151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accent1"/>
                </a:solidFill>
                <a:latin typeface="+mj-ea"/>
                <a:ea typeface="+mj-ea"/>
              </a:rPr>
              <a:t>１</a:t>
            </a:r>
            <a:endParaRPr kumimoji="1" lang="ja-JP" altLang="en-US" sz="28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9098186" y="1805875"/>
            <a:ext cx="499260" cy="496671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accent1"/>
                </a:solidFill>
                <a:latin typeface="+mj-ea"/>
                <a:ea typeface="+mj-ea"/>
              </a:rPr>
              <a:t>２</a:t>
            </a:r>
          </a:p>
        </p:txBody>
      </p:sp>
      <p:sp>
        <p:nvSpPr>
          <p:cNvPr id="8" name="円/楕円 7"/>
          <p:cNvSpPr/>
          <p:nvPr/>
        </p:nvSpPr>
        <p:spPr>
          <a:xfrm>
            <a:off x="10913686" y="3230748"/>
            <a:ext cx="489777" cy="48723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accent1"/>
                </a:solidFill>
                <a:latin typeface="+mj-ea"/>
                <a:ea typeface="+mj-ea"/>
              </a:rPr>
              <a:t>３</a:t>
            </a:r>
            <a:endParaRPr kumimoji="1" lang="ja-JP" altLang="en-US" sz="28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741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基礎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1317</TotalTime>
  <Words>306</Words>
  <Application>Microsoft Office PowerPoint</Application>
  <PresentationFormat>ワイド画面</PresentationFormat>
  <Paragraphs>61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HGｺﾞｼｯｸE</vt:lpstr>
      <vt:lpstr>HG創英角ｺﾞｼｯｸUB</vt:lpstr>
      <vt:lpstr>Corbel</vt:lpstr>
      <vt:lpstr>Franklin Gothic Book</vt:lpstr>
      <vt:lpstr>Franklin Gothic Medium</vt:lpstr>
      <vt:lpstr>Wingdings</vt:lpstr>
      <vt:lpstr>基礎</vt:lpstr>
      <vt:lpstr>第５章 ＩＣＴを活用した授業のための指導力の向上</vt:lpstr>
      <vt:lpstr>【１】授業設計の意義</vt:lpstr>
      <vt:lpstr>学習のねらいと授業設計</vt:lpstr>
      <vt:lpstr>情報教育のねらいを実現する授業設計</vt:lpstr>
      <vt:lpstr>ＩＣＴの活用と授業設計</vt:lpstr>
      <vt:lpstr>【２】ＩＣＴを活用した授業設計のポイント</vt:lpstr>
      <vt:lpstr>ＩＣＴ活用授業の評価</vt:lpstr>
      <vt:lpstr>ＩＣＴを活用した評価活動</vt:lpstr>
      <vt:lpstr>ＩＣＴを活用した授業記録の方法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133</cp:revision>
  <dcterms:created xsi:type="dcterms:W3CDTF">2015-10-13T01:30:40Z</dcterms:created>
  <dcterms:modified xsi:type="dcterms:W3CDTF">2016-02-11T14:38:52Z</dcterms:modified>
</cp:coreProperties>
</file>