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82" r:id="rId2"/>
    <p:sldId id="283" r:id="rId3"/>
    <p:sldId id="284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4BA"/>
    <a:srgbClr val="FFECA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393198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7730" y="393198"/>
            <a:ext cx="11477638" cy="2228956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72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ja-JP" altLang="en-US" dirty="0" smtClean="0"/>
              <a:t>タイトル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60274" y="3157879"/>
            <a:ext cx="8295506" cy="2049462"/>
          </a:xfrm>
        </p:spPr>
        <p:txBody>
          <a:bodyPr>
            <a:noAutofit/>
          </a:bodyPr>
          <a:lstStyle>
            <a:lvl1pPr marL="0" indent="0" algn="l">
              <a:buNone/>
              <a:defRPr sz="5400">
                <a:solidFill>
                  <a:schemeClr val="tx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dirty="0" smtClean="0"/>
              <a:t>サブタイトル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90" t="41016" r="1223" b="32591"/>
          <a:stretch/>
        </p:blipFill>
        <p:spPr>
          <a:xfrm>
            <a:off x="305139" y="3072002"/>
            <a:ext cx="3355135" cy="213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898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926" y="248649"/>
            <a:ext cx="11700400" cy="1038730"/>
          </a:xfrm>
        </p:spPr>
        <p:txBody>
          <a:bodyPr>
            <a:noAutofit/>
          </a:bodyPr>
          <a:lstStyle>
            <a:lvl1pPr>
              <a:defRPr sz="5400">
                <a:ln>
                  <a:noFill/>
                </a:ln>
              </a:defRPr>
            </a:lvl1pPr>
          </a:lstStyle>
          <a:p>
            <a:r>
              <a:rPr lang="ja-JP" altLang="en-US" dirty="0" smtClean="0"/>
              <a:t>テキスト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128" y="1633347"/>
            <a:ext cx="10740616" cy="4886706"/>
          </a:xfrm>
        </p:spPr>
        <p:txBody>
          <a:bodyPr>
            <a:noAutofit/>
          </a:bodyPr>
          <a:lstStyle>
            <a:lvl1pPr>
              <a:defRPr sz="4400" i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926" y="327257"/>
            <a:ext cx="11700400" cy="1038730"/>
          </a:xfrm>
        </p:spPr>
        <p:txBody>
          <a:bodyPr>
            <a:noAutofit/>
          </a:bodyPr>
          <a:lstStyle>
            <a:lvl1pPr algn="ctr">
              <a:defRPr sz="4000">
                <a:ln>
                  <a:noFill/>
                </a:ln>
              </a:defRPr>
            </a:lvl1pPr>
          </a:lstStyle>
          <a:p>
            <a:r>
              <a:rPr lang="ja-JP" altLang="en-US" dirty="0" smtClean="0"/>
              <a:t>テキスト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テキスト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644" y="1633347"/>
            <a:ext cx="10971584" cy="4886706"/>
          </a:xfrm>
        </p:spPr>
        <p:txBody>
          <a:bodyPr>
            <a:noAutofit/>
          </a:bodyPr>
          <a:lstStyle>
            <a:lvl1pPr>
              <a:defRPr sz="4400" i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 flipV="1">
            <a:off x="234926" y="1453275"/>
            <a:ext cx="11700400" cy="14768"/>
          </a:xfrm>
          <a:prstGeom prst="line">
            <a:avLst/>
          </a:prstGeom>
          <a:ln w="63500" cap="sq">
            <a:solidFill>
              <a:schemeClr val="accent2"/>
            </a:solidFill>
            <a:miter lim="800000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245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97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400" dirty="0" smtClean="0"/>
              <a:t>第５章</a:t>
            </a:r>
            <a:r>
              <a:rPr lang="en-US" altLang="ja-JP" sz="4400" dirty="0"/>
              <a:t/>
            </a:r>
            <a:br>
              <a:rPr lang="en-US" altLang="ja-JP" sz="4400" dirty="0"/>
            </a:br>
            <a:r>
              <a:rPr lang="ja-JP" altLang="en-US" sz="4400" smtClean="0"/>
              <a:t>ＩＣＴを活用した</a:t>
            </a:r>
            <a:r>
              <a:rPr lang="ja-JP" altLang="en-US" sz="4400" dirty="0" smtClean="0"/>
              <a:t>授業のための指導力の向上</a:t>
            </a:r>
            <a:endParaRPr kumimoji="1"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>
                <a:ln>
                  <a:solidFill>
                    <a:schemeClr val="tx1"/>
                  </a:solidFill>
                </a:ln>
                <a:solidFill>
                  <a:schemeClr val="accent2"/>
                </a:solidFill>
              </a:rPr>
              <a:t>２</a:t>
            </a:r>
            <a:r>
              <a:rPr kumimoji="1" lang="ja-JP" altLang="en-US" dirty="0" smtClean="0">
                <a:ln>
                  <a:solidFill>
                    <a:schemeClr val="tx1"/>
                  </a:solidFill>
                </a:ln>
                <a:solidFill>
                  <a:schemeClr val="accent2"/>
                </a:solidFill>
              </a:rPr>
              <a:t>．</a:t>
            </a:r>
            <a:r>
              <a:rPr lang="ja-JP" altLang="en-US" spc="-150" dirty="0" smtClean="0"/>
              <a:t>ＩＣＴを活用した</a:t>
            </a:r>
            <a:endParaRPr lang="en-US" altLang="ja-JP" spc="-150" dirty="0" smtClean="0"/>
          </a:p>
          <a:p>
            <a:r>
              <a:rPr lang="ja-JP" altLang="en-US" spc="-150" dirty="0"/>
              <a:t>　</a:t>
            </a:r>
            <a:r>
              <a:rPr lang="ja-JP" altLang="en-US" spc="-150" dirty="0" smtClean="0"/>
              <a:t>　情報収集・蓄積</a:t>
            </a:r>
            <a:endParaRPr lang="en-US" altLang="ja-JP" spc="-150" dirty="0" smtClean="0"/>
          </a:p>
        </p:txBody>
      </p:sp>
    </p:spTree>
    <p:extLst>
      <p:ext uri="{BB962C8B-B14F-4D97-AF65-F5344CB8AC3E}">
        <p14:creationId xmlns:p14="http://schemas.microsoft.com/office/powerpoint/2010/main" val="15987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授業設計のための情報収集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kumimoji="1" lang="ja-JP" altLang="en-US" dirty="0"/>
          </a:p>
        </p:txBody>
      </p:sp>
      <p:sp>
        <p:nvSpPr>
          <p:cNvPr id="5" name="コンテンツ プレースホルダー 3"/>
          <p:cNvSpPr txBox="1">
            <a:spLocks/>
          </p:cNvSpPr>
          <p:nvPr/>
        </p:nvSpPr>
        <p:spPr>
          <a:xfrm>
            <a:off x="593645" y="1834996"/>
            <a:ext cx="10971582" cy="20219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ap="flat" cmpd="dbl" algn="ctr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4400" i="0" kern="1200">
                <a:solidFill>
                  <a:schemeClr val="lt1"/>
                </a:solidFill>
                <a:latin typeface="+mj-ea"/>
                <a:ea typeface="+mj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ja-JP" altLang="en-US" sz="4000" dirty="0" smtClean="0">
                <a:solidFill>
                  <a:schemeClr val="tx1"/>
                </a:solidFill>
              </a:rPr>
              <a:t>学習指導要領や解説</a:t>
            </a:r>
            <a:endParaRPr lang="en-US" altLang="ja-JP" sz="40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ja-JP" altLang="en-US" sz="4000" dirty="0" smtClean="0">
                <a:solidFill>
                  <a:schemeClr val="tx1"/>
                </a:solidFill>
              </a:rPr>
              <a:t>教科書や関連書籍</a:t>
            </a:r>
            <a:endParaRPr lang="en-US" altLang="ja-JP" sz="40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ja-JP" altLang="en-US" sz="4000" dirty="0" smtClean="0">
                <a:solidFill>
                  <a:schemeClr val="tx1"/>
                </a:solidFill>
              </a:rPr>
              <a:t>インターネット上の教育素材、実践事例</a:t>
            </a:r>
            <a:endParaRPr lang="en-US" altLang="ja-JP" sz="4000" dirty="0" smtClean="0">
              <a:solidFill>
                <a:schemeClr val="tx1"/>
              </a:solidFill>
            </a:endParaRPr>
          </a:p>
        </p:txBody>
      </p:sp>
      <p:sp>
        <p:nvSpPr>
          <p:cNvPr id="6" name="コンテンツ プレースホルダー 3"/>
          <p:cNvSpPr txBox="1">
            <a:spLocks/>
          </p:cNvSpPr>
          <p:nvPr/>
        </p:nvSpPr>
        <p:spPr>
          <a:xfrm>
            <a:off x="1083042" y="5002120"/>
            <a:ext cx="2265465" cy="9177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ap="flat" cmpd="dbl" algn="ctr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4400" i="0" kern="1200">
                <a:solidFill>
                  <a:schemeClr val="lt1"/>
                </a:solidFill>
                <a:latin typeface="+mj-ea"/>
                <a:ea typeface="+mj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80000"/>
              </a:lnSpc>
              <a:buNone/>
            </a:pPr>
            <a:r>
              <a:rPr lang="ja-JP" altLang="en-US" sz="4000" dirty="0" smtClean="0">
                <a:solidFill>
                  <a:schemeClr val="tx1"/>
                </a:solidFill>
              </a:rPr>
              <a:t>単元目標</a:t>
            </a:r>
            <a:endParaRPr lang="en-US" altLang="ja-JP" sz="4000" dirty="0" smtClean="0">
              <a:solidFill>
                <a:schemeClr val="tx1"/>
              </a:solidFill>
            </a:endParaRPr>
          </a:p>
        </p:txBody>
      </p:sp>
      <p:sp>
        <p:nvSpPr>
          <p:cNvPr id="7" name="コンテンツ プレースホルダー 3"/>
          <p:cNvSpPr txBox="1">
            <a:spLocks/>
          </p:cNvSpPr>
          <p:nvPr/>
        </p:nvSpPr>
        <p:spPr>
          <a:xfrm>
            <a:off x="4946703" y="5002120"/>
            <a:ext cx="2265465" cy="9177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ap="flat" cmpd="dbl" algn="ctr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4400" i="0" kern="1200">
                <a:solidFill>
                  <a:schemeClr val="lt1"/>
                </a:solidFill>
                <a:latin typeface="+mj-ea"/>
                <a:ea typeface="+mj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80000"/>
              </a:lnSpc>
              <a:buNone/>
            </a:pPr>
            <a:r>
              <a:rPr lang="ja-JP" altLang="en-US" sz="4000" dirty="0" smtClean="0">
                <a:solidFill>
                  <a:schemeClr val="tx1"/>
                </a:solidFill>
              </a:rPr>
              <a:t>学習内容</a:t>
            </a:r>
            <a:endParaRPr lang="en-US" altLang="ja-JP" sz="4000" dirty="0" smtClean="0">
              <a:solidFill>
                <a:schemeClr val="tx1"/>
              </a:solidFill>
            </a:endParaRPr>
          </a:p>
        </p:txBody>
      </p:sp>
      <p:sp>
        <p:nvSpPr>
          <p:cNvPr id="8" name="コンテンツ プレースホルダー 3"/>
          <p:cNvSpPr txBox="1">
            <a:spLocks/>
          </p:cNvSpPr>
          <p:nvPr/>
        </p:nvSpPr>
        <p:spPr>
          <a:xfrm>
            <a:off x="8525815" y="5002120"/>
            <a:ext cx="2834564" cy="9177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ap="flat" cmpd="dbl" algn="ctr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4400" i="0" kern="1200">
                <a:solidFill>
                  <a:schemeClr val="lt1"/>
                </a:solidFill>
                <a:latin typeface="+mj-ea"/>
                <a:ea typeface="+mj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80000"/>
              </a:lnSpc>
              <a:buNone/>
            </a:pPr>
            <a:r>
              <a:rPr lang="ja-JP" altLang="en-US" sz="4000" dirty="0" smtClean="0">
                <a:solidFill>
                  <a:schemeClr val="tx1"/>
                </a:solidFill>
              </a:rPr>
              <a:t>育てる能力</a:t>
            </a:r>
            <a:endParaRPr lang="en-US" altLang="ja-JP" sz="4000" dirty="0" smtClean="0">
              <a:solidFill>
                <a:schemeClr val="tx1"/>
              </a:solidFill>
            </a:endParaRPr>
          </a:p>
        </p:txBody>
      </p:sp>
      <p:sp>
        <p:nvSpPr>
          <p:cNvPr id="9" name="下矢印 8"/>
          <p:cNvSpPr/>
          <p:nvPr/>
        </p:nvSpPr>
        <p:spPr>
          <a:xfrm>
            <a:off x="3452145" y="3882737"/>
            <a:ext cx="5254580" cy="1053907"/>
          </a:xfrm>
          <a:prstGeom prst="downArrow">
            <a:avLst>
              <a:gd name="adj1" fmla="val 50000"/>
              <a:gd name="adj2" fmla="val 585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ln>
                  <a:solidFill>
                    <a:schemeClr val="tx1"/>
                  </a:solidFill>
                </a:ln>
                <a:latin typeface="+mj-ea"/>
                <a:ea typeface="+mj-ea"/>
              </a:rPr>
              <a:t>情報</a:t>
            </a:r>
            <a:endParaRPr kumimoji="1" lang="ja-JP" altLang="en-US" sz="4400" dirty="0">
              <a:ln>
                <a:solidFill>
                  <a:schemeClr val="tx1"/>
                </a:solidFill>
              </a:ln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483056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"/>
            <a:r>
              <a:rPr lang="ja-JP" altLang="en-US" dirty="0"/>
              <a:t>授業実践のための情報収集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kumimoji="1" lang="ja-JP" altLang="en-US" dirty="0"/>
          </a:p>
        </p:txBody>
      </p:sp>
      <p:sp>
        <p:nvSpPr>
          <p:cNvPr id="5" name="コンテンツ プレースホルダー 3"/>
          <p:cNvSpPr txBox="1">
            <a:spLocks/>
          </p:cNvSpPr>
          <p:nvPr/>
        </p:nvSpPr>
        <p:spPr>
          <a:xfrm>
            <a:off x="477734" y="2343952"/>
            <a:ext cx="11203404" cy="27542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ap="flat" cmpd="dbl" algn="ctr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4400" i="0" kern="1200">
                <a:solidFill>
                  <a:schemeClr val="lt1"/>
                </a:solidFill>
                <a:latin typeface="+mj-ea"/>
                <a:ea typeface="+mj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ja-JP" altLang="en-US" sz="4000" dirty="0" smtClean="0">
                <a:solidFill>
                  <a:schemeClr val="tx1"/>
                </a:solidFill>
              </a:rPr>
              <a:t>教育</a:t>
            </a:r>
            <a:r>
              <a:rPr lang="ja-JP" altLang="en-US" sz="4000" dirty="0" smtClean="0">
                <a:solidFill>
                  <a:schemeClr val="tx1"/>
                </a:solidFill>
              </a:rPr>
              <a:t>委員会や学校独自の教材サイト・リンク集</a:t>
            </a:r>
            <a:endParaRPr lang="en-US" altLang="ja-JP" sz="40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ja-JP" altLang="en-US" sz="4000" dirty="0" smtClean="0">
                <a:solidFill>
                  <a:schemeClr val="tx1"/>
                </a:solidFill>
              </a:rPr>
              <a:t>デジタル教材さがし</a:t>
            </a:r>
            <a:endParaRPr lang="en-US" altLang="ja-JP" sz="40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ja-JP" altLang="en-US" sz="4000" dirty="0" smtClean="0">
                <a:solidFill>
                  <a:schemeClr val="tx1"/>
                </a:solidFill>
              </a:rPr>
              <a:t>子どものためのリンク集づくり</a:t>
            </a:r>
            <a:endParaRPr lang="en-US" altLang="ja-JP" sz="4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227014"/>
      </p:ext>
    </p:extLst>
  </p:cSld>
  <p:clrMapOvr>
    <a:masterClrMapping/>
  </p:clrMapOvr>
</p:sld>
</file>

<file path=ppt/theme/theme1.xml><?xml version="1.0" encoding="utf-8"?>
<a:theme xmlns:a="http://schemas.openxmlformats.org/drawingml/2006/main" name="基礎">
  <a:themeElements>
    <a:clrScheme name="緑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942</TotalTime>
  <Words>62</Words>
  <Application>Microsoft Office PowerPoint</Application>
  <PresentationFormat>ワイド画面</PresentationFormat>
  <Paragraphs>15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HGｺﾞｼｯｸE</vt:lpstr>
      <vt:lpstr>HG創英角ｺﾞｼｯｸUB</vt:lpstr>
      <vt:lpstr>Corbel</vt:lpstr>
      <vt:lpstr>Franklin Gothic Book</vt:lpstr>
      <vt:lpstr>Franklin Gothic Medium</vt:lpstr>
      <vt:lpstr>基礎</vt:lpstr>
      <vt:lpstr>第５章 ＩＣＴを活用した授業のための指導力の向上</vt:lpstr>
      <vt:lpstr>授業設計のための情報収集</vt:lpstr>
      <vt:lpstr>授業実践のための情報収集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森脇　大貴</dc:creator>
  <cp:lastModifiedBy>Takehiro FURUTA</cp:lastModifiedBy>
  <cp:revision>129</cp:revision>
  <dcterms:created xsi:type="dcterms:W3CDTF">2015-10-13T01:30:40Z</dcterms:created>
  <dcterms:modified xsi:type="dcterms:W3CDTF">2016-02-11T14:49:03Z</dcterms:modified>
</cp:coreProperties>
</file>