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84" r:id="rId1"/>
  </p:sldMasterIdLst>
  <p:sldIdLst>
    <p:sldId id="282" r:id="rId2"/>
    <p:sldId id="284" r:id="rId3"/>
    <p:sldId id="285" r:id="rId4"/>
    <p:sldId id="286" r:id="rId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494BA"/>
    <a:srgbClr val="FFECAA"/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中間スタイル 2 - アクセント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73A0DAA-6AF3-43AB-8588-CEC1D06C72B9}" styleName="スタイル (中間)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4" autoAdjust="0"/>
    <p:restoredTop sz="94660"/>
  </p:normalViewPr>
  <p:slideViewPr>
    <p:cSldViewPr snapToGrid="0">
      <p:cViewPr varScale="1">
        <p:scale>
          <a:sx n="111" d="100"/>
          <a:sy n="111" d="100"/>
        </p:scale>
        <p:origin x="510" y="11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タイトル スライド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231140" y="393198"/>
            <a:ext cx="11724640" cy="6377939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ja-JP" alt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47730" y="393198"/>
            <a:ext cx="11477638" cy="2228956"/>
          </a:xfrm>
        </p:spPr>
        <p:txBody>
          <a:bodyPr anchor="t" anchorCtr="0">
            <a:noAutofit/>
          </a:bodyPr>
          <a:lstStyle>
            <a:lvl1pPr algn="l">
              <a:lnSpc>
                <a:spcPct val="100000"/>
              </a:lnSpc>
              <a:defRPr sz="7200" b="1" cap="all" baseline="0">
                <a:solidFill>
                  <a:schemeClr val="tx1"/>
                </a:solidFill>
                <a:effectLst/>
              </a:defRPr>
            </a:lvl1pPr>
          </a:lstStyle>
          <a:p>
            <a:r>
              <a:rPr lang="ja-JP" altLang="en-US" dirty="0" smtClean="0"/>
              <a:t>タイトル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660274" y="3157879"/>
            <a:ext cx="8295506" cy="2049462"/>
          </a:xfrm>
        </p:spPr>
        <p:txBody>
          <a:bodyPr>
            <a:noAutofit/>
          </a:bodyPr>
          <a:lstStyle>
            <a:lvl1pPr marL="0" indent="0" algn="l">
              <a:buNone/>
              <a:defRPr sz="5400">
                <a:solidFill>
                  <a:schemeClr val="tx1"/>
                </a:solidFill>
                <a:latin typeface="+mj-ea"/>
                <a:ea typeface="+mj-ea"/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ja-JP" altLang="en-US" dirty="0" smtClean="0"/>
              <a:t>サブタイトル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96DFF08F-DC6B-4601-B491-B0F83F6DD2DA}" type="datetimeFigureOut">
              <a:rPr lang="en-US" dirty="0"/>
              <a:pPr/>
              <a:t>2/11/2016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  <p:pic>
        <p:nvPicPr>
          <p:cNvPr id="8" name="図 7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090" t="41016" r="1223" b="32591"/>
          <a:stretch/>
        </p:blipFill>
        <p:spPr>
          <a:xfrm>
            <a:off x="305139" y="3072002"/>
            <a:ext cx="3355135" cy="21353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289839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1097280"/>
            <a:ext cx="393192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4000" b="0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413248" y="1069847"/>
            <a:ext cx="6099048" cy="4800600"/>
          </a:xfrm>
        </p:spPr>
        <p:txBody>
          <a:bodyPr lIns="274320" tIns="182880" anchor="t">
            <a:normAutofit/>
          </a:bodyPr>
          <a:lstStyle>
            <a:lvl1pPr marL="0" indent="0">
              <a:buNone/>
              <a:defRPr sz="2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 smtClean="0"/>
              <a:t>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2834640"/>
            <a:ext cx="3931920" cy="288036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7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2/11/2016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2/11/2016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762000"/>
            <a:ext cx="2324100" cy="5410200"/>
          </a:xfrm>
        </p:spPr>
        <p:txBody>
          <a:bodyPr vert="eaVert"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3000" y="762000"/>
            <a:ext cx="7429500" cy="5410200"/>
          </a:xfrm>
        </p:spPr>
        <p:txBody>
          <a:bodyPr vert="eaVert"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2/11/2016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34926" y="248649"/>
            <a:ext cx="11700400" cy="1038730"/>
          </a:xfrm>
        </p:spPr>
        <p:txBody>
          <a:bodyPr>
            <a:noAutofit/>
          </a:bodyPr>
          <a:lstStyle>
            <a:lvl1pPr>
              <a:defRPr sz="5400">
                <a:ln>
                  <a:noFill/>
                </a:ln>
              </a:defRPr>
            </a:lvl1pPr>
          </a:lstStyle>
          <a:p>
            <a:r>
              <a:rPr lang="ja-JP" altLang="en-US" dirty="0" smtClean="0"/>
              <a:t>テキスト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09128" y="1633347"/>
            <a:ext cx="10740616" cy="4886706"/>
          </a:xfrm>
        </p:spPr>
        <p:txBody>
          <a:bodyPr>
            <a:noAutofit/>
          </a:bodyPr>
          <a:lstStyle>
            <a:lvl1pPr>
              <a:defRPr sz="4400" i="0">
                <a:latin typeface="+mj-ea"/>
                <a:ea typeface="+mj-ea"/>
              </a:defRPr>
            </a:lvl1pPr>
          </a:lstStyle>
          <a:p>
            <a:pPr lvl="0"/>
            <a:r>
              <a:rPr lang="ja-JP" altLang="en-US" dirty="0" smtClean="0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2/11/2016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タイトルとコンテンツ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34926" y="327257"/>
            <a:ext cx="11700400" cy="1038730"/>
          </a:xfrm>
        </p:spPr>
        <p:txBody>
          <a:bodyPr>
            <a:noAutofit/>
          </a:bodyPr>
          <a:lstStyle>
            <a:lvl1pPr algn="ctr">
              <a:defRPr sz="4000">
                <a:ln>
                  <a:noFill/>
                </a:ln>
              </a:defRPr>
            </a:lvl1pPr>
          </a:lstStyle>
          <a:p>
            <a:r>
              <a:rPr lang="ja-JP" altLang="en-US" dirty="0" smtClean="0"/>
              <a:t>テキスト</a:t>
            </a:r>
            <a:r>
              <a:rPr lang="en-US" altLang="ja-JP" dirty="0" smtClean="0"/>
              <a:t/>
            </a:r>
            <a:br>
              <a:rPr lang="en-US" altLang="ja-JP" dirty="0" smtClean="0"/>
            </a:br>
            <a:r>
              <a:rPr lang="ja-JP" altLang="en-US" dirty="0" smtClean="0"/>
              <a:t>テキスト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93644" y="1633347"/>
            <a:ext cx="10971584" cy="4886706"/>
          </a:xfrm>
        </p:spPr>
        <p:txBody>
          <a:bodyPr>
            <a:noAutofit/>
          </a:bodyPr>
          <a:lstStyle>
            <a:lvl1pPr>
              <a:defRPr sz="4400" i="0">
                <a:latin typeface="+mj-ea"/>
                <a:ea typeface="+mj-ea"/>
              </a:defRPr>
            </a:lvl1pPr>
          </a:lstStyle>
          <a:p>
            <a:pPr lvl="0"/>
            <a:r>
              <a:rPr lang="ja-JP" altLang="en-US" dirty="0" smtClean="0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2/11/2016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8" name="直線コネクタ 7"/>
          <p:cNvCxnSpPr/>
          <p:nvPr userDrawn="1"/>
        </p:nvCxnSpPr>
        <p:spPr>
          <a:xfrm flipV="1">
            <a:off x="234926" y="1453275"/>
            <a:ext cx="11700400" cy="14768"/>
          </a:xfrm>
          <a:prstGeom prst="line">
            <a:avLst/>
          </a:prstGeom>
          <a:ln w="63500" cap="sq">
            <a:solidFill>
              <a:schemeClr val="accent2"/>
            </a:solidFill>
            <a:miter lim="800000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0424590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06424" y="1173575"/>
            <a:ext cx="9966960" cy="2926080"/>
          </a:xfrm>
        </p:spPr>
        <p:txBody>
          <a:bodyPr anchor="b">
            <a:noAutofit/>
          </a:bodyPr>
          <a:lstStyle>
            <a:lvl1pPr algn="ctr">
              <a:lnSpc>
                <a:spcPct val="85000"/>
              </a:lnSpc>
              <a:defRPr sz="7200" b="0" cap="all" baseline="0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09928" y="4154520"/>
            <a:ext cx="8769096" cy="1363806"/>
          </a:xfrm>
        </p:spPr>
        <p:txBody>
          <a:bodyPr anchor="t">
            <a:normAutofit/>
          </a:bodyPr>
          <a:lstStyle>
            <a:lvl1pPr marL="0" indent="0" algn="ctr">
              <a:buNone/>
              <a:defRPr sz="22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2/11/2016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7" name="Straight Connector 6"/>
          <p:cNvCxnSpPr/>
          <p:nvPr/>
        </p:nvCxnSpPr>
        <p:spPr>
          <a:xfrm>
            <a:off x="1981200" y="4020408"/>
            <a:ext cx="8229601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3000" y="2057399"/>
            <a:ext cx="4754880" cy="40233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67612" y="2057400"/>
            <a:ext cx="4754880" cy="40233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2/11/2016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2001511"/>
            <a:ext cx="475488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3000" y="2721483"/>
            <a:ext cx="4754880" cy="338328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69173" y="1999032"/>
            <a:ext cx="475488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69173" y="2719322"/>
            <a:ext cx="4754880" cy="338328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2/11/2016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2/11/2016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2/11/2016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1097280"/>
            <a:ext cx="393192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4000" b="0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52159" y="1097280"/>
            <a:ext cx="5212080" cy="46634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2834640"/>
            <a:ext cx="3931920" cy="301752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7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2/11/2016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3000" y="609600"/>
            <a:ext cx="9875520" cy="13563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2057400"/>
            <a:ext cx="9872871" cy="4038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142996" y="6223828"/>
            <a:ext cx="232907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/>
                </a:solidFill>
              </a:defRPr>
            </a:lvl1pPr>
          </a:lstStyle>
          <a:p>
            <a:fld id="{96DFF08F-DC6B-4601-B491-B0F83F6DD2DA}" type="datetimeFigureOut">
              <a:rPr lang="en-US" dirty="0"/>
              <a:pPr/>
              <a:t>2/11/2016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949148" y="6223828"/>
            <a:ext cx="471777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329530" y="6223828"/>
            <a:ext cx="17062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6" r:id="rId1"/>
    <p:sldLayoutId id="2147483686" r:id="rId2"/>
    <p:sldLayoutId id="2147483697" r:id="rId3"/>
    <p:sldLayoutId id="2147483687" r:id="rId4"/>
    <p:sldLayoutId id="2147483688" r:id="rId5"/>
    <p:sldLayoutId id="2147483689" r:id="rId6"/>
    <p:sldLayoutId id="2147483690" r:id="rId7"/>
    <p:sldLayoutId id="2147483691" r:id="rId8"/>
    <p:sldLayoutId id="2147483692" r:id="rId9"/>
    <p:sldLayoutId id="2147483693" r:id="rId10"/>
    <p:sldLayoutId id="2147483694" r:id="rId11"/>
    <p:sldLayoutId id="2147483695" r:id="rId12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182880" algn="l" defTabSz="914400" rtl="0" eaLnBrk="1" latinLnBrk="0" hangingPunct="1">
        <a:lnSpc>
          <a:spcPct val="90000"/>
        </a:lnSpc>
        <a:spcBef>
          <a:spcPts val="1400"/>
        </a:spcBef>
        <a:buClr>
          <a:schemeClr val="tx1"/>
        </a:buClr>
        <a:buSzPct val="80000"/>
        <a:buFont typeface="Corbel" pitchFamily="34" charset="0"/>
        <a:buChar char="•"/>
        <a:defRPr kumimoji="1"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SzPct val="80000"/>
        <a:buFont typeface="Corbe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SzPct val="80000"/>
        <a:buFont typeface="Corbel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SzPct val="80000"/>
        <a:buFont typeface="Corbel" pitchFamily="34" charset="0"/>
        <a:buChar char="•"/>
        <a:defRPr kumimoji="1"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SzPct val="80000"/>
        <a:buFont typeface="Corbel" pitchFamily="34" charset="0"/>
        <a:buChar char="•"/>
        <a:defRPr kumimoji="1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SzPct val="80000"/>
        <a:buFont typeface="Corbel" pitchFamily="34" charset="0"/>
        <a:buChar char="•"/>
        <a:defRPr kumimoji="1"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SzPct val="80000"/>
        <a:buFont typeface="Corbel" pitchFamily="34" charset="0"/>
        <a:buChar char="•"/>
        <a:defRPr kumimoji="1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SzPct val="80000"/>
        <a:buFont typeface="Corbel" pitchFamily="34" charset="0"/>
        <a:buChar char="•"/>
        <a:defRPr kumimoji="1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SzPct val="80000"/>
        <a:buFont typeface="Corbel" pitchFamily="34" charset="0"/>
        <a:buChar char="•"/>
        <a:defRPr kumimoji="1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kumimoji="1" lang="ja-JP" altLang="en-US" sz="4400" dirty="0" smtClean="0"/>
              <a:t>第５章</a:t>
            </a:r>
            <a:r>
              <a:rPr lang="en-US" altLang="ja-JP" sz="4400" dirty="0"/>
              <a:t/>
            </a:r>
            <a:br>
              <a:rPr lang="en-US" altLang="ja-JP" sz="4400" dirty="0"/>
            </a:br>
            <a:r>
              <a:rPr lang="ja-JP" altLang="en-US" sz="4400" smtClean="0"/>
              <a:t>ＩＣＴを活用した</a:t>
            </a:r>
            <a:r>
              <a:rPr lang="ja-JP" altLang="en-US" sz="4400" dirty="0" smtClean="0"/>
              <a:t>授業のための指導力の向上</a:t>
            </a:r>
            <a:endParaRPr kumimoji="1" lang="ja-JP" altLang="en-US" sz="4400" dirty="0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ja-JP" altLang="en-US" dirty="0">
                <a:ln>
                  <a:solidFill>
                    <a:schemeClr val="tx1"/>
                  </a:solidFill>
                </a:ln>
                <a:solidFill>
                  <a:schemeClr val="accent2"/>
                </a:solidFill>
              </a:rPr>
              <a:t>３</a:t>
            </a:r>
            <a:r>
              <a:rPr kumimoji="1" lang="ja-JP" altLang="en-US" dirty="0" smtClean="0">
                <a:ln>
                  <a:solidFill>
                    <a:schemeClr val="tx1"/>
                  </a:solidFill>
                </a:ln>
                <a:solidFill>
                  <a:schemeClr val="accent2"/>
                </a:solidFill>
              </a:rPr>
              <a:t>．</a:t>
            </a:r>
            <a:r>
              <a:rPr lang="ja-JP" altLang="en-US" spc="-150" dirty="0" smtClean="0"/>
              <a:t>指導案の作成と</a:t>
            </a:r>
            <a:endParaRPr lang="en-US" altLang="ja-JP" spc="-150" dirty="0" smtClean="0"/>
          </a:p>
          <a:p>
            <a:r>
              <a:rPr lang="ja-JP" altLang="en-US" spc="-150" dirty="0"/>
              <a:t>　</a:t>
            </a:r>
            <a:r>
              <a:rPr lang="ja-JP" altLang="en-US" spc="-150" dirty="0" smtClean="0"/>
              <a:t>　授業評価</a:t>
            </a:r>
            <a:endParaRPr lang="en-US" altLang="ja-JP" spc="-150" dirty="0" smtClean="0"/>
          </a:p>
        </p:txBody>
      </p:sp>
    </p:spTree>
    <p:extLst>
      <p:ext uri="{BB962C8B-B14F-4D97-AF65-F5344CB8AC3E}">
        <p14:creationId xmlns:p14="http://schemas.microsoft.com/office/powerpoint/2010/main" val="1598722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 smtClean="0"/>
              <a:t>指導案の作成と授業評価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" indent="0">
              <a:buNone/>
            </a:pPr>
            <a:r>
              <a:rPr kumimoji="1" lang="ja-JP" altLang="en-US" dirty="0" smtClean="0"/>
              <a:t>指導案を誰と共有するのか</a:t>
            </a:r>
            <a:endParaRPr kumimoji="1" lang="en-US" altLang="ja-JP" dirty="0" smtClean="0"/>
          </a:p>
        </p:txBody>
      </p:sp>
      <p:sp>
        <p:nvSpPr>
          <p:cNvPr id="11" name="Rectangle 1"/>
          <p:cNvSpPr>
            <a:spLocks noChangeArrowheads="1"/>
          </p:cNvSpPr>
          <p:nvPr/>
        </p:nvSpPr>
        <p:spPr bwMode="auto">
          <a:xfrm flipV="1">
            <a:off x="84093" y="1729523"/>
            <a:ext cx="15621386" cy="10772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ja-JP" altLang="ja-JP" sz="3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/>
            </a:r>
            <a:br>
              <a:rPr kumimoji="0" lang="ja-JP" altLang="ja-JP" sz="3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endParaRPr kumimoji="0" lang="ja-JP" altLang="ja-JP" sz="3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graphicFrame>
        <p:nvGraphicFramePr>
          <p:cNvPr id="5" name="表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06960939"/>
              </p:ext>
            </p:extLst>
          </p:nvPr>
        </p:nvGraphicFramePr>
        <p:xfrm>
          <a:off x="593642" y="2428595"/>
          <a:ext cx="11164768" cy="171624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1773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24703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81614">
                <a:tc>
                  <a:txBody>
                    <a:bodyPr/>
                    <a:lstStyle/>
                    <a:p>
                      <a:r>
                        <a:rPr lang="ja-JP" altLang="en-US" sz="3200" b="0" dirty="0" smtClean="0">
                          <a:solidFill>
                            <a:schemeClr val="tx1"/>
                          </a:solidFill>
                          <a:latin typeface="+mj-ea"/>
                          <a:ea typeface="+mj-ea"/>
                        </a:rPr>
                        <a:t>学習活動</a:t>
                      </a:r>
                      <a:endParaRPr lang="ja-JP" altLang="en-US" sz="3200" b="0" dirty="0">
                        <a:solidFill>
                          <a:schemeClr val="tx1"/>
                        </a:solidFill>
                        <a:latin typeface="+mj-ea"/>
                        <a:ea typeface="+mj-ea"/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ja-JP" altLang="en-US" sz="3200" dirty="0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137123">
                <a:tc>
                  <a:txBody>
                    <a:bodyPr/>
                    <a:lstStyle/>
                    <a:p>
                      <a:r>
                        <a:rPr kumimoji="1" lang="ja-JP" altLang="en-US" sz="3200" b="0" dirty="0" smtClean="0">
                          <a:solidFill>
                            <a:schemeClr val="tx1"/>
                          </a:solidFill>
                          <a:latin typeface="+mj-ea"/>
                          <a:ea typeface="+mj-ea"/>
                        </a:rPr>
                        <a:t>指導上の留意点</a:t>
                      </a:r>
                      <a:endParaRPr kumimoji="1" lang="ja-JP" altLang="en-US" sz="3200" b="0" dirty="0">
                        <a:solidFill>
                          <a:schemeClr val="tx1"/>
                        </a:solidFill>
                        <a:latin typeface="+mj-ea"/>
                        <a:ea typeface="+mj-ea"/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3200" dirty="0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7" name="右矢印 6"/>
          <p:cNvSpPr/>
          <p:nvPr/>
        </p:nvSpPr>
        <p:spPr>
          <a:xfrm>
            <a:off x="2948717" y="2680609"/>
            <a:ext cx="8293994" cy="721216"/>
          </a:xfrm>
          <a:prstGeom prst="rightArrow">
            <a:avLst>
              <a:gd name="adj1" fmla="val 50000"/>
              <a:gd name="adj2" fmla="val 100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" name="角丸四角形 5"/>
          <p:cNvSpPr/>
          <p:nvPr/>
        </p:nvSpPr>
        <p:spPr>
          <a:xfrm>
            <a:off x="3309870" y="2696185"/>
            <a:ext cx="1854558" cy="705640"/>
          </a:xfrm>
          <a:prstGeom prst="roundRect">
            <a:avLst/>
          </a:prstGeom>
          <a:solidFill>
            <a:schemeClr val="bg1"/>
          </a:solidFill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4000" dirty="0" smtClean="0">
                <a:solidFill>
                  <a:schemeClr val="tx1"/>
                </a:solidFill>
                <a:latin typeface="+mj-ea"/>
                <a:ea typeface="+mj-ea"/>
              </a:rPr>
              <a:t>導入</a:t>
            </a:r>
            <a:endParaRPr kumimoji="1" lang="ja-JP" altLang="en-US" sz="4000" dirty="0">
              <a:solidFill>
                <a:schemeClr val="tx1"/>
              </a:solidFill>
              <a:latin typeface="+mj-ea"/>
              <a:ea typeface="+mj-ea"/>
            </a:endParaRPr>
          </a:p>
        </p:txBody>
      </p:sp>
      <p:sp>
        <p:nvSpPr>
          <p:cNvPr id="20" name="角丸四角形 19"/>
          <p:cNvSpPr/>
          <p:nvPr/>
        </p:nvSpPr>
        <p:spPr>
          <a:xfrm>
            <a:off x="5847008" y="2696185"/>
            <a:ext cx="1854558" cy="705640"/>
          </a:xfrm>
          <a:prstGeom prst="roundRect">
            <a:avLst/>
          </a:prstGeom>
          <a:solidFill>
            <a:schemeClr val="bg1"/>
          </a:solidFill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4000" dirty="0">
                <a:solidFill>
                  <a:schemeClr val="tx1"/>
                </a:solidFill>
                <a:latin typeface="+mj-ea"/>
                <a:ea typeface="+mj-ea"/>
              </a:rPr>
              <a:t>展開</a:t>
            </a:r>
          </a:p>
        </p:txBody>
      </p:sp>
      <p:sp>
        <p:nvSpPr>
          <p:cNvPr id="21" name="角丸四角形 20"/>
          <p:cNvSpPr/>
          <p:nvPr/>
        </p:nvSpPr>
        <p:spPr>
          <a:xfrm>
            <a:off x="8384146" y="2696185"/>
            <a:ext cx="1854558" cy="705640"/>
          </a:xfrm>
          <a:prstGeom prst="roundRect">
            <a:avLst/>
          </a:prstGeom>
          <a:solidFill>
            <a:schemeClr val="bg1"/>
          </a:solidFill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4000" dirty="0" smtClean="0">
                <a:solidFill>
                  <a:schemeClr val="tx1"/>
                </a:solidFill>
                <a:latin typeface="+mj-ea"/>
                <a:ea typeface="+mj-ea"/>
              </a:rPr>
              <a:t>まと</a:t>
            </a:r>
            <a:r>
              <a:rPr kumimoji="1" lang="ja-JP" altLang="en-US" sz="4000" dirty="0">
                <a:solidFill>
                  <a:schemeClr val="tx1"/>
                </a:solidFill>
                <a:latin typeface="+mj-ea"/>
                <a:ea typeface="+mj-ea"/>
              </a:rPr>
              <a:t>め</a:t>
            </a:r>
          </a:p>
        </p:txBody>
      </p:sp>
      <p:sp>
        <p:nvSpPr>
          <p:cNvPr id="8" name="テキスト ボックス 7"/>
          <p:cNvSpPr txBox="1"/>
          <p:nvPr/>
        </p:nvSpPr>
        <p:spPr>
          <a:xfrm>
            <a:off x="593642" y="4642416"/>
            <a:ext cx="10649069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kumimoji="1" lang="ja-JP" altLang="en-US" sz="3200" dirty="0" smtClean="0">
                <a:latin typeface="+mj-ea"/>
                <a:ea typeface="+mj-ea"/>
              </a:rPr>
              <a:t>視点１</a:t>
            </a:r>
            <a:r>
              <a:rPr kumimoji="1" lang="en-US" altLang="ja-JP" sz="3200" dirty="0" smtClean="0">
                <a:latin typeface="+mj-ea"/>
                <a:ea typeface="+mj-ea"/>
              </a:rPr>
              <a:t>	</a:t>
            </a:r>
            <a:r>
              <a:rPr kumimoji="1" lang="ja-JP" altLang="en-US" sz="3200" dirty="0" smtClean="0">
                <a:latin typeface="+mj-ea"/>
                <a:ea typeface="+mj-ea"/>
              </a:rPr>
              <a:t>：教師自身の授業準備のため</a:t>
            </a:r>
            <a:endParaRPr kumimoji="1" lang="en-US" altLang="ja-JP" sz="3200" dirty="0" smtClean="0">
              <a:latin typeface="+mj-ea"/>
              <a:ea typeface="+mj-ea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kumimoji="1" lang="ja-JP" altLang="en-US" sz="3200" dirty="0" smtClean="0">
                <a:latin typeface="+mj-ea"/>
                <a:ea typeface="+mj-ea"/>
              </a:rPr>
              <a:t>視点２</a:t>
            </a:r>
            <a:r>
              <a:rPr kumimoji="1" lang="en-US" altLang="ja-JP" sz="3200" dirty="0" smtClean="0">
                <a:latin typeface="+mj-ea"/>
                <a:ea typeface="+mj-ea"/>
              </a:rPr>
              <a:t>	</a:t>
            </a:r>
            <a:r>
              <a:rPr kumimoji="1" lang="ja-JP" altLang="en-US" sz="3200" dirty="0" smtClean="0">
                <a:latin typeface="+mj-ea"/>
                <a:ea typeface="+mj-ea"/>
              </a:rPr>
              <a:t>：学習者に、授業のすすめ方を共有するため</a:t>
            </a:r>
            <a:endParaRPr kumimoji="1" lang="en-US" altLang="ja-JP" sz="3200" dirty="0" smtClean="0">
              <a:latin typeface="+mj-ea"/>
              <a:ea typeface="+mj-ea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kumimoji="1" lang="ja-JP" altLang="en-US" sz="3200" dirty="0" smtClean="0">
                <a:latin typeface="+mj-ea"/>
                <a:ea typeface="+mj-ea"/>
              </a:rPr>
              <a:t>視点３</a:t>
            </a:r>
            <a:r>
              <a:rPr kumimoji="1" lang="en-US" altLang="ja-JP" sz="3200" dirty="0" smtClean="0">
                <a:latin typeface="+mj-ea"/>
                <a:ea typeface="+mj-ea"/>
              </a:rPr>
              <a:t>	</a:t>
            </a:r>
            <a:r>
              <a:rPr kumimoji="1" lang="ja-JP" altLang="en-US" sz="3200" dirty="0" smtClean="0">
                <a:latin typeface="+mj-ea"/>
                <a:ea typeface="+mj-ea"/>
              </a:rPr>
              <a:t>：同僚の教師との「学び合い」を促進するため</a:t>
            </a:r>
            <a:endParaRPr kumimoji="1" lang="ja-JP" altLang="en-US" sz="3200" dirty="0">
              <a:latin typeface="+mj-ea"/>
              <a:ea typeface="+mj-ea"/>
            </a:endParaRPr>
          </a:p>
        </p:txBody>
      </p:sp>
    </p:spTree>
    <p:extLst>
      <p:ext uri="{BB962C8B-B14F-4D97-AF65-F5344CB8AC3E}">
        <p14:creationId xmlns:p14="http://schemas.microsoft.com/office/powerpoint/2010/main" val="90956430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 smtClean="0"/>
              <a:t>指導案作成のための基本情報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n"/>
            </a:pPr>
            <a:r>
              <a:rPr kumimoji="1" lang="ja-JP" altLang="en-US" sz="3200" dirty="0" smtClean="0"/>
              <a:t>授業日、クラス</a:t>
            </a:r>
            <a:endParaRPr kumimoji="1" lang="en-US" altLang="ja-JP" sz="3200" dirty="0" smtClean="0"/>
          </a:p>
          <a:p>
            <a:pPr>
              <a:buFont typeface="Wingdings" panose="05000000000000000000" pitchFamily="2" charset="2"/>
              <a:buChar char="n"/>
            </a:pPr>
            <a:r>
              <a:rPr lang="ja-JP" altLang="en-US" sz="3200" dirty="0" smtClean="0"/>
              <a:t>単元名</a:t>
            </a:r>
            <a:endParaRPr lang="en-US" altLang="ja-JP" sz="3200" dirty="0" smtClean="0"/>
          </a:p>
          <a:p>
            <a:pPr>
              <a:buFont typeface="Wingdings" panose="05000000000000000000" pitchFamily="2" charset="2"/>
              <a:buChar char="n"/>
            </a:pPr>
            <a:r>
              <a:rPr kumimoji="1" lang="ja-JP" altLang="en-US" sz="3200" dirty="0" smtClean="0"/>
              <a:t>単元の目標</a:t>
            </a:r>
            <a:endParaRPr kumimoji="1" lang="en-US" altLang="ja-JP" sz="3200" dirty="0" smtClean="0"/>
          </a:p>
          <a:p>
            <a:pPr>
              <a:buFont typeface="Wingdings" panose="05000000000000000000" pitchFamily="2" charset="2"/>
              <a:buChar char="n"/>
            </a:pPr>
            <a:r>
              <a:rPr lang="ja-JP" altLang="en-US" sz="3200" dirty="0" smtClean="0"/>
              <a:t>単元観</a:t>
            </a:r>
            <a:endParaRPr lang="en-US" altLang="ja-JP" sz="3200" dirty="0" smtClean="0"/>
          </a:p>
          <a:p>
            <a:pPr>
              <a:buFont typeface="Wingdings" panose="05000000000000000000" pitchFamily="2" charset="2"/>
              <a:buChar char="n"/>
            </a:pPr>
            <a:r>
              <a:rPr kumimoji="1" lang="ja-JP" altLang="en-US" sz="3200" dirty="0" smtClean="0"/>
              <a:t>学習者観</a:t>
            </a:r>
            <a:r>
              <a:rPr lang="ja-JP" altLang="en-US" sz="3200" dirty="0"/>
              <a:t>（</a:t>
            </a:r>
            <a:r>
              <a:rPr kumimoji="1" lang="ja-JP" altLang="en-US" sz="3200" dirty="0" smtClean="0"/>
              <a:t>児童生徒の実態　指導・支援）</a:t>
            </a:r>
            <a:endParaRPr kumimoji="1" lang="en-US" altLang="ja-JP" sz="3200" dirty="0" smtClean="0"/>
          </a:p>
          <a:p>
            <a:pPr>
              <a:buFont typeface="Wingdings" panose="05000000000000000000" pitchFamily="2" charset="2"/>
              <a:buChar char="n"/>
            </a:pPr>
            <a:r>
              <a:rPr lang="ja-JP" altLang="en-US" sz="3200" dirty="0" smtClean="0"/>
              <a:t>単元</a:t>
            </a:r>
            <a:r>
              <a:rPr lang="ja-JP" altLang="en-US" sz="3200" dirty="0"/>
              <a:t>計画</a:t>
            </a:r>
            <a:endParaRPr kumimoji="1" lang="en-US" altLang="ja-JP" sz="3200" dirty="0" smtClean="0"/>
          </a:p>
          <a:p>
            <a:pPr>
              <a:buFont typeface="Wingdings" panose="05000000000000000000" pitchFamily="2" charset="2"/>
              <a:buChar char="n"/>
            </a:pPr>
            <a:r>
              <a:rPr lang="ja-JP" altLang="en-US" sz="3200" dirty="0"/>
              <a:t>本時</a:t>
            </a:r>
            <a:r>
              <a:rPr lang="ja-JP" altLang="en-US" sz="3200" dirty="0" smtClean="0"/>
              <a:t>の目標</a:t>
            </a:r>
            <a:endParaRPr lang="en-US" altLang="ja-JP" sz="3200" dirty="0" smtClean="0"/>
          </a:p>
          <a:p>
            <a:pPr>
              <a:buFont typeface="Wingdings" panose="05000000000000000000" pitchFamily="2" charset="2"/>
              <a:buChar char="n"/>
            </a:pPr>
            <a:r>
              <a:rPr kumimoji="1" lang="ja-JP" altLang="en-US" sz="3200" dirty="0" smtClean="0"/>
              <a:t>展開（指導計画）</a:t>
            </a:r>
            <a:endParaRPr kumimoji="1" lang="ja-JP" altLang="en-US" sz="3200" dirty="0"/>
          </a:p>
        </p:txBody>
      </p:sp>
      <p:sp>
        <p:nvSpPr>
          <p:cNvPr id="4" name="コンテンツ プレースホルダー 2"/>
          <p:cNvSpPr txBox="1">
            <a:spLocks/>
          </p:cNvSpPr>
          <p:nvPr/>
        </p:nvSpPr>
        <p:spPr>
          <a:xfrm>
            <a:off x="5976405" y="1633347"/>
            <a:ext cx="10971584" cy="488670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182880" algn="l" defTabSz="914400" rtl="0" eaLnBrk="1" latinLnBrk="0" hangingPunct="1">
              <a:lnSpc>
                <a:spcPct val="90000"/>
              </a:lnSpc>
              <a:spcBef>
                <a:spcPts val="1400"/>
              </a:spcBef>
              <a:buClr>
                <a:schemeClr val="tx1"/>
              </a:buClr>
              <a:buSzPct val="80000"/>
              <a:buFont typeface="Corbel" pitchFamily="34" charset="0"/>
              <a:buChar char="•"/>
              <a:defRPr kumimoji="1" sz="4400" i="0" kern="1200">
                <a:solidFill>
                  <a:schemeClr val="tx1"/>
                </a:solidFill>
                <a:latin typeface="+mj-ea"/>
                <a:ea typeface="+mj-ea"/>
                <a:cs typeface="+mn-cs"/>
              </a:defRPr>
            </a:lvl1pPr>
            <a:lvl2pPr marL="45720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SzPct val="80000"/>
              <a:buFont typeface="Corbel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SzPct val="80000"/>
              <a:buFont typeface="Corbel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SzPct val="80000"/>
              <a:buFont typeface="Corbel" pitchFamily="34" charset="0"/>
              <a:buChar char="•"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8016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SzPct val="80000"/>
              <a:buFont typeface="Corbel" pitchFamily="34" charset="0"/>
              <a:buChar char="•"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SzPct val="80000"/>
              <a:buFont typeface="Corbel" pitchFamily="34" charset="0"/>
              <a:buChar char="•"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SzPct val="80000"/>
              <a:buFont typeface="Corbel" pitchFamily="34" charset="0"/>
              <a:buChar char="•"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2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SzPct val="80000"/>
              <a:buFont typeface="Corbel" pitchFamily="34" charset="0"/>
              <a:buChar char="•"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SzPct val="80000"/>
              <a:buFont typeface="Corbel" pitchFamily="34" charset="0"/>
              <a:buChar char="•"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anose="05000000000000000000" pitchFamily="2" charset="2"/>
              <a:buChar char="n"/>
            </a:pPr>
            <a:r>
              <a:rPr lang="ja-JP" altLang="en-US" sz="3200" dirty="0" smtClean="0"/>
              <a:t>配布ワークシート（プリント）</a:t>
            </a:r>
            <a:endParaRPr lang="en-US" altLang="ja-JP" sz="3200" dirty="0" smtClean="0"/>
          </a:p>
          <a:p>
            <a:pPr>
              <a:buFont typeface="Wingdings" panose="05000000000000000000" pitchFamily="2" charset="2"/>
              <a:buChar char="n"/>
            </a:pPr>
            <a:r>
              <a:rPr lang="ja-JP" altLang="en-US" sz="3200" dirty="0"/>
              <a:t>板書</a:t>
            </a:r>
            <a:r>
              <a:rPr lang="ja-JP" altLang="en-US" sz="3200" dirty="0" smtClean="0"/>
              <a:t>計画</a:t>
            </a:r>
            <a:endParaRPr lang="en-US" altLang="ja-JP" sz="3200" dirty="0" smtClean="0"/>
          </a:p>
          <a:p>
            <a:pPr>
              <a:buFont typeface="Wingdings" panose="05000000000000000000" pitchFamily="2" charset="2"/>
              <a:buChar char="n"/>
            </a:pPr>
            <a:r>
              <a:rPr lang="ja-JP" altLang="en-US" sz="3200" dirty="0" smtClean="0"/>
              <a:t>教室配置など</a:t>
            </a:r>
            <a:endParaRPr lang="en-US" altLang="ja-JP" sz="3200" dirty="0" smtClean="0"/>
          </a:p>
        </p:txBody>
      </p:sp>
    </p:spTree>
    <p:extLst>
      <p:ext uri="{BB962C8B-B14F-4D97-AF65-F5344CB8AC3E}">
        <p14:creationId xmlns:p14="http://schemas.microsoft.com/office/powerpoint/2010/main" val="122372784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 smtClean="0"/>
              <a:t>いろいろな活用イメージ</a:t>
            </a:r>
            <a:endParaRPr kumimoji="1" lang="ja-JP" altLang="en-US" dirty="0"/>
          </a:p>
        </p:txBody>
      </p:sp>
      <p:pic>
        <p:nvPicPr>
          <p:cNvPr id="8" name="Picture 5"/>
          <p:cNvPicPr>
            <a:picLocks noChangeAspect="1" noChangeArrowheads="1"/>
          </p:cNvPicPr>
          <p:nvPr/>
        </p:nvPicPr>
        <p:blipFill>
          <a:blip r:embed="rId2">
            <a:lum contras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139" t="15538" r="50000" b="47049"/>
          <a:stretch>
            <a:fillRect/>
          </a:stretch>
        </p:blipFill>
        <p:spPr bwMode="auto">
          <a:xfrm>
            <a:off x="266268" y="1556652"/>
            <a:ext cx="4065952" cy="28617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890" t="52959" r="50018" b="9647"/>
          <a:stretch>
            <a:fillRect/>
          </a:stretch>
        </p:blipFill>
        <p:spPr bwMode="auto">
          <a:xfrm>
            <a:off x="2787510" y="3886745"/>
            <a:ext cx="3769688" cy="27043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7"/>
          <p:cNvPicPr>
            <a:picLocks noChangeAspect="1" noChangeArrowheads="1"/>
          </p:cNvPicPr>
          <p:nvPr/>
        </p:nvPicPr>
        <p:blipFill>
          <a:blip r:embed="rId3">
            <a:lum contras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946" t="15538" r="8659" b="37196"/>
          <a:stretch>
            <a:fillRect/>
          </a:stretch>
        </p:blipFill>
        <p:spPr bwMode="auto">
          <a:xfrm>
            <a:off x="5305246" y="1579654"/>
            <a:ext cx="3526896" cy="3255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8"/>
          <p:cNvPicPr>
            <a:picLocks noChangeAspect="1" noChangeArrowheads="1"/>
          </p:cNvPicPr>
          <p:nvPr/>
        </p:nvPicPr>
        <p:blipFill>
          <a:blip r:embed="rId4">
            <a:lum contras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872" t="31294" r="51482" b="31293"/>
          <a:stretch>
            <a:fillRect/>
          </a:stretch>
        </p:blipFill>
        <p:spPr bwMode="auto">
          <a:xfrm>
            <a:off x="8212656" y="3816392"/>
            <a:ext cx="3722670" cy="27747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272054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基礎">
  <a:themeElements>
    <a:clrScheme name="緑">
      <a:dk1>
        <a:sysClr val="windowText" lastClr="000000"/>
      </a:dk1>
      <a:lt1>
        <a:sysClr val="window" lastClr="FFFFFF"/>
      </a:lt1>
      <a:dk2>
        <a:srgbClr val="455F51"/>
      </a:dk2>
      <a:lt2>
        <a:srgbClr val="E3DED1"/>
      </a:lt2>
      <a:accent1>
        <a:srgbClr val="549E39"/>
      </a:accent1>
      <a:accent2>
        <a:srgbClr val="8AB833"/>
      </a:accent2>
      <a:accent3>
        <a:srgbClr val="C0CF3A"/>
      </a:accent3>
      <a:accent4>
        <a:srgbClr val="029676"/>
      </a:accent4>
      <a:accent5>
        <a:srgbClr val="4AB5C4"/>
      </a:accent5>
      <a:accent6>
        <a:srgbClr val="0989B1"/>
      </a:accent6>
      <a:hlink>
        <a:srgbClr val="6B9F25"/>
      </a:hlink>
      <a:folHlink>
        <a:srgbClr val="BA6906"/>
      </a:folHlink>
    </a:clrScheme>
    <a:fontScheme name="Franklin Gothic">
      <a:majorFont>
        <a:latin typeface="Franklin Gothic Medium" panose="020B0603020102020204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 panose="020B0503020102020204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Basis">
      <a:fillStyleLst>
        <a:solidFill>
          <a:schemeClr val="phClr"/>
        </a:solidFill>
        <a:solidFill>
          <a:schemeClr val="phClr">
            <a:tint val="55000"/>
            <a:satMod val="130000"/>
          </a:schemeClr>
        </a:solidFill>
        <a:gradFill rotWithShape="1">
          <a:gsLst>
            <a:gs pos="0">
              <a:schemeClr val="phClr"/>
            </a:gs>
            <a:gs pos="90000">
              <a:schemeClr val="phClr">
                <a:shade val="100000"/>
                <a:satMod val="105000"/>
              </a:schemeClr>
            </a:gs>
            <a:gs pos="100000">
              <a:schemeClr val="phClr">
                <a:shade val="80000"/>
                <a:satMod val="12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53975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"/>
          </a:scene3d>
          <a:sp3d extrusionH="12700" contourW="25400" prstMaterial="flat">
            <a:bevelT w="63500" h="152400" prst="angle"/>
            <a:contourClr>
              <a:schemeClr val="phClr">
                <a:shade val="27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95000"/>
            <a:satMod val="140000"/>
          </a:schemeClr>
        </a:solidFill>
        <a:solidFill>
          <a:schemeClr val="phClr">
            <a:tint val="90000"/>
            <a:shade val="85000"/>
            <a:satMod val="160000"/>
            <a:lumMod val="110000"/>
          </a:schemeClr>
        </a:soli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sis" id="{5665723A-49BA-4B57-8411-A56F8F207965}" vid="{ACC63D00-1EE0-4159-BF5A-6FF02000B71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1028</TotalTime>
  <Words>73</Words>
  <Application>Microsoft Office PowerPoint</Application>
  <PresentationFormat>ワイド画面</PresentationFormat>
  <Paragraphs>27</Paragraphs>
  <Slides>4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7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4</vt:i4>
      </vt:variant>
    </vt:vector>
  </HeadingPairs>
  <TitlesOfParts>
    <vt:vector size="12" baseType="lpstr">
      <vt:lpstr>HGｺﾞｼｯｸE</vt:lpstr>
      <vt:lpstr>HG創英角ｺﾞｼｯｸUB</vt:lpstr>
      <vt:lpstr>Arial</vt:lpstr>
      <vt:lpstr>Corbel</vt:lpstr>
      <vt:lpstr>Franklin Gothic Book</vt:lpstr>
      <vt:lpstr>Franklin Gothic Medium</vt:lpstr>
      <vt:lpstr>Wingdings</vt:lpstr>
      <vt:lpstr>基礎</vt:lpstr>
      <vt:lpstr>第５章 ＩＣＴを活用した授業のための指導力の向上</vt:lpstr>
      <vt:lpstr>指導案の作成と授業評価</vt:lpstr>
      <vt:lpstr>指導案作成のための基本情報</vt:lpstr>
      <vt:lpstr>いろいろな活用イメージ</vt:lpstr>
    </vt:vector>
  </TitlesOfParts>
  <Company>Hewlett-Packard Company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森脇　大貴</dc:creator>
  <cp:lastModifiedBy>Takehiro FURUTA</cp:lastModifiedBy>
  <cp:revision>142</cp:revision>
  <dcterms:created xsi:type="dcterms:W3CDTF">2015-10-13T01:30:40Z</dcterms:created>
  <dcterms:modified xsi:type="dcterms:W3CDTF">2016-02-11T15:03:37Z</dcterms:modified>
</cp:coreProperties>
</file>