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82" r:id="rId2"/>
    <p:sldId id="283" r:id="rId3"/>
    <p:sldId id="286" r:id="rId4"/>
    <p:sldId id="284" r:id="rId5"/>
    <p:sldId id="285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94BA"/>
    <a:srgbClr val="FFECA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393198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ja-JP" alt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47730" y="393198"/>
            <a:ext cx="11477638" cy="2228956"/>
          </a:xfrm>
        </p:spPr>
        <p:txBody>
          <a:bodyPr anchor="t" anchorCtr="0">
            <a:noAutofit/>
          </a:bodyPr>
          <a:lstStyle>
            <a:lvl1pPr algn="l">
              <a:lnSpc>
                <a:spcPct val="100000"/>
              </a:lnSpc>
              <a:defRPr sz="72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ja-JP" altLang="en-US" dirty="0" smtClean="0"/>
              <a:t>タイトル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60274" y="3157879"/>
            <a:ext cx="8295506" cy="2049462"/>
          </a:xfrm>
        </p:spPr>
        <p:txBody>
          <a:bodyPr>
            <a:noAutofit/>
          </a:bodyPr>
          <a:lstStyle>
            <a:lvl1pPr marL="0" indent="0" algn="l">
              <a:buNone/>
              <a:defRPr sz="5400">
                <a:solidFill>
                  <a:schemeClr val="tx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dirty="0" smtClean="0"/>
              <a:t>サブタイトル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090" t="41016" r="1223" b="32591"/>
          <a:stretch/>
        </p:blipFill>
        <p:spPr>
          <a:xfrm>
            <a:off x="305139" y="3072002"/>
            <a:ext cx="3355135" cy="2135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898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4926" y="248649"/>
            <a:ext cx="11700400" cy="1038730"/>
          </a:xfrm>
        </p:spPr>
        <p:txBody>
          <a:bodyPr>
            <a:noAutofit/>
          </a:bodyPr>
          <a:lstStyle>
            <a:lvl1pPr>
              <a:defRPr sz="5400">
                <a:ln>
                  <a:noFill/>
                </a:ln>
              </a:defRPr>
            </a:lvl1pPr>
          </a:lstStyle>
          <a:p>
            <a:r>
              <a:rPr lang="ja-JP" altLang="en-US" dirty="0" smtClean="0"/>
              <a:t>テキスト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128" y="1633347"/>
            <a:ext cx="10740616" cy="4886706"/>
          </a:xfrm>
        </p:spPr>
        <p:txBody>
          <a:bodyPr>
            <a:noAutofit/>
          </a:bodyPr>
          <a:lstStyle>
            <a:lvl1pPr>
              <a:defRPr sz="4400" i="0">
                <a:latin typeface="+mj-ea"/>
                <a:ea typeface="+mj-ea"/>
              </a:defRPr>
            </a:lvl1pPr>
          </a:lstStyle>
          <a:p>
            <a:pPr lvl="0"/>
            <a:r>
              <a:rPr lang="ja-JP" altLang="en-US" dirty="0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4926" y="327257"/>
            <a:ext cx="11700400" cy="1038730"/>
          </a:xfrm>
        </p:spPr>
        <p:txBody>
          <a:bodyPr>
            <a:noAutofit/>
          </a:bodyPr>
          <a:lstStyle>
            <a:lvl1pPr algn="ctr">
              <a:defRPr sz="4000">
                <a:ln>
                  <a:noFill/>
                </a:ln>
              </a:defRPr>
            </a:lvl1pPr>
          </a:lstStyle>
          <a:p>
            <a:r>
              <a:rPr lang="ja-JP" altLang="en-US" dirty="0" smtClean="0"/>
              <a:t>テキスト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テキスト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644" y="1633347"/>
            <a:ext cx="10971584" cy="4886706"/>
          </a:xfrm>
        </p:spPr>
        <p:txBody>
          <a:bodyPr>
            <a:noAutofit/>
          </a:bodyPr>
          <a:lstStyle>
            <a:lvl1pPr>
              <a:defRPr sz="4400" i="0">
                <a:latin typeface="+mj-ea"/>
                <a:ea typeface="+mj-ea"/>
              </a:defRPr>
            </a:lvl1pPr>
          </a:lstStyle>
          <a:p>
            <a:pPr lvl="0"/>
            <a:r>
              <a:rPr lang="ja-JP" altLang="en-US" dirty="0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直線コネクタ 7"/>
          <p:cNvCxnSpPr/>
          <p:nvPr userDrawn="1"/>
        </p:nvCxnSpPr>
        <p:spPr>
          <a:xfrm flipV="1">
            <a:off x="234926" y="1453275"/>
            <a:ext cx="11700400" cy="14768"/>
          </a:xfrm>
          <a:prstGeom prst="line">
            <a:avLst/>
          </a:prstGeom>
          <a:ln w="63500" cap="sq">
            <a:solidFill>
              <a:schemeClr val="accent2"/>
            </a:solidFill>
            <a:miter lim="800000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245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97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4400" dirty="0" smtClean="0"/>
              <a:t>第５章</a:t>
            </a:r>
            <a:r>
              <a:rPr lang="en-US" altLang="ja-JP" sz="4400" dirty="0"/>
              <a:t/>
            </a:r>
            <a:br>
              <a:rPr lang="en-US" altLang="ja-JP" sz="4400" dirty="0"/>
            </a:br>
            <a:r>
              <a:rPr lang="ja-JP" altLang="en-US" sz="4400" smtClean="0"/>
              <a:t>ＩＣＴを活用した</a:t>
            </a:r>
            <a:r>
              <a:rPr lang="ja-JP" altLang="en-US" sz="4400" dirty="0" smtClean="0"/>
              <a:t>授業のための指導力の向上</a:t>
            </a:r>
            <a:endParaRPr kumimoji="1" lang="ja-JP" altLang="en-US" sz="4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>
                <a:ln>
                  <a:solidFill>
                    <a:schemeClr val="tx1"/>
                  </a:solidFill>
                </a:ln>
                <a:solidFill>
                  <a:schemeClr val="accent2"/>
                </a:solidFill>
              </a:rPr>
              <a:t>４</a:t>
            </a:r>
            <a:r>
              <a:rPr kumimoji="1" lang="ja-JP" altLang="en-US" dirty="0" smtClean="0">
                <a:ln>
                  <a:solidFill>
                    <a:schemeClr val="tx1"/>
                  </a:solidFill>
                </a:ln>
                <a:solidFill>
                  <a:schemeClr val="accent2"/>
                </a:solidFill>
              </a:rPr>
              <a:t>．</a:t>
            </a:r>
            <a:r>
              <a:rPr lang="ja-JP" altLang="en-US" spc="-150" dirty="0" smtClean="0"/>
              <a:t>ＩＣＴを活用した</a:t>
            </a:r>
            <a:endParaRPr lang="en-US" altLang="ja-JP" spc="-150" dirty="0" smtClean="0"/>
          </a:p>
          <a:p>
            <a:r>
              <a:rPr lang="ja-JP" altLang="en-US" spc="-150" dirty="0" smtClean="0"/>
              <a:t>　　教材作成の基礎</a:t>
            </a:r>
            <a:endParaRPr lang="en-US" altLang="ja-JP" spc="-150" dirty="0" smtClean="0"/>
          </a:p>
        </p:txBody>
      </p:sp>
    </p:spTree>
    <p:extLst>
      <p:ext uri="{BB962C8B-B14F-4D97-AF65-F5344CB8AC3E}">
        <p14:creationId xmlns:p14="http://schemas.microsoft.com/office/powerpoint/2010/main" val="15987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授業のねらいに即した教材作成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endParaRPr lang="en-US" altLang="ja-JP" sz="4000" dirty="0" smtClean="0"/>
          </a:p>
          <a:p>
            <a:pPr marL="45720" indent="0">
              <a:buNone/>
            </a:pPr>
            <a:r>
              <a:rPr lang="ja-JP" altLang="en-US" sz="4000" dirty="0" smtClean="0"/>
              <a:t>授業の流れに沿った教材の利用</a:t>
            </a:r>
            <a:endParaRPr lang="en-US" altLang="ja-JP" sz="4000" dirty="0" smtClean="0"/>
          </a:p>
          <a:p>
            <a:pPr marL="45720" indent="0">
              <a:buNone/>
            </a:pPr>
            <a:endParaRPr lang="en-US" altLang="ja-JP" sz="4000" dirty="0" smtClean="0"/>
          </a:p>
          <a:p>
            <a:pPr marL="45720" indent="0">
              <a:buNone/>
            </a:pPr>
            <a:r>
              <a:rPr lang="ja-JP" altLang="en-US" sz="4000" dirty="0" smtClean="0"/>
              <a:t>「</a:t>
            </a:r>
            <a:r>
              <a:rPr lang="ja-JP" altLang="en-US" sz="4000" dirty="0"/>
              <a:t>授業の中で、授業のねらいが十分に達成できるように、どのような教材をどのように使うのか</a:t>
            </a:r>
            <a:r>
              <a:rPr lang="ja-JP" altLang="en-US" sz="4000" dirty="0" smtClean="0"/>
              <a:t>」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089378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ＩＣＴ活用の目的にそった教材作成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z="4000" dirty="0" smtClean="0"/>
              <a:t>「</a:t>
            </a:r>
            <a:r>
              <a:rPr lang="en-US" altLang="ja-JP" sz="4000" dirty="0"/>
              <a:t>ICT</a:t>
            </a:r>
            <a:r>
              <a:rPr lang="ja-JP" altLang="en-US" sz="4000" dirty="0"/>
              <a:t>をどの場面で活用したいか</a:t>
            </a:r>
            <a:r>
              <a:rPr lang="ja-JP" altLang="en-US" sz="4000" dirty="0" smtClean="0"/>
              <a:t>」</a:t>
            </a:r>
            <a:endParaRPr lang="en-US" altLang="ja-JP" sz="4000" dirty="0" smtClean="0"/>
          </a:p>
          <a:p>
            <a:r>
              <a:rPr lang="ja-JP" altLang="en-US" sz="4000" dirty="0" smtClean="0"/>
              <a:t>「</a:t>
            </a:r>
            <a:r>
              <a:rPr lang="en-US" altLang="ja-JP" sz="4000" dirty="0"/>
              <a:t>ICT</a:t>
            </a:r>
            <a:r>
              <a:rPr lang="ja-JP" altLang="en-US" sz="4000" dirty="0"/>
              <a:t>活用のねらい</a:t>
            </a:r>
            <a:r>
              <a:rPr lang="ja-JP" altLang="en-US" sz="4000" dirty="0" smtClean="0"/>
              <a:t>」</a:t>
            </a:r>
            <a:endParaRPr lang="en-US" altLang="ja-JP" sz="4000" dirty="0" smtClean="0"/>
          </a:p>
          <a:p>
            <a:r>
              <a:rPr lang="ja-JP" altLang="en-US" sz="4000" dirty="0" smtClean="0"/>
              <a:t>「</a:t>
            </a:r>
            <a:r>
              <a:rPr lang="en-US" altLang="ja-JP" sz="4000" dirty="0"/>
              <a:t>ICT</a:t>
            </a:r>
            <a:r>
              <a:rPr lang="ja-JP" altLang="en-US" sz="4000" dirty="0"/>
              <a:t>を誰がどのように活用するか</a:t>
            </a:r>
            <a:r>
              <a:rPr lang="ja-JP" altLang="en-US" sz="4000" dirty="0" smtClean="0"/>
              <a:t>」</a:t>
            </a:r>
            <a:endParaRPr lang="ja-JP" altLang="en-US" sz="4000" dirty="0"/>
          </a:p>
          <a:p>
            <a:r>
              <a:rPr lang="ja-JP" altLang="en-US" sz="4000" dirty="0" smtClean="0"/>
              <a:t>児童</a:t>
            </a:r>
            <a:r>
              <a:rPr lang="ja-JP" altLang="en-US" sz="4000" dirty="0"/>
              <a:t>生徒</a:t>
            </a:r>
            <a:r>
              <a:rPr lang="ja-JP" altLang="en-US" sz="4000" dirty="0" smtClean="0"/>
              <a:t>が各班</a:t>
            </a:r>
            <a:r>
              <a:rPr lang="ja-JP" altLang="en-US" sz="4000" dirty="0"/>
              <a:t>などで閲覧するための</a:t>
            </a:r>
            <a:r>
              <a:rPr lang="ja-JP" altLang="en-US" sz="4000" dirty="0" smtClean="0"/>
              <a:t>資料</a:t>
            </a:r>
            <a:endParaRPr lang="en-US" altLang="ja-JP" sz="4000" dirty="0" smtClean="0"/>
          </a:p>
          <a:p>
            <a:pPr lvl="1"/>
            <a:r>
              <a:rPr lang="ja-JP" altLang="en-US" sz="3200" dirty="0" smtClean="0"/>
              <a:t>取り出したり</a:t>
            </a:r>
            <a:r>
              <a:rPr lang="ja-JP" altLang="en-US" sz="3200" dirty="0"/>
              <a:t>見比べたりしやすい形で提供する</a:t>
            </a:r>
            <a:r>
              <a:rPr lang="ja-JP" altLang="en-US" sz="3200" dirty="0" smtClean="0"/>
              <a:t>教材</a:t>
            </a:r>
            <a:endParaRPr lang="en-US" altLang="ja-JP" sz="3200" dirty="0" smtClean="0"/>
          </a:p>
          <a:p>
            <a:r>
              <a:rPr lang="ja-JP" altLang="en-US" sz="4000" dirty="0" smtClean="0"/>
              <a:t>教員</a:t>
            </a:r>
            <a:r>
              <a:rPr lang="ja-JP" altLang="en-US" sz="4000" dirty="0"/>
              <a:t>が説明に利用する</a:t>
            </a:r>
            <a:r>
              <a:rPr lang="ja-JP" altLang="en-US" sz="4000" dirty="0" smtClean="0"/>
              <a:t>教材</a:t>
            </a:r>
            <a:endParaRPr lang="en-US" altLang="ja-JP" sz="4000" dirty="0" smtClean="0"/>
          </a:p>
          <a:p>
            <a:pPr lvl="1"/>
            <a:r>
              <a:rPr lang="ja-JP" altLang="en-US" sz="3200" dirty="0" smtClean="0"/>
              <a:t>説明</a:t>
            </a:r>
            <a:r>
              <a:rPr lang="ja-JP" altLang="en-US" sz="3200" dirty="0"/>
              <a:t>に必要な内容を</a:t>
            </a:r>
            <a:r>
              <a:rPr lang="ja-JP" altLang="en-US" sz="3200" dirty="0" smtClean="0"/>
              <a:t>網羅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846262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素材の種類と利用方法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>
                <a:solidFill>
                  <a:srgbClr val="FF0000"/>
                </a:solidFill>
              </a:rPr>
              <a:t>著作権や肖像権に注意！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8801759"/>
              </p:ext>
            </p:extLst>
          </p:nvPr>
        </p:nvGraphicFramePr>
        <p:xfrm>
          <a:off x="234922" y="1545466"/>
          <a:ext cx="11700399" cy="52018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4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3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5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5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5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57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57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57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757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94131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88008">
                <a:tc gridSpan="2">
                  <a:txBody>
                    <a:bodyPr/>
                    <a:lstStyle/>
                    <a:p>
                      <a:pPr algn="r"/>
                      <a:endParaRPr kumimoji="1" lang="ja-JP" altLang="en-US" sz="3200" b="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latin typeface="+mj-ea"/>
                          <a:ea typeface="+mj-ea"/>
                        </a:rPr>
                        <a:t>文字</a:t>
                      </a:r>
                      <a:endParaRPr kumimoji="1" lang="en-US" altLang="ja-JP" b="0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en-US" altLang="ja-JP" b="0" dirty="0" smtClean="0">
                          <a:latin typeface="+mj-ea"/>
                          <a:ea typeface="+mj-ea"/>
                        </a:rPr>
                        <a:t>(</a:t>
                      </a:r>
                      <a:r>
                        <a:rPr kumimoji="1" lang="ja-JP" altLang="en-US" b="0" dirty="0" smtClean="0">
                          <a:latin typeface="+mj-ea"/>
                          <a:ea typeface="+mj-ea"/>
                        </a:rPr>
                        <a:t>文章</a:t>
                      </a:r>
                      <a:r>
                        <a:rPr kumimoji="1" lang="en-US" altLang="ja-JP" b="0" dirty="0" smtClean="0">
                          <a:latin typeface="+mj-ea"/>
                          <a:ea typeface="+mj-ea"/>
                        </a:rPr>
                        <a:t>)</a:t>
                      </a:r>
                      <a:endParaRPr kumimoji="1" lang="ja-JP" altLang="en-US" b="0" dirty="0">
                        <a:latin typeface="+mj-ea"/>
                        <a:ea typeface="+mj-ea"/>
                      </a:endParaRP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latin typeface="+mj-ea"/>
                          <a:ea typeface="+mj-ea"/>
                        </a:rPr>
                        <a:t>図</a:t>
                      </a:r>
                      <a:endParaRPr kumimoji="1" lang="ja-JP" altLang="en-US" b="0" dirty="0">
                        <a:latin typeface="+mj-ea"/>
                        <a:ea typeface="+mj-ea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latin typeface="+mj-ea"/>
                          <a:ea typeface="+mj-ea"/>
                        </a:rPr>
                        <a:t>表</a:t>
                      </a:r>
                      <a:endParaRPr kumimoji="1" lang="en-US" altLang="ja-JP" b="0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ja-JP" altLang="en-US" b="0" spc="-150" dirty="0" smtClean="0">
                          <a:latin typeface="+mj-ea"/>
                          <a:ea typeface="+mj-ea"/>
                        </a:rPr>
                        <a:t>グラフ</a:t>
                      </a:r>
                      <a:endParaRPr kumimoji="1" lang="ja-JP" altLang="en-US" b="0" spc="-150" dirty="0">
                        <a:latin typeface="+mj-ea"/>
                        <a:ea typeface="+mj-ea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latin typeface="+mj-ea"/>
                          <a:ea typeface="+mj-ea"/>
                        </a:rPr>
                        <a:t>静止画</a:t>
                      </a:r>
                      <a:endParaRPr kumimoji="1" lang="ja-JP" altLang="en-US" b="0" dirty="0">
                        <a:latin typeface="+mj-ea"/>
                        <a:ea typeface="+mj-ea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latin typeface="+mj-ea"/>
                          <a:ea typeface="+mj-ea"/>
                        </a:rPr>
                        <a:t>動画</a:t>
                      </a:r>
                      <a:endParaRPr kumimoji="1" lang="ja-JP" altLang="en-US" b="0" dirty="0">
                        <a:latin typeface="+mj-ea"/>
                        <a:ea typeface="+mj-ea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latin typeface="+mj-ea"/>
                          <a:ea typeface="+mj-ea"/>
                        </a:rPr>
                        <a:t>音声</a:t>
                      </a:r>
                      <a:endParaRPr kumimoji="1" lang="en-US" altLang="ja-JP" b="0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ja-JP" altLang="en-US" b="0" dirty="0" smtClean="0">
                          <a:latin typeface="+mj-ea"/>
                          <a:ea typeface="+mj-ea"/>
                        </a:rPr>
                        <a:t>音楽</a:t>
                      </a:r>
                      <a:endParaRPr kumimoji="1" lang="ja-JP" altLang="en-US" b="0" dirty="0">
                        <a:latin typeface="+mj-ea"/>
                        <a:ea typeface="+mj-ea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latin typeface="+mj-ea"/>
                          <a:ea typeface="+mj-ea"/>
                        </a:rPr>
                        <a:t>ＵＲＬ</a:t>
                      </a:r>
                      <a:endParaRPr kumimoji="1" lang="ja-JP" altLang="en-US" b="0" dirty="0">
                        <a:latin typeface="+mj-ea"/>
                        <a:ea typeface="+mj-ea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dirty="0" smtClean="0">
                          <a:latin typeface="+mj-ea"/>
                          <a:ea typeface="+mj-ea"/>
                        </a:rPr>
                        <a:t>作成時に必要な</a:t>
                      </a:r>
                      <a:endParaRPr kumimoji="1" lang="en-US" altLang="ja-JP" b="0" dirty="0" smtClean="0">
                        <a:latin typeface="+mj-ea"/>
                        <a:ea typeface="+mj-ea"/>
                      </a:endParaRPr>
                    </a:p>
                    <a:p>
                      <a:r>
                        <a:rPr kumimoji="1" lang="ja-JP" altLang="en-US" b="0" dirty="0" smtClean="0">
                          <a:latin typeface="+mj-ea"/>
                          <a:ea typeface="+mj-ea"/>
                        </a:rPr>
                        <a:t>ソフトウェア</a:t>
                      </a:r>
                      <a:endParaRPr kumimoji="1" lang="ja-JP" altLang="en-US" b="0" dirty="0"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9210">
                <a:tc>
                  <a:txBody>
                    <a:bodyPr/>
                    <a:lstStyle/>
                    <a:p>
                      <a:r>
                        <a:rPr kumimoji="1" lang="ja-JP" altLang="en-US" sz="3200" b="0" dirty="0" smtClean="0">
                          <a:latin typeface="+mj-ea"/>
                          <a:ea typeface="+mj-ea"/>
                        </a:rPr>
                        <a:t>配布</a:t>
                      </a:r>
                      <a:endParaRPr kumimoji="1" lang="en-US" altLang="ja-JP" sz="3200" b="0" dirty="0" smtClean="0">
                        <a:latin typeface="+mj-ea"/>
                        <a:ea typeface="+mj-ea"/>
                      </a:endParaRPr>
                    </a:p>
                    <a:p>
                      <a:r>
                        <a:rPr kumimoji="1" lang="en-US" altLang="ja-JP" sz="1800" b="0" dirty="0" smtClean="0">
                          <a:latin typeface="+mj-ea"/>
                          <a:ea typeface="+mj-ea"/>
                        </a:rPr>
                        <a:t>(</a:t>
                      </a:r>
                      <a:r>
                        <a:rPr kumimoji="1" lang="ja-JP" altLang="en-US" sz="1800" b="0" dirty="0" smtClean="0">
                          <a:latin typeface="+mj-ea"/>
                          <a:ea typeface="+mj-ea"/>
                        </a:rPr>
                        <a:t>印刷物</a:t>
                      </a:r>
                      <a:r>
                        <a:rPr kumimoji="1" lang="en-US" altLang="ja-JP" sz="1800" b="0" dirty="0" smtClean="0">
                          <a:latin typeface="+mj-ea"/>
                          <a:ea typeface="+mj-ea"/>
                        </a:rPr>
                        <a:t>)</a:t>
                      </a:r>
                      <a:endParaRPr kumimoji="1" lang="ja-JP" altLang="en-US" sz="1800" b="0" dirty="0"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0" dirty="0" smtClean="0">
                          <a:latin typeface="+mj-ea"/>
                          <a:ea typeface="+mj-ea"/>
                        </a:rPr>
                        <a:t>そのまま複製</a:t>
                      </a:r>
                      <a:endParaRPr kumimoji="1" lang="en-US" altLang="ja-JP" sz="2000" b="0" dirty="0" smtClean="0">
                        <a:latin typeface="+mj-ea"/>
                        <a:ea typeface="+mj-ea"/>
                      </a:endParaRPr>
                    </a:p>
                    <a:p>
                      <a:r>
                        <a:rPr kumimoji="1" lang="ja-JP" altLang="en-US" sz="2000" b="0" dirty="0" smtClean="0">
                          <a:latin typeface="+mj-ea"/>
                          <a:ea typeface="+mj-ea"/>
                        </a:rPr>
                        <a:t>デジタル化</a:t>
                      </a:r>
                      <a:endParaRPr kumimoji="1" lang="en-US" altLang="ja-JP" sz="2000" b="0" dirty="0" smtClean="0">
                        <a:latin typeface="+mj-ea"/>
                        <a:ea typeface="+mj-ea"/>
                      </a:endParaRPr>
                    </a:p>
                    <a:p>
                      <a:r>
                        <a:rPr kumimoji="1" lang="ja-JP" altLang="en-US" sz="2000" b="0" dirty="0" smtClean="0">
                          <a:latin typeface="+mj-ea"/>
                          <a:ea typeface="+mj-ea"/>
                        </a:rPr>
                        <a:t>編集・加工</a:t>
                      </a:r>
                      <a:endParaRPr kumimoji="1" lang="ja-JP" altLang="en-US" sz="2000" b="0" dirty="0"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dirty="0" smtClean="0">
                          <a:latin typeface="+mj-ea"/>
                          <a:ea typeface="+mj-ea"/>
                        </a:rPr>
                        <a:t>○</a:t>
                      </a:r>
                      <a:endParaRPr kumimoji="1" lang="ja-JP" altLang="en-US" sz="3200" b="0" dirty="0">
                        <a:latin typeface="+mj-ea"/>
                        <a:ea typeface="+mj-ea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dirty="0" smtClean="0">
                          <a:latin typeface="+mj-ea"/>
                          <a:ea typeface="+mj-ea"/>
                        </a:rPr>
                        <a:t>○</a:t>
                      </a:r>
                      <a:endParaRPr kumimoji="1" lang="ja-JP" altLang="en-US" sz="3200" b="0" dirty="0">
                        <a:latin typeface="+mj-ea"/>
                        <a:ea typeface="+mj-ea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dirty="0" smtClean="0">
                          <a:latin typeface="+mj-ea"/>
                          <a:ea typeface="+mj-ea"/>
                        </a:rPr>
                        <a:t>○</a:t>
                      </a:r>
                      <a:endParaRPr kumimoji="1" lang="ja-JP" altLang="en-US" sz="3200" b="0" dirty="0">
                        <a:latin typeface="+mj-ea"/>
                        <a:ea typeface="+mj-ea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dirty="0" smtClean="0">
                          <a:latin typeface="+mj-ea"/>
                          <a:ea typeface="+mj-ea"/>
                        </a:rPr>
                        <a:t>○</a:t>
                      </a:r>
                      <a:endParaRPr kumimoji="1" lang="ja-JP" altLang="en-US" sz="3200" b="0" dirty="0">
                        <a:latin typeface="+mj-ea"/>
                        <a:ea typeface="+mj-ea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 smtClean="0">
                          <a:latin typeface="+mj-ea"/>
                          <a:ea typeface="+mj-ea"/>
                        </a:rPr>
                        <a:t>△</a:t>
                      </a:r>
                      <a:endParaRPr kumimoji="1" lang="en-US" altLang="ja-JP" sz="1800" b="0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en-US" altLang="ja-JP" sz="1800" b="0" dirty="0" smtClean="0">
                          <a:latin typeface="+mj-ea"/>
                          <a:ea typeface="+mj-ea"/>
                        </a:rPr>
                        <a:t>(1</a:t>
                      </a:r>
                      <a:r>
                        <a:rPr kumimoji="1" lang="ja-JP" altLang="en-US" sz="1800" b="0" dirty="0" smtClean="0">
                          <a:latin typeface="+mj-ea"/>
                          <a:ea typeface="+mj-ea"/>
                        </a:rPr>
                        <a:t>場面を静止画として利用</a:t>
                      </a:r>
                      <a:r>
                        <a:rPr kumimoji="1" lang="en-US" altLang="ja-JP" sz="1800" b="0" dirty="0" smtClean="0">
                          <a:latin typeface="+mj-ea"/>
                          <a:ea typeface="+mj-ea"/>
                        </a:rPr>
                        <a:t>)</a:t>
                      </a:r>
                      <a:endParaRPr kumimoji="1" lang="ja-JP" altLang="en-US" sz="1800" b="0" dirty="0"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0" dirty="0" smtClean="0">
                          <a:latin typeface="+mj-ea"/>
                          <a:ea typeface="+mj-ea"/>
                        </a:rPr>
                        <a:t>×</a:t>
                      </a:r>
                      <a:endParaRPr kumimoji="1" lang="ja-JP" altLang="en-US" sz="3200" b="0" dirty="0">
                        <a:latin typeface="+mj-ea"/>
                        <a:ea typeface="+mj-ea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dirty="0" smtClean="0">
                          <a:latin typeface="+mj-ea"/>
                          <a:ea typeface="+mj-ea"/>
                        </a:rPr>
                        <a:t>○</a:t>
                      </a:r>
                      <a:endParaRPr kumimoji="1" lang="ja-JP" altLang="en-US" sz="3200" b="0" dirty="0">
                        <a:latin typeface="+mj-ea"/>
                        <a:ea typeface="+mj-ea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0" dirty="0" smtClean="0">
                          <a:latin typeface="+mj-ea"/>
                          <a:ea typeface="+mj-ea"/>
                        </a:rPr>
                        <a:t>文章作成ワープロソフト、プレゼンテーションソフトなど</a:t>
                      </a:r>
                      <a:endParaRPr kumimoji="1" lang="ja-JP" altLang="en-US" sz="1800" b="0" dirty="0"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7720">
                <a:tc rowSpan="2">
                  <a:txBody>
                    <a:bodyPr/>
                    <a:lstStyle/>
                    <a:p>
                      <a:r>
                        <a:rPr kumimoji="1" lang="ja-JP" altLang="en-US" sz="3200" b="0" dirty="0" smtClean="0">
                          <a:latin typeface="+mj-ea"/>
                          <a:ea typeface="+mj-ea"/>
                        </a:rPr>
                        <a:t>提示</a:t>
                      </a:r>
                      <a:endParaRPr kumimoji="1" lang="en-US" altLang="ja-JP" sz="3200" b="0" dirty="0" smtClean="0">
                        <a:latin typeface="+mj-ea"/>
                        <a:ea typeface="+mj-ea"/>
                      </a:endParaRPr>
                    </a:p>
                    <a:p>
                      <a:r>
                        <a:rPr kumimoji="1" lang="en-US" altLang="ja-JP" sz="1800" b="0" spc="-150" dirty="0" smtClean="0">
                          <a:latin typeface="+mj-ea"/>
                          <a:ea typeface="+mj-ea"/>
                        </a:rPr>
                        <a:t>(</a:t>
                      </a:r>
                      <a:r>
                        <a:rPr kumimoji="1" lang="ja-JP" altLang="en-US" sz="1800" b="0" spc="-150" dirty="0" smtClean="0">
                          <a:latin typeface="+mj-ea"/>
                          <a:ea typeface="+mj-ea"/>
                        </a:rPr>
                        <a:t>プレゼン</a:t>
                      </a:r>
                      <a:r>
                        <a:rPr kumimoji="1" lang="en-US" altLang="ja-JP" sz="1800" b="0" spc="-150" dirty="0" smtClean="0">
                          <a:latin typeface="+mj-ea"/>
                          <a:ea typeface="+mj-ea"/>
                        </a:rPr>
                        <a:t>)</a:t>
                      </a:r>
                      <a:endParaRPr kumimoji="1" lang="ja-JP" altLang="en-US" sz="1800" b="0" spc="-150" dirty="0"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2000" b="0" dirty="0" smtClean="0">
                          <a:latin typeface="+mj-ea"/>
                          <a:ea typeface="+mj-ea"/>
                        </a:rPr>
                        <a:t>そのまま複製</a:t>
                      </a:r>
                      <a:endParaRPr kumimoji="1" lang="en-US" altLang="ja-JP" sz="2000" b="0" dirty="0" smtClean="0">
                        <a:latin typeface="+mj-ea"/>
                        <a:ea typeface="+mj-ea"/>
                      </a:endParaRPr>
                    </a:p>
                    <a:p>
                      <a:r>
                        <a:rPr kumimoji="1" lang="ja-JP" altLang="en-US" sz="2000" b="0" dirty="0" smtClean="0">
                          <a:latin typeface="+mj-ea"/>
                          <a:ea typeface="+mj-ea"/>
                        </a:rPr>
                        <a:t>デジタル化</a:t>
                      </a:r>
                      <a:endParaRPr kumimoji="1" lang="en-US" altLang="ja-JP" sz="2000" b="0" dirty="0" smtClean="0">
                        <a:latin typeface="+mj-ea"/>
                        <a:ea typeface="+mj-ea"/>
                      </a:endParaRPr>
                    </a:p>
                    <a:p>
                      <a:r>
                        <a:rPr kumimoji="1" lang="ja-JP" altLang="en-US" sz="2000" b="0" dirty="0" smtClean="0">
                          <a:latin typeface="+mj-ea"/>
                          <a:ea typeface="+mj-ea"/>
                        </a:rPr>
                        <a:t>編集・加工</a:t>
                      </a:r>
                    </a:p>
                    <a:p>
                      <a:r>
                        <a:rPr kumimoji="1" lang="ja-JP" altLang="en-US" sz="2000" b="0" dirty="0" smtClean="0">
                          <a:latin typeface="+mj-ea"/>
                          <a:ea typeface="+mj-ea"/>
                        </a:rPr>
                        <a:t>フラッシュカード</a:t>
                      </a:r>
                      <a:endParaRPr kumimoji="1" lang="ja-JP" altLang="en-US" sz="2000" b="0" dirty="0"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dirty="0" smtClean="0">
                          <a:latin typeface="+mj-ea"/>
                          <a:ea typeface="+mj-ea"/>
                        </a:rPr>
                        <a:t>○</a:t>
                      </a:r>
                      <a:endParaRPr kumimoji="1" lang="ja-JP" altLang="en-US" sz="3200" b="0" dirty="0">
                        <a:latin typeface="+mj-ea"/>
                        <a:ea typeface="+mj-ea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dirty="0" smtClean="0">
                          <a:latin typeface="+mj-ea"/>
                          <a:ea typeface="+mj-ea"/>
                        </a:rPr>
                        <a:t>○</a:t>
                      </a:r>
                      <a:endParaRPr kumimoji="1" lang="ja-JP" altLang="en-US" sz="3200" b="0" dirty="0">
                        <a:latin typeface="+mj-ea"/>
                        <a:ea typeface="+mj-ea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dirty="0" smtClean="0">
                          <a:latin typeface="+mj-ea"/>
                          <a:ea typeface="+mj-ea"/>
                        </a:rPr>
                        <a:t>○</a:t>
                      </a:r>
                      <a:endParaRPr kumimoji="1" lang="ja-JP" altLang="en-US" sz="3200" b="0" dirty="0">
                        <a:latin typeface="+mj-ea"/>
                        <a:ea typeface="+mj-ea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dirty="0" smtClean="0">
                          <a:latin typeface="+mj-ea"/>
                          <a:ea typeface="+mj-ea"/>
                        </a:rPr>
                        <a:t>○</a:t>
                      </a:r>
                      <a:endParaRPr kumimoji="1" lang="ja-JP" altLang="en-US" sz="3200" b="0" dirty="0">
                        <a:latin typeface="+mj-ea"/>
                        <a:ea typeface="+mj-ea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dirty="0" smtClean="0">
                          <a:latin typeface="+mj-ea"/>
                          <a:ea typeface="+mj-ea"/>
                        </a:rPr>
                        <a:t>○</a:t>
                      </a:r>
                      <a:endParaRPr kumimoji="1" lang="ja-JP" altLang="en-US" sz="3200" b="0" dirty="0">
                        <a:latin typeface="+mj-ea"/>
                        <a:ea typeface="+mj-ea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dirty="0" smtClean="0">
                          <a:latin typeface="+mj-ea"/>
                          <a:ea typeface="+mj-ea"/>
                        </a:rPr>
                        <a:t>○</a:t>
                      </a:r>
                      <a:endParaRPr kumimoji="1" lang="ja-JP" altLang="en-US" sz="3200" b="0" dirty="0">
                        <a:latin typeface="+mj-ea"/>
                        <a:ea typeface="+mj-ea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dirty="0" smtClean="0">
                          <a:latin typeface="+mj-ea"/>
                          <a:ea typeface="+mj-ea"/>
                        </a:rPr>
                        <a:t>○</a:t>
                      </a:r>
                      <a:endParaRPr kumimoji="1" lang="ja-JP" altLang="en-US" sz="3200" b="0" dirty="0">
                        <a:latin typeface="+mj-ea"/>
                        <a:ea typeface="+mj-ea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b="0" dirty="0" smtClean="0">
                          <a:latin typeface="+mj-ea"/>
                          <a:ea typeface="+mj-ea"/>
                        </a:rPr>
                        <a:t>プレゼンテーションソフトなど</a:t>
                      </a:r>
                      <a:endParaRPr kumimoji="1" lang="ja-JP" altLang="en-US" b="0" dirty="0"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77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dirty="0" smtClean="0">
                          <a:latin typeface="+mj-ea"/>
                          <a:ea typeface="+mj-ea"/>
                        </a:rPr>
                        <a:t>複数素材の統合も可能</a:t>
                      </a:r>
                      <a:endParaRPr kumimoji="1" lang="ja-JP" altLang="en-US" sz="3200" b="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4605">
                <a:tc rowSpan="2">
                  <a:txBody>
                    <a:bodyPr/>
                    <a:lstStyle/>
                    <a:p>
                      <a:r>
                        <a:rPr kumimoji="1" lang="en-US" altLang="ja-JP" sz="3200" b="0" dirty="0" smtClean="0">
                          <a:latin typeface="+mj-ea"/>
                          <a:ea typeface="+mj-ea"/>
                        </a:rPr>
                        <a:t>Web</a:t>
                      </a:r>
                      <a:endParaRPr kumimoji="1" lang="ja-JP" altLang="en-US" sz="3200" b="0" dirty="0"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2000" b="0" dirty="0" smtClean="0">
                          <a:latin typeface="+mj-ea"/>
                          <a:ea typeface="+mj-ea"/>
                        </a:rPr>
                        <a:t>リンク集</a:t>
                      </a:r>
                      <a:endParaRPr kumimoji="1" lang="en-US" altLang="ja-JP" sz="2000" b="0" dirty="0" smtClean="0">
                        <a:latin typeface="+mj-ea"/>
                        <a:ea typeface="+mj-ea"/>
                      </a:endParaRPr>
                    </a:p>
                    <a:p>
                      <a:r>
                        <a:rPr kumimoji="1" lang="ja-JP" altLang="en-US" sz="2000" b="0" dirty="0" smtClean="0">
                          <a:latin typeface="+mj-ea"/>
                          <a:ea typeface="+mj-ea"/>
                        </a:rPr>
                        <a:t>資料集・辞典</a:t>
                      </a:r>
                      <a:endParaRPr kumimoji="1" lang="en-US" altLang="ja-JP" sz="2000" b="0" dirty="0" smtClean="0">
                        <a:latin typeface="+mj-ea"/>
                        <a:ea typeface="+mj-ea"/>
                      </a:endParaRPr>
                    </a:p>
                    <a:p>
                      <a:r>
                        <a:rPr kumimoji="1" lang="ja-JP" altLang="en-US" sz="2000" b="0" spc="-150" dirty="0" smtClean="0">
                          <a:latin typeface="+mj-ea"/>
                          <a:ea typeface="+mj-ea"/>
                        </a:rPr>
                        <a:t>児童生徒主体の利用</a:t>
                      </a:r>
                      <a:endParaRPr kumimoji="1" lang="en-US" altLang="ja-JP" sz="2000" b="0" spc="-150" dirty="0" smtClean="0">
                        <a:latin typeface="+mj-ea"/>
                        <a:ea typeface="+mj-ea"/>
                      </a:endParaRPr>
                    </a:p>
                    <a:p>
                      <a:r>
                        <a:rPr kumimoji="1" lang="ja-JP" altLang="en-US" sz="2000" b="0" dirty="0" smtClean="0">
                          <a:latin typeface="+mj-ea"/>
                          <a:ea typeface="+mj-ea"/>
                        </a:rPr>
                        <a:t>ドリル型</a:t>
                      </a:r>
                      <a:endParaRPr kumimoji="1" lang="ja-JP" altLang="en-US" sz="2000" b="0" dirty="0"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dirty="0" smtClean="0">
                          <a:latin typeface="+mj-ea"/>
                          <a:ea typeface="+mj-ea"/>
                        </a:rPr>
                        <a:t>○</a:t>
                      </a:r>
                      <a:endParaRPr kumimoji="1" lang="ja-JP" altLang="en-US" sz="3200" b="0" dirty="0">
                        <a:latin typeface="+mj-ea"/>
                        <a:ea typeface="+mj-ea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dirty="0" smtClean="0">
                          <a:latin typeface="+mj-ea"/>
                          <a:ea typeface="+mj-ea"/>
                        </a:rPr>
                        <a:t>○</a:t>
                      </a:r>
                      <a:endParaRPr kumimoji="1" lang="ja-JP" altLang="en-US" sz="3200" b="0" dirty="0">
                        <a:latin typeface="+mj-ea"/>
                        <a:ea typeface="+mj-ea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dirty="0" smtClean="0">
                          <a:latin typeface="+mj-ea"/>
                          <a:ea typeface="+mj-ea"/>
                        </a:rPr>
                        <a:t>○</a:t>
                      </a:r>
                      <a:endParaRPr kumimoji="1" lang="ja-JP" altLang="en-US" sz="3200" b="0" dirty="0">
                        <a:latin typeface="+mj-ea"/>
                        <a:ea typeface="+mj-ea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dirty="0" smtClean="0">
                          <a:latin typeface="+mj-ea"/>
                          <a:ea typeface="+mj-ea"/>
                        </a:rPr>
                        <a:t>○</a:t>
                      </a:r>
                      <a:endParaRPr kumimoji="1" lang="ja-JP" altLang="en-US" sz="3200" b="0" dirty="0">
                        <a:latin typeface="+mj-ea"/>
                        <a:ea typeface="+mj-ea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smtClean="0">
                          <a:latin typeface="+mj-ea"/>
                          <a:ea typeface="+mj-ea"/>
                        </a:rPr>
                        <a:t>○</a:t>
                      </a:r>
                      <a:endParaRPr kumimoji="1" lang="ja-JP" altLang="en-US" sz="3200" b="0" dirty="0">
                        <a:latin typeface="+mj-ea"/>
                        <a:ea typeface="+mj-ea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smtClean="0">
                          <a:latin typeface="+mj-ea"/>
                          <a:ea typeface="+mj-ea"/>
                        </a:rPr>
                        <a:t>○</a:t>
                      </a:r>
                      <a:endParaRPr kumimoji="1" lang="ja-JP" altLang="en-US" sz="3200" b="0" dirty="0">
                        <a:latin typeface="+mj-ea"/>
                        <a:ea typeface="+mj-ea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smtClean="0">
                          <a:latin typeface="+mj-ea"/>
                          <a:ea typeface="+mj-ea"/>
                        </a:rPr>
                        <a:t>○</a:t>
                      </a:r>
                      <a:endParaRPr kumimoji="1" lang="ja-JP" altLang="en-US" sz="3200" b="0" dirty="0">
                        <a:latin typeface="+mj-ea"/>
                        <a:ea typeface="+mj-ea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b="0" dirty="0" smtClean="0">
                          <a:latin typeface="+mj-ea"/>
                          <a:ea typeface="+mj-ea"/>
                        </a:rPr>
                        <a:t>Ｗｅｂページ作成ソフト、文章作成ワープロソフトなど</a:t>
                      </a:r>
                      <a:endParaRPr kumimoji="1" lang="ja-JP" altLang="en-US" b="0" dirty="0"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460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dirty="0" smtClean="0">
                          <a:latin typeface="+mj-ea"/>
                          <a:ea typeface="+mj-ea"/>
                        </a:rPr>
                        <a:t>複数素材の統合も可能</a:t>
                      </a:r>
                      <a:endParaRPr kumimoji="1" lang="ja-JP" altLang="en-US" sz="3200" b="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5188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教材の共有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dirty="0" smtClean="0"/>
              <a:t>作成した教材</a:t>
            </a:r>
            <a:r>
              <a:rPr kumimoji="1" lang="ja-JP" altLang="en-US" smtClean="0"/>
              <a:t>は、校内の</a:t>
            </a:r>
            <a:r>
              <a:rPr kumimoji="1" lang="ja-JP" altLang="en-US" dirty="0" smtClean="0"/>
              <a:t>教員でお互いに活用しあえるようにしておきましょう。</a:t>
            </a:r>
            <a:endParaRPr kumimoji="1" lang="en-US" altLang="ja-JP" dirty="0" smtClean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dirty="0" smtClean="0"/>
              <a:t>共有するための管理のルール作り</a:t>
            </a:r>
            <a:endParaRPr lang="en-US" altLang="ja-JP" dirty="0" smtClean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dirty="0"/>
          </a:p>
          <a:p>
            <a:pPr marL="45720" indent="0"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まずは、簡単なものから作ってみましょう。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45720" indent="0">
              <a:buNone/>
            </a:pP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382210"/>
      </p:ext>
    </p:extLst>
  </p:cSld>
  <p:clrMapOvr>
    <a:masterClrMapping/>
  </p:clrMapOvr>
</p:sld>
</file>

<file path=ppt/theme/theme1.xml><?xml version="1.0" encoding="utf-8"?>
<a:theme xmlns:a="http://schemas.openxmlformats.org/drawingml/2006/main" name="基礎">
  <a:themeElements>
    <a:clrScheme name="緑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1069</TotalTime>
  <Words>275</Words>
  <Application>Microsoft Office PowerPoint</Application>
  <PresentationFormat>ワイド画面</PresentationFormat>
  <Paragraphs>77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HGｺﾞｼｯｸE</vt:lpstr>
      <vt:lpstr>HG創英角ｺﾞｼｯｸUB</vt:lpstr>
      <vt:lpstr>Corbel</vt:lpstr>
      <vt:lpstr>Franklin Gothic Book</vt:lpstr>
      <vt:lpstr>Franklin Gothic Medium</vt:lpstr>
      <vt:lpstr>Wingdings</vt:lpstr>
      <vt:lpstr>基礎</vt:lpstr>
      <vt:lpstr>第５章 ＩＣＴを活用した授業のための指導力の向上</vt:lpstr>
      <vt:lpstr>授業のねらいに即した教材作成</vt:lpstr>
      <vt:lpstr>ＩＣＴ活用の目的にそった教材作成</vt:lpstr>
      <vt:lpstr>素材の種類と利用方法 著作権や肖像権に注意！</vt:lpstr>
      <vt:lpstr>教材の共有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森脇　大貴</dc:creator>
  <cp:lastModifiedBy>Takehiro FURUTA</cp:lastModifiedBy>
  <cp:revision>145</cp:revision>
  <dcterms:created xsi:type="dcterms:W3CDTF">2015-10-13T01:30:40Z</dcterms:created>
  <dcterms:modified xsi:type="dcterms:W3CDTF">2016-02-11T15:16:06Z</dcterms:modified>
</cp:coreProperties>
</file>