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82" r:id="rId2"/>
    <p:sldId id="283" r:id="rId3"/>
    <p:sldId id="284" r:id="rId4"/>
    <p:sldId id="285" r:id="rId5"/>
    <p:sldId id="286" r:id="rId6"/>
    <p:sldId id="288" r:id="rId7"/>
    <p:sldId id="287" r:id="rId8"/>
    <p:sldId id="289" r:id="rId9"/>
    <p:sldId id="290" r:id="rId10"/>
    <p:sldId id="29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FFEC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393198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730" y="393198"/>
            <a:ext cx="11477638" cy="22289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3157879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3072002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44" y="1633347"/>
            <a:ext cx="10971584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jp/url?sa=i&amp;rct=j&amp;q=&amp;esrc=s&amp;frm=1&amp;source=images&amp;cd=&amp;cad=rja&amp;docid=TzCt-NIp6U3YrM&amp;tbnid=MmJ2duW_MmiSwM:&amp;ved=0CAUQjRw&amp;url=http://www.tmn.jp/archives/6854&amp;ei=SNB1UtN6zpuSBd-OgPAO&amp;bvm=bv.55819444,d.dGI&amp;psig=AFQjCNEP90wl-w1Um18t4UbBcxSLn2ot_A&amp;ust=1383539136629011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第５章</a:t>
            </a:r>
            <a:r>
              <a:rPr lang="en-US" altLang="ja-JP" sz="4400" dirty="0"/>
              <a:t/>
            </a:r>
            <a:br>
              <a:rPr lang="en-US" altLang="ja-JP" sz="4400" dirty="0"/>
            </a:br>
            <a:r>
              <a:rPr lang="ja-JP" altLang="en-US" sz="4400" smtClean="0"/>
              <a:t>ＩＣＴを活用した</a:t>
            </a:r>
            <a:r>
              <a:rPr lang="ja-JP" altLang="en-US" sz="4400" dirty="0" smtClean="0"/>
              <a:t>授業のための指導力の向上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６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．</a:t>
            </a:r>
            <a:r>
              <a:rPr lang="ja-JP" altLang="en-US" spc="-150" dirty="0" smtClean="0"/>
              <a:t>ＩＣＴを活用した</a:t>
            </a:r>
            <a:endParaRPr lang="en-US" altLang="ja-JP" spc="-150" dirty="0" smtClean="0"/>
          </a:p>
          <a:p>
            <a:r>
              <a:rPr lang="ja-JP" altLang="en-US" spc="-150" dirty="0" smtClean="0"/>
              <a:t>　　教材提示</a:t>
            </a:r>
            <a:endParaRPr lang="en-US" altLang="ja-JP" spc="-150" dirty="0" smtClean="0"/>
          </a:p>
        </p:txBody>
      </p:sp>
    </p:spTree>
    <p:extLst>
      <p:ext uri="{BB962C8B-B14F-4D97-AF65-F5344CB8AC3E}">
        <p14:creationId xmlns:p14="http://schemas.microsoft.com/office/powerpoint/2010/main" val="1598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プレゼンテーションの準備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14" y="1615649"/>
            <a:ext cx="9190643" cy="49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7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ＩＣＴを活用した教材提示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600" dirty="0" smtClean="0"/>
              <a:t>ＩＣＴを利用して、写真や動画など、言葉だけでは伝えにくい教材を提示すること</a:t>
            </a:r>
            <a:endParaRPr lang="en-US" altLang="ja-JP" sz="3600" dirty="0" smtClean="0"/>
          </a:p>
          <a:p>
            <a:pPr marL="45720" indent="0">
              <a:buNone/>
            </a:pPr>
            <a:r>
              <a:rPr kumimoji="1" lang="en-US" altLang="ja-JP" sz="3600" dirty="0" smtClean="0"/>
              <a:t>	</a:t>
            </a:r>
            <a:r>
              <a:rPr kumimoji="1" lang="ja-JP" altLang="en-US" sz="3600" dirty="0" smtClean="0"/>
              <a:t>→児童生徒の興味関心が高まったり、理解が深</a:t>
            </a:r>
            <a:r>
              <a:rPr kumimoji="1" lang="en-US" altLang="ja-JP" sz="3600" dirty="0" smtClean="0"/>
              <a:t>	</a:t>
            </a:r>
            <a:r>
              <a:rPr kumimoji="1" lang="ja-JP" altLang="en-US" sz="3600" dirty="0" smtClean="0"/>
              <a:t>まったりします。</a:t>
            </a:r>
            <a:endParaRPr kumimoji="1" lang="en-US" altLang="ja-JP" sz="3600" dirty="0" smtClean="0"/>
          </a:p>
          <a:p>
            <a:r>
              <a:rPr lang="ja-JP" altLang="en-US" sz="3600" dirty="0"/>
              <a:t>タブレット</a:t>
            </a:r>
            <a:r>
              <a:rPr lang="ja-JP" altLang="en-US" sz="3600" dirty="0" smtClean="0"/>
              <a:t>ＰＣ等を用いて、個別学習やグループ学習の中で、補足資料を提示したり、発展的資料を提示したりすることも可能。</a:t>
            </a:r>
            <a:endParaRPr lang="en-US" altLang="ja-JP" sz="3600" dirty="0" smtClean="0"/>
          </a:p>
          <a:p>
            <a:pPr marL="45720" indent="0">
              <a:buNone/>
            </a:pPr>
            <a:r>
              <a:rPr kumimoji="1" lang="en-US" altLang="ja-JP" sz="3600" dirty="0" smtClean="0"/>
              <a:t>	</a:t>
            </a:r>
            <a:r>
              <a:rPr kumimoji="1" lang="ja-JP" altLang="en-US" sz="3600" dirty="0" smtClean="0"/>
              <a:t>→授業の中での、情報共有が容易になり、学習</a:t>
            </a:r>
            <a:r>
              <a:rPr kumimoji="1" lang="en-US" altLang="ja-JP" sz="3600" dirty="0" smtClean="0"/>
              <a:t>	</a:t>
            </a:r>
            <a:r>
              <a:rPr kumimoji="1" lang="ja-JP" altLang="en-US" sz="3600" dirty="0" smtClean="0"/>
              <a:t>活動が深まります。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8873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活用場面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授業の導入として</a:t>
            </a:r>
            <a:endParaRPr kumimoji="1" lang="ja-JP" altLang="en-US" dirty="0"/>
          </a:p>
        </p:txBody>
      </p:sp>
      <p:pic>
        <p:nvPicPr>
          <p:cNvPr id="4" name="図 3" descr="http://www2.edu.ipa.go.jp/gz/k-jda1/k-jca1/k-jsa2/k-jab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915" y="1739533"/>
            <a:ext cx="5968313" cy="3978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角丸四角形吹き出し 4"/>
          <p:cNvSpPr/>
          <p:nvPr/>
        </p:nvSpPr>
        <p:spPr>
          <a:xfrm>
            <a:off x="593644" y="4417454"/>
            <a:ext cx="4596542" cy="1622738"/>
          </a:xfrm>
          <a:prstGeom prst="wedgeRoundRectCallout">
            <a:avLst>
              <a:gd name="adj1" fmla="val 37726"/>
              <a:gd name="adj2" fmla="val -7242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+mj-ea"/>
                <a:ea typeface="+mj-ea"/>
              </a:rPr>
              <a:t>三</a:t>
            </a:r>
            <a:r>
              <a:rPr kumimoji="1" lang="ja-JP" altLang="en-US" sz="4000" dirty="0" smtClean="0">
                <a:latin typeface="+mj-ea"/>
                <a:ea typeface="+mj-ea"/>
              </a:rPr>
              <a:t>内丸山遺跡全景（ＩＰＡ）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6204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活用場面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授業の導入として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93644" y="4417454"/>
            <a:ext cx="4596542" cy="1622738"/>
          </a:xfrm>
          <a:prstGeom prst="wedgeRoundRectCallout">
            <a:avLst>
              <a:gd name="adj1" fmla="val 37726"/>
              <a:gd name="adj2" fmla="val -7242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+mj-ea"/>
                <a:ea typeface="+mj-ea"/>
              </a:rPr>
              <a:t>台風の衛星画像（ＩＰＡ）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pic>
        <p:nvPicPr>
          <p:cNvPr id="6" name="図 5" descr="http://www.tmn.jp/cms/wp-content/uploads/2013/10/entry_img_284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52" y="1803042"/>
            <a:ext cx="5988676" cy="39538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5576553" y="5793975"/>
            <a:ext cx="5988676" cy="7856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+mj-ea"/>
                <a:ea typeface="+mj-ea"/>
              </a:rPr>
              <a:t>児童生徒の興味を引きつける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5135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活用場面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課題</a:t>
            </a:r>
            <a:r>
              <a:rPr lang="ja-JP" altLang="en-US" dirty="0" smtClean="0"/>
              <a:t>の</a:t>
            </a:r>
            <a:r>
              <a:rPr lang="ja-JP" altLang="en-US" dirty="0"/>
              <a:t>提示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7753083" y="4424219"/>
            <a:ext cx="3969770" cy="2004133"/>
          </a:xfrm>
          <a:prstGeom prst="wedgeRoundRectCallout">
            <a:avLst>
              <a:gd name="adj1" fmla="val -41758"/>
              <a:gd name="adj2" fmla="val -7499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+mj-ea"/>
                <a:ea typeface="+mj-ea"/>
              </a:rPr>
              <a:t>課題</a:t>
            </a:r>
            <a:r>
              <a:rPr kumimoji="1" lang="ja-JP" altLang="en-US" sz="4000" dirty="0" smtClean="0">
                <a:latin typeface="+mj-ea"/>
                <a:ea typeface="+mj-ea"/>
              </a:rPr>
              <a:t>のポイントをつかめるようにする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pic>
        <p:nvPicPr>
          <p:cNvPr id="8" name="図 7"/>
          <p:cNvPicPr/>
          <p:nvPr/>
        </p:nvPicPr>
        <p:blipFill rotWithShape="1">
          <a:blip r:embed="rId2"/>
          <a:srcRect b="4952"/>
          <a:stretch/>
        </p:blipFill>
        <p:spPr bwMode="auto">
          <a:xfrm>
            <a:off x="335459" y="2297411"/>
            <a:ext cx="7159439" cy="4253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34360" y="6244488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dirty="0">
                <a:solidFill>
                  <a:schemeClr val="bg1"/>
                </a:solidFill>
              </a:rPr>
              <a:t>デジタル教科書（引用：東京書籍「４年書写」</a:t>
            </a: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活用場面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知識の定着や基礎を養う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6182466" y="2274935"/>
            <a:ext cx="5640339" cy="2569877"/>
          </a:xfrm>
          <a:prstGeom prst="wedgeRoundRectCallout">
            <a:avLst>
              <a:gd name="adj1" fmla="val -39389"/>
              <a:gd name="adj2" fmla="val 6051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+mj-ea"/>
                <a:ea typeface="+mj-ea"/>
              </a:rPr>
              <a:t>人体の仕組みや宇宙の仕組みなど、実際に見ることができないものを映像で見せる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37447" y="5486400"/>
            <a:ext cx="3969770" cy="9567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+mj-ea"/>
                <a:ea typeface="+mj-ea"/>
              </a:rPr>
              <a:t>理科ねっと</a:t>
            </a:r>
            <a:r>
              <a:rPr kumimoji="1" lang="ja-JP" altLang="en-US" sz="3200" dirty="0" err="1" smtClean="0">
                <a:latin typeface="+mj-ea"/>
                <a:ea typeface="+mj-ea"/>
              </a:rPr>
              <a:t>わ</a:t>
            </a:r>
            <a:r>
              <a:rPr kumimoji="1" lang="ja-JP" altLang="en-US" sz="3200" dirty="0" smtClean="0">
                <a:latin typeface="+mj-ea"/>
                <a:ea typeface="+mj-ea"/>
              </a:rPr>
              <a:t>ー</a:t>
            </a:r>
            <a:r>
              <a:rPr kumimoji="1" lang="ja-JP" altLang="en-US" sz="3200" dirty="0" err="1" smtClean="0">
                <a:latin typeface="+mj-ea"/>
                <a:ea typeface="+mj-ea"/>
              </a:rPr>
              <a:t>く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algn="ctr"/>
            <a:r>
              <a:rPr kumimoji="1" lang="en-US" altLang="ja-JP" dirty="0">
                <a:latin typeface="+mj-ea"/>
                <a:ea typeface="+mj-ea"/>
              </a:rPr>
              <a:t>https://www.rikanet.jst.go.jp/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8" name="図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572" y="2458120"/>
            <a:ext cx="4998864" cy="3966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389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活用場面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知識の定着や基礎を養う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8033340" y="2031073"/>
            <a:ext cx="3287190" cy="1706987"/>
          </a:xfrm>
          <a:prstGeom prst="wedgeRoundRectCallout">
            <a:avLst>
              <a:gd name="adj1" fmla="val -38476"/>
              <a:gd name="adj2" fmla="val 6602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+mj-ea"/>
                <a:ea typeface="+mj-ea"/>
              </a:rPr>
              <a:t>基礎学力の定着を図る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95458" y="4725233"/>
            <a:ext cx="3969770" cy="17179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+mj-ea"/>
                <a:ea typeface="+mj-ea"/>
              </a:rPr>
              <a:t>フラッシュ型教材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algn="ctr"/>
            <a:r>
              <a:rPr kumimoji="1" lang="ja-JP" altLang="en-US" sz="3200" dirty="0" smtClean="0">
                <a:latin typeface="+mj-ea"/>
                <a:ea typeface="+mj-ea"/>
              </a:rPr>
              <a:t>（</a:t>
            </a:r>
            <a:r>
              <a:rPr kumimoji="1" lang="en-US" altLang="ja-JP" sz="3200" dirty="0" smtClean="0">
                <a:latin typeface="+mj-ea"/>
                <a:ea typeface="+mj-ea"/>
              </a:rPr>
              <a:t>e-teachers</a:t>
            </a:r>
            <a:r>
              <a:rPr kumimoji="1" lang="ja-JP" altLang="en-US" sz="3200" dirty="0" smtClean="0">
                <a:latin typeface="+mj-ea"/>
                <a:ea typeface="+mj-ea"/>
              </a:rPr>
              <a:t>）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algn="ctr"/>
            <a:r>
              <a:rPr kumimoji="1" lang="en-US" altLang="ja-JP" sz="1600" dirty="0" smtClean="0">
                <a:latin typeface="+mj-ea"/>
                <a:ea typeface="+mj-ea"/>
              </a:rPr>
              <a:t>http</a:t>
            </a:r>
            <a:r>
              <a:rPr kumimoji="1" lang="en-US" altLang="ja-JP" sz="1600" dirty="0">
                <a:latin typeface="+mj-ea"/>
                <a:ea typeface="+mj-ea"/>
              </a:rPr>
              <a:t>://eteachers.jp/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180" y="2405301"/>
            <a:ext cx="6716877" cy="4037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103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活用場面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みんなで情報の共有</a:t>
            </a:r>
            <a:endParaRPr kumimoji="1" lang="ja-JP" altLang="en-US" dirty="0"/>
          </a:p>
        </p:txBody>
      </p:sp>
      <p:pic>
        <p:nvPicPr>
          <p:cNvPr id="9" name="図 8" descr="C:\Users\romu\Documents\写真データ\２０１２年度写真\小川小学校\国語\IMG_74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4" y="2296480"/>
            <a:ext cx="5628274" cy="422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C:\Users\romu\Documents\ＩＣＴ活用指導力向上テキスト改訂プロジェクト\５章６－９画像\IMG_74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6733" y="2347089"/>
            <a:ext cx="4768552" cy="3577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32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プレゼンテーションの準備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3644" y="1633347"/>
            <a:ext cx="11341682" cy="488670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ja-JP" altLang="en-US" sz="4000" dirty="0" smtClean="0"/>
              <a:t>機器の準備</a:t>
            </a:r>
            <a:endParaRPr kumimoji="1" lang="en-US" altLang="ja-JP" sz="4000" dirty="0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ja-JP" altLang="en-US" sz="3200" dirty="0" smtClean="0">
                <a:latin typeface="+mj-ea"/>
                <a:ea typeface="+mj-ea"/>
              </a:rPr>
              <a:t>コンピュータ（タブレットＰＣやスマートフォンを含む）</a:t>
            </a:r>
            <a:endParaRPr lang="en-US" altLang="ja-JP" sz="3200" dirty="0" smtClean="0">
              <a:latin typeface="+mj-ea"/>
              <a:ea typeface="+mj-ea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kumimoji="1" lang="ja-JP" altLang="en-US" sz="3200" dirty="0" smtClean="0">
                <a:latin typeface="+mj-ea"/>
                <a:ea typeface="+mj-ea"/>
              </a:rPr>
              <a:t>スクリーン（黒板に投影する場合も考えられます）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kumimoji="1" lang="ja-JP" altLang="en-US" sz="3200" dirty="0" smtClean="0">
                <a:latin typeface="+mj-ea"/>
                <a:ea typeface="+mj-ea"/>
              </a:rPr>
              <a:t>プロジェクタ（電子黒板や大型モニタに投影する場合は、</a:t>
            </a:r>
            <a:r>
              <a:rPr lang="ja-JP" altLang="en-US" sz="3200" dirty="0" smtClean="0">
                <a:latin typeface="+mj-ea"/>
                <a:ea typeface="+mj-ea"/>
              </a:rPr>
              <a:t>スクリーンとプロジェクタを省くことができます）</a:t>
            </a:r>
            <a:endParaRPr lang="en-US" altLang="ja-JP" sz="3200" dirty="0" smtClean="0">
              <a:latin typeface="+mj-ea"/>
              <a:ea typeface="+mj-ea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kumimoji="1" lang="ja-JP" altLang="en-US" sz="3200" dirty="0" smtClean="0">
                <a:latin typeface="+mj-ea"/>
                <a:ea typeface="+mj-ea"/>
              </a:rPr>
              <a:t>その他、ポインター、マイクなど</a:t>
            </a:r>
            <a:endParaRPr lang="en-US" altLang="ja-JP" sz="3200" dirty="0">
              <a:latin typeface="+mj-ea"/>
              <a:ea typeface="+mj-ea"/>
            </a:endParaRPr>
          </a:p>
          <a:p>
            <a:pPr>
              <a:lnSpc>
                <a:spcPct val="80000"/>
              </a:lnSpc>
            </a:pPr>
            <a:r>
              <a:rPr kumimoji="1" lang="ja-JP" altLang="en-US" sz="4000" dirty="0" smtClean="0"/>
              <a:t>提示資料の準備</a:t>
            </a:r>
            <a:endParaRPr kumimoji="1" lang="en-US" altLang="ja-JP" sz="4000" dirty="0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ja-JP" altLang="en-US" sz="3200" dirty="0" smtClean="0">
                <a:latin typeface="+mj-ea"/>
                <a:ea typeface="+mj-ea"/>
              </a:rPr>
              <a:t>提示</a:t>
            </a:r>
            <a:r>
              <a:rPr lang="ja-JP" altLang="en-US" sz="3200" dirty="0">
                <a:latin typeface="+mj-ea"/>
                <a:ea typeface="+mj-ea"/>
              </a:rPr>
              <a:t>資料</a:t>
            </a:r>
            <a:r>
              <a:rPr lang="ja-JP" altLang="en-US" sz="3200" dirty="0" smtClean="0">
                <a:latin typeface="+mj-ea"/>
                <a:ea typeface="+mj-ea"/>
              </a:rPr>
              <a:t>を見て</a:t>
            </a:r>
            <a:r>
              <a:rPr lang="ja-JP" altLang="en-US" sz="3200" dirty="0">
                <a:latin typeface="+mj-ea"/>
                <a:ea typeface="+mj-ea"/>
              </a:rPr>
              <a:t>必要</a:t>
            </a:r>
            <a:r>
              <a:rPr lang="ja-JP" altLang="en-US" sz="3200" dirty="0" smtClean="0">
                <a:latin typeface="+mj-ea"/>
                <a:ea typeface="+mj-ea"/>
              </a:rPr>
              <a:t>な</a:t>
            </a:r>
            <a:r>
              <a:rPr lang="ja-JP" altLang="en-US" sz="3200" dirty="0">
                <a:latin typeface="+mj-ea"/>
                <a:ea typeface="+mj-ea"/>
              </a:rPr>
              <a:t>内容</a:t>
            </a:r>
            <a:r>
              <a:rPr lang="ja-JP" altLang="en-US" sz="3200" dirty="0" smtClean="0">
                <a:latin typeface="+mj-ea"/>
                <a:ea typeface="+mj-ea"/>
              </a:rPr>
              <a:t>はもれ落ちなく話せるように、定時画面の中に必要事項を盛り込む</a:t>
            </a:r>
            <a:endParaRPr lang="en-US" altLang="ja-JP" sz="3200" dirty="0" smtClean="0">
              <a:latin typeface="+mj-ea"/>
              <a:ea typeface="+mj-ea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kumimoji="1" lang="ja-JP" altLang="en-US" sz="3200" dirty="0">
                <a:latin typeface="+mj-ea"/>
                <a:ea typeface="+mj-ea"/>
              </a:rPr>
              <a:t>授業</a:t>
            </a:r>
            <a:r>
              <a:rPr kumimoji="1" lang="ja-JP" altLang="en-US" sz="3200" dirty="0" smtClean="0">
                <a:latin typeface="+mj-ea"/>
                <a:ea typeface="+mj-ea"/>
              </a:rPr>
              <a:t>の</a:t>
            </a:r>
            <a:r>
              <a:rPr kumimoji="1" lang="ja-JP" altLang="en-US" sz="3200" dirty="0">
                <a:latin typeface="+mj-ea"/>
                <a:ea typeface="+mj-ea"/>
              </a:rPr>
              <a:t>流</a:t>
            </a:r>
            <a:r>
              <a:rPr kumimoji="1" lang="ja-JP" altLang="en-US" sz="3200" dirty="0" smtClean="0">
                <a:latin typeface="+mj-ea"/>
                <a:ea typeface="+mj-ea"/>
              </a:rPr>
              <a:t>れを</a:t>
            </a:r>
            <a:r>
              <a:rPr kumimoji="1" lang="ja-JP" altLang="en-US" sz="3200" dirty="0">
                <a:latin typeface="+mj-ea"/>
                <a:ea typeface="+mj-ea"/>
              </a:rPr>
              <a:t>意識</a:t>
            </a:r>
            <a:r>
              <a:rPr kumimoji="1" lang="ja-JP" altLang="en-US" sz="3200" dirty="0" smtClean="0">
                <a:latin typeface="+mj-ea"/>
                <a:ea typeface="+mj-ea"/>
              </a:rPr>
              <a:t>して</a:t>
            </a:r>
            <a:r>
              <a:rPr kumimoji="1" lang="ja-JP" altLang="en-US" sz="3200" dirty="0">
                <a:latin typeface="+mj-ea"/>
                <a:ea typeface="+mj-ea"/>
              </a:rPr>
              <a:t>事前</a:t>
            </a:r>
            <a:r>
              <a:rPr kumimoji="1" lang="ja-JP" altLang="en-US" sz="3200" dirty="0" smtClean="0">
                <a:latin typeface="+mj-ea"/>
                <a:ea typeface="+mj-ea"/>
              </a:rPr>
              <a:t>に</a:t>
            </a:r>
            <a:r>
              <a:rPr kumimoji="1" lang="ja-JP" altLang="en-US" sz="3200" dirty="0">
                <a:latin typeface="+mj-ea"/>
                <a:ea typeface="+mj-ea"/>
              </a:rPr>
              <a:t>把握</a:t>
            </a:r>
            <a:r>
              <a:rPr kumimoji="1" lang="ja-JP" altLang="en-US" sz="3200" dirty="0" smtClean="0">
                <a:latin typeface="+mj-ea"/>
                <a:ea typeface="+mj-ea"/>
              </a:rPr>
              <a:t>しておくこ</a:t>
            </a:r>
            <a:r>
              <a:rPr kumimoji="1" lang="ja-JP" altLang="en-US" sz="3200" dirty="0">
                <a:latin typeface="+mj-ea"/>
                <a:ea typeface="+mj-ea"/>
              </a:rPr>
              <a:t>と</a:t>
            </a:r>
            <a:endParaRPr kumimoji="1" lang="en-US" altLang="ja-JP" sz="3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71080326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緑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256</Words>
  <Application>Microsoft Office PowerPoint</Application>
  <PresentationFormat>ワイド画面</PresentationFormat>
  <Paragraphs>42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HGｺﾞｼｯｸE</vt:lpstr>
      <vt:lpstr>HG創英角ｺﾞｼｯｸUB</vt:lpstr>
      <vt:lpstr>Corbel</vt:lpstr>
      <vt:lpstr>Franklin Gothic Book</vt:lpstr>
      <vt:lpstr>Franklin Gothic Medium</vt:lpstr>
      <vt:lpstr>Wingdings</vt:lpstr>
      <vt:lpstr>基礎</vt:lpstr>
      <vt:lpstr>第５章 ＩＣＴを活用した授業のための指導力の向上</vt:lpstr>
      <vt:lpstr>ＩＣＴを活用した教材提示</vt:lpstr>
      <vt:lpstr>活用場面</vt:lpstr>
      <vt:lpstr>活用場面</vt:lpstr>
      <vt:lpstr>活用場面</vt:lpstr>
      <vt:lpstr>活用場面</vt:lpstr>
      <vt:lpstr>活用場面</vt:lpstr>
      <vt:lpstr>活用場面</vt:lpstr>
      <vt:lpstr>プレゼンテーションの準備</vt:lpstr>
      <vt:lpstr>プレゼンテーションの準備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152</cp:revision>
  <dcterms:created xsi:type="dcterms:W3CDTF">2015-10-13T01:30:40Z</dcterms:created>
  <dcterms:modified xsi:type="dcterms:W3CDTF">2016-02-11T15:23:21Z</dcterms:modified>
</cp:coreProperties>
</file>