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EC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393198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3072002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第５章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smtClean="0"/>
              <a:t>ＩＣＴを活用した</a:t>
            </a:r>
            <a:r>
              <a:rPr lang="ja-JP" altLang="en-US" sz="4400" dirty="0" smtClean="0"/>
              <a:t>授業のための指導力の向上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７．</a:t>
            </a:r>
            <a:r>
              <a:rPr lang="ja-JP" altLang="en-US" spc="-150" dirty="0" smtClean="0"/>
              <a:t>個別指導に生かす</a:t>
            </a:r>
            <a:endParaRPr lang="en-US" altLang="ja-JP" spc="-150" dirty="0" smtClean="0"/>
          </a:p>
          <a:p>
            <a:r>
              <a:rPr lang="ja-JP" altLang="en-US" spc="-150" dirty="0"/>
              <a:t>　</a:t>
            </a:r>
            <a:r>
              <a:rPr lang="ja-JP" altLang="en-US" spc="-150" dirty="0" smtClean="0"/>
              <a:t>　学習記録</a:t>
            </a:r>
            <a:endParaRPr lang="en-US" altLang="ja-JP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児童生徒の学習過程や学習の成果物の記録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4000" dirty="0" smtClean="0"/>
              <a:t>ＩＣＴ機器を使って画像等の電子データで記録することが容易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en-US" altLang="ja-JP" sz="4000" dirty="0" smtClean="0"/>
              <a:t>	</a:t>
            </a:r>
            <a:r>
              <a:rPr lang="ja-JP" altLang="en-US" sz="4000" dirty="0" smtClean="0"/>
              <a:t>→児童生徒の学習の伸びや課題が明確</a:t>
            </a:r>
            <a:r>
              <a:rPr lang="ja-JP" altLang="en-US" sz="4000" dirty="0" smtClean="0"/>
              <a:t>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smtClean="0"/>
              <a:t>     </a:t>
            </a:r>
            <a:r>
              <a:rPr lang="ja-JP" altLang="en-US" sz="4000" dirty="0" smtClean="0"/>
              <a:t>なり</a:t>
            </a:r>
            <a:r>
              <a:rPr lang="ja-JP" altLang="en-US" sz="4000" dirty="0" smtClean="0"/>
              <a:t>、客観的な評価活動が可能</a:t>
            </a:r>
            <a:endParaRPr lang="en-US" altLang="ja-JP" sz="4000" dirty="0"/>
          </a:p>
          <a:p>
            <a:r>
              <a:rPr kumimoji="1" lang="ja-JP" altLang="en-US" sz="4000" dirty="0" smtClean="0"/>
              <a:t>画像</a:t>
            </a:r>
            <a:r>
              <a:rPr kumimoji="1" lang="ja-JP" altLang="en-US" sz="4000" dirty="0" smtClean="0"/>
              <a:t>と</a:t>
            </a:r>
            <a:r>
              <a:rPr kumimoji="1" lang="ja-JP" altLang="en-US" sz="4000" dirty="0" smtClean="0"/>
              <a:t>しての記録により、</a:t>
            </a:r>
            <a:r>
              <a:rPr kumimoji="1" lang="ja-JP" altLang="en-US" sz="4000" dirty="0" smtClean="0"/>
              <a:t>学習過程の前後での</a:t>
            </a:r>
            <a:r>
              <a:rPr kumimoji="1" lang="ja-JP" altLang="en-US" sz="4000" dirty="0" smtClean="0"/>
              <a:t>比較や、</a:t>
            </a:r>
            <a:r>
              <a:rPr kumimoji="1" lang="ja-JP" altLang="en-US" sz="4000" dirty="0" smtClean="0"/>
              <a:t>学習の定着状況や</a:t>
            </a:r>
            <a:r>
              <a:rPr kumimoji="1" lang="ja-JP" altLang="en-US" sz="4000" dirty="0" smtClean="0"/>
              <a:t>課題の可視化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211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画像等で学習記録を残す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328" t="21268" r="21397" b="17367"/>
          <a:stretch/>
        </p:blipFill>
        <p:spPr>
          <a:xfrm>
            <a:off x="1691079" y="1598151"/>
            <a:ext cx="8908234" cy="495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7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ノート</a:t>
            </a:r>
            <a:r>
              <a:rPr lang="ja-JP" altLang="en-US" dirty="0" smtClean="0"/>
              <a:t>やプリントを画像で記録する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3200" dirty="0" smtClean="0"/>
              <a:t>児童生徒のノート、観察カードやワークシートなどのプリント類を、写真に撮るか、ページスキャナで読み取るかなどにより、児童生徒に返却して、先生は画像データで評価することが可能</a:t>
            </a:r>
            <a:endParaRPr lang="en-US" altLang="ja-JP" sz="3200" dirty="0"/>
          </a:p>
          <a:p>
            <a:pPr marL="4572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→児童</a:t>
            </a:r>
            <a:r>
              <a:rPr lang="ja-JP" altLang="en-US" sz="3200" dirty="0"/>
              <a:t>生徒</a:t>
            </a:r>
            <a:r>
              <a:rPr lang="ja-JP" altLang="en-US" sz="3200" dirty="0" smtClean="0"/>
              <a:t>に</a:t>
            </a:r>
            <a:r>
              <a:rPr lang="ja-JP" altLang="en-US" sz="3200" dirty="0"/>
              <a:t>即座</a:t>
            </a:r>
            <a:r>
              <a:rPr lang="ja-JP" altLang="en-US" sz="3200" dirty="0" smtClean="0"/>
              <a:t>に返却可能</a:t>
            </a:r>
            <a:endParaRPr lang="en-US" altLang="ja-JP" sz="3200" dirty="0" smtClean="0"/>
          </a:p>
          <a:p>
            <a:pPr marL="45720" indent="0">
              <a:buNone/>
            </a:pPr>
            <a:endParaRPr lang="en-US" altLang="ja-JP" sz="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55" y="3282966"/>
            <a:ext cx="5053013" cy="32370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3944" y="4121239"/>
            <a:ext cx="6073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ページスキャナは、数十枚のプリントを一気に読み取ることができ、効率よく画像</a:t>
            </a:r>
            <a:r>
              <a:rPr kumimoji="1" lang="ja-JP" altLang="en-US" sz="3200" dirty="0" smtClean="0">
                <a:latin typeface="+mj-ea"/>
                <a:ea typeface="+mj-ea"/>
              </a:rPr>
              <a:t>データ化が可能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760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児童生徒の観察したものを画像で記録する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sz="3200" dirty="0" smtClean="0"/>
              <a:t>野外の</a:t>
            </a:r>
            <a:r>
              <a:rPr lang="ja-JP" altLang="ja-JP" sz="3200" dirty="0" smtClean="0"/>
              <a:t>観察</a:t>
            </a:r>
            <a:r>
              <a:rPr lang="ja-JP" altLang="en-US" sz="3200" dirty="0" smtClean="0"/>
              <a:t>時に</a:t>
            </a:r>
            <a:r>
              <a:rPr lang="ja-JP" altLang="ja-JP" sz="3200" dirty="0" smtClean="0"/>
              <a:t>、</a:t>
            </a:r>
            <a:r>
              <a:rPr lang="ja-JP" altLang="ja-JP" sz="3200" dirty="0" smtClean="0"/>
              <a:t>児童生徒自身にデジタルカメラ等を持たせて記録写真をとったデータを先生が集め、目的に沿って誰がどのようなものを観察したか写真から</a:t>
            </a:r>
            <a:r>
              <a:rPr lang="ja-JP" altLang="ja-JP" sz="3200" dirty="0" smtClean="0"/>
              <a:t>分析</a:t>
            </a:r>
            <a:endParaRPr lang="en-US" altLang="ja-JP" sz="32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93644" y="3500783"/>
            <a:ext cx="5768519" cy="3183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sz="3200" dirty="0"/>
              <a:t>顕微鏡の接眼レンズに直接デジタルカメラを接写して</a:t>
            </a:r>
            <a:r>
              <a:rPr lang="ja-JP" altLang="ja-JP" sz="3200" dirty="0" smtClean="0"/>
              <a:t>撮影</a:t>
            </a:r>
            <a:r>
              <a:rPr lang="ja-JP" altLang="en-US" sz="3200" dirty="0" smtClean="0"/>
              <a:t>可能</a:t>
            </a:r>
            <a:r>
              <a:rPr lang="ja-JP" altLang="ja-JP" sz="3200" dirty="0" smtClean="0"/>
              <a:t>、</a:t>
            </a:r>
            <a:r>
              <a:rPr lang="ja-JP" altLang="en-US" sz="3200" dirty="0" smtClean="0"/>
              <a:t>これにより、</a:t>
            </a:r>
            <a:r>
              <a:rPr lang="ja-JP" altLang="ja-JP" sz="3200" dirty="0" smtClean="0"/>
              <a:t>児童</a:t>
            </a:r>
            <a:r>
              <a:rPr lang="ja-JP" altLang="ja-JP" sz="3200" dirty="0"/>
              <a:t>生徒が自分の目でどのように観察したかを画像にすること</a:t>
            </a:r>
            <a:r>
              <a:rPr lang="ja-JP" altLang="ja-JP" sz="3200" dirty="0" smtClean="0"/>
              <a:t>が</a:t>
            </a:r>
            <a:r>
              <a:rPr lang="ja-JP" altLang="en-US" sz="3200" dirty="0" smtClean="0"/>
              <a:t>可能</a:t>
            </a:r>
            <a:r>
              <a:rPr lang="ja-JP" altLang="ja-JP" sz="3200" dirty="0" smtClean="0"/>
              <a:t>。</a:t>
            </a:r>
            <a:endParaRPr lang="ja-JP" altLang="ja-JP" sz="32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69" y="3033912"/>
            <a:ext cx="5441780" cy="34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5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協同学習や相互評価の記録を画像で記録する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200" dirty="0"/>
              <a:t>グループでの学習や作品の相互評価などを、児童生徒自身にコンピュータ等で記録させたものを保存し、評価に生かしたり、グループの活動の経過を記録して支援に生かしたりすること</a:t>
            </a:r>
            <a:r>
              <a:rPr lang="ja-JP" altLang="en-US" sz="3200" dirty="0" smtClean="0"/>
              <a:t>も可能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個人の記録として児童生徒自身に記録させることで、ポートフォリオとしてのデータとなり、自己の振り返りや個人指導の支援にも</a:t>
            </a:r>
            <a:r>
              <a:rPr lang="ja-JP" altLang="en-US" sz="3200" dirty="0" smtClean="0"/>
              <a:t>活用可能 </a:t>
            </a:r>
            <a:endParaRPr lang="ja-JP" altLang="en-US" sz="3200" dirty="0"/>
          </a:p>
          <a:p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50825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システムとして学習記録をとる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167" t="28619" r="51236" b="39290"/>
          <a:stretch/>
        </p:blipFill>
        <p:spPr>
          <a:xfrm>
            <a:off x="450687" y="1624082"/>
            <a:ext cx="3499891" cy="203967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39603" y="3647902"/>
            <a:ext cx="4924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シャープビジネスソリューション株式会社：</a:t>
            </a:r>
            <a:endParaRPr lang="en-US" altLang="ja-JP" dirty="0" smtClean="0"/>
          </a:p>
          <a:p>
            <a:r>
              <a:rPr lang="en-US" altLang="ja-JP" dirty="0" smtClean="0"/>
              <a:t>interactive Study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r>
              <a:rPr kumimoji="1" lang="en-US" altLang="ja-JP" dirty="0" smtClean="0"/>
              <a:t>https</a:t>
            </a:r>
            <a:r>
              <a:rPr kumimoji="1" lang="en-US" altLang="ja-JP" dirty="0"/>
              <a:t>://</a:t>
            </a:r>
            <a:r>
              <a:rPr kumimoji="1" lang="en-US" altLang="ja-JP" dirty="0" smtClean="0"/>
              <a:t>www.study.gr.jp/index.php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50079" t="29497" r="20164" b="19039"/>
          <a:stretch/>
        </p:blipFill>
        <p:spPr>
          <a:xfrm>
            <a:off x="7800249" y="1592989"/>
            <a:ext cx="3700481" cy="343984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661553" y="5032836"/>
            <a:ext cx="4380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株式会社日本コスモトピア：</a:t>
            </a:r>
            <a:endParaRPr lang="en-US" altLang="ja-JP" dirty="0" smtClean="0"/>
          </a:p>
          <a:p>
            <a:r>
              <a:rPr lang="ja-JP" altLang="en-US" dirty="0" smtClean="0"/>
              <a:t>みんなの学習クラブ「ｉプリント」　　</a:t>
            </a:r>
            <a:r>
              <a:rPr kumimoji="1" lang="en-US" altLang="ja-JP" dirty="0"/>
              <a:t>http://www.gakukura.jp/gclub/image.html</a:t>
            </a:r>
            <a:endParaRPr kumimoji="1" lang="ja-JP" altLang="en-US" dirty="0"/>
          </a:p>
          <a:p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18925" t="29498" r="50995" b="39093"/>
          <a:stretch/>
        </p:blipFill>
        <p:spPr>
          <a:xfrm>
            <a:off x="3950578" y="4168500"/>
            <a:ext cx="3012847" cy="169093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66161" y="5859439"/>
            <a:ext cx="550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+mn-ea"/>
                <a:cs typeface="ＭＳ 明朝" panose="02020609040205080304" pitchFamily="17" charset="-128"/>
              </a:rPr>
              <a:t>ラインズ　ｅ</a:t>
            </a:r>
            <a:r>
              <a:rPr lang="ja-JP" altLang="ja-JP" dirty="0" smtClean="0">
                <a:latin typeface="+mn-ea"/>
                <a:cs typeface="ＭＳ 明朝" panose="02020609040205080304" pitchFamily="17" charset="-128"/>
              </a:rPr>
              <a:t>ライブラリ</a:t>
            </a:r>
            <a:r>
              <a:rPr lang="ja-JP" altLang="en-US" dirty="0" smtClean="0">
                <a:latin typeface="+mn-ea"/>
                <a:cs typeface="ＭＳ 明朝" panose="02020609040205080304" pitchFamily="17" charset="-128"/>
              </a:rPr>
              <a:t>　　</a:t>
            </a:r>
            <a:endParaRPr lang="en-US" altLang="ja-JP" dirty="0" smtClean="0">
              <a:latin typeface="+mn-ea"/>
              <a:cs typeface="ＭＳ 明朝" panose="02020609040205080304" pitchFamily="17" charset="-128"/>
            </a:endParaRPr>
          </a:p>
          <a:p>
            <a:r>
              <a:rPr kumimoji="1" lang="en-US" altLang="ja-JP" dirty="0" smtClean="0"/>
              <a:t>https://katei.kodomo.ne.jp/pc/student/kateitop/login/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0994687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316</Words>
  <Application>Microsoft Office PowerPoint</Application>
  <PresentationFormat>ワイド画面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HGｺﾞｼｯｸE</vt:lpstr>
      <vt:lpstr>HG創英角ｺﾞｼｯｸUB</vt:lpstr>
      <vt:lpstr>ＭＳ 明朝</vt:lpstr>
      <vt:lpstr>Arial</vt:lpstr>
      <vt:lpstr>Corbel</vt:lpstr>
      <vt:lpstr>Franklin Gothic Book</vt:lpstr>
      <vt:lpstr>Franklin Gothic Medium</vt:lpstr>
      <vt:lpstr>基礎</vt:lpstr>
      <vt:lpstr>第５章 ＩＣＴを活用した授業のための指導力の向上</vt:lpstr>
      <vt:lpstr>児童生徒の学習過程や学習の成果物の記録</vt:lpstr>
      <vt:lpstr>画像等で学習記録を残す</vt:lpstr>
      <vt:lpstr>ノートやプリントを画像で記録する</vt:lpstr>
      <vt:lpstr>児童生徒の観察したものを画像で記録する</vt:lpstr>
      <vt:lpstr>協同学習や相互評価の記録を画像で記録する</vt:lpstr>
      <vt:lpstr>システムとして学習記録をとる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167</cp:revision>
  <dcterms:created xsi:type="dcterms:W3CDTF">2015-10-13T01:30:40Z</dcterms:created>
  <dcterms:modified xsi:type="dcterms:W3CDTF">2016-02-11T15:29:18Z</dcterms:modified>
</cp:coreProperties>
</file>