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82" r:id="rId2"/>
    <p:sldId id="283" r:id="rId3"/>
    <p:sldId id="284" r:id="rId4"/>
    <p:sldId id="285" r:id="rId5"/>
    <p:sldId id="287" r:id="rId6"/>
    <p:sldId id="288" r:id="rId7"/>
    <p:sldId id="289" r:id="rId8"/>
    <p:sldId id="290" r:id="rId9"/>
    <p:sldId id="29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FFEC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1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393198"/>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p>
        </p:txBody>
      </p:sp>
      <p:sp>
        <p:nvSpPr>
          <p:cNvPr id="2" name="Title 1"/>
          <p:cNvSpPr>
            <a:spLocks noGrp="1"/>
          </p:cNvSpPr>
          <p:nvPr>
            <p:ph type="ctrTitle" hasCustomPrompt="1"/>
          </p:nvPr>
        </p:nvSpPr>
        <p:spPr>
          <a:xfrm>
            <a:off x="347730" y="393198"/>
            <a:ext cx="11477638" cy="2228956"/>
          </a:xfrm>
        </p:spPr>
        <p:txBody>
          <a:bodyPr anchor="t" anchorCtr="0">
            <a:noAutofit/>
          </a:bodyPr>
          <a:lstStyle>
            <a:lvl1pPr algn="l">
              <a:lnSpc>
                <a:spcPct val="100000"/>
              </a:lnSpc>
              <a:defRPr sz="7200" b="1" cap="all" baseline="0">
                <a:solidFill>
                  <a:schemeClr val="tx1"/>
                </a:solidFill>
                <a:effectLst/>
              </a:defRPr>
            </a:lvl1pPr>
          </a:lstStyle>
          <a:p>
            <a:r>
              <a:rPr lang="ja-JP" altLang="en-US" dirty="0" smtClean="0"/>
              <a:t>タイトル</a:t>
            </a:r>
            <a:endParaRPr lang="en-US" dirty="0"/>
          </a:p>
        </p:txBody>
      </p:sp>
      <p:sp>
        <p:nvSpPr>
          <p:cNvPr id="3" name="Subtitle 2"/>
          <p:cNvSpPr>
            <a:spLocks noGrp="1"/>
          </p:cNvSpPr>
          <p:nvPr>
            <p:ph type="subTitle" idx="1" hasCustomPrompt="1"/>
          </p:nvPr>
        </p:nvSpPr>
        <p:spPr>
          <a:xfrm>
            <a:off x="3660274" y="3157879"/>
            <a:ext cx="8295506" cy="2049462"/>
          </a:xfrm>
        </p:spPr>
        <p:txBody>
          <a:bodyPr>
            <a:noAutofit/>
          </a:bodyPr>
          <a:lstStyle>
            <a:lvl1pPr marL="0" indent="0" algn="l">
              <a:buNone/>
              <a:defRPr sz="5400">
                <a:solidFill>
                  <a:schemeClr val="tx1"/>
                </a:solidFill>
                <a:latin typeface="+mj-ea"/>
                <a:ea typeface="+mj-ea"/>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サブタイトル</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2/12/2016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8" name="図 7"/>
          <p:cNvPicPr>
            <a:picLocks noChangeAspect="1"/>
          </p:cNvPicPr>
          <p:nvPr userDrawn="1"/>
        </p:nvPicPr>
        <p:blipFill rotWithShape="1">
          <a:blip r:embed="rId2">
            <a:extLst>
              <a:ext uri="{28A0092B-C50C-407E-A947-70E740481C1C}">
                <a14:useLocalDpi xmlns:a14="http://schemas.microsoft.com/office/drawing/2010/main" val="0"/>
              </a:ext>
            </a:extLst>
          </a:blip>
          <a:srcRect l="68090" t="41016" r="1223" b="32591"/>
          <a:stretch/>
        </p:blipFill>
        <p:spPr>
          <a:xfrm>
            <a:off x="305139" y="3072002"/>
            <a:ext cx="3355135" cy="2135339"/>
          </a:xfrm>
          <a:prstGeom prst="rect">
            <a:avLst/>
          </a:prstGeom>
        </p:spPr>
      </p:pic>
    </p:spTree>
    <p:extLst>
      <p:ext uri="{BB962C8B-B14F-4D97-AF65-F5344CB8AC3E}">
        <p14:creationId xmlns:p14="http://schemas.microsoft.com/office/powerpoint/2010/main" val="3232898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6" y="248649"/>
            <a:ext cx="11700400" cy="1038730"/>
          </a:xfrm>
        </p:spPr>
        <p:txBody>
          <a:bodyPr>
            <a:noAutofit/>
          </a:bodyPr>
          <a:lstStyle>
            <a:lvl1pPr>
              <a:defRPr sz="5400">
                <a:ln>
                  <a:noFill/>
                </a:ln>
              </a:defRPr>
            </a:lvl1pPr>
          </a:lstStyle>
          <a:p>
            <a:r>
              <a:rPr lang="ja-JP" altLang="en-US" dirty="0" smtClean="0"/>
              <a:t>テキスト</a:t>
            </a:r>
            <a:endParaRPr lang="en-US" dirty="0"/>
          </a:p>
        </p:txBody>
      </p:sp>
      <p:sp>
        <p:nvSpPr>
          <p:cNvPr id="3" name="Content Placeholder 2"/>
          <p:cNvSpPr>
            <a:spLocks noGrp="1"/>
          </p:cNvSpPr>
          <p:nvPr>
            <p:ph idx="1"/>
          </p:nvPr>
        </p:nvSpPr>
        <p:spPr>
          <a:xfrm>
            <a:off x="709128" y="1633347"/>
            <a:ext cx="10740616" cy="4886706"/>
          </a:xfrm>
        </p:spPr>
        <p:txBody>
          <a:bodyPr>
            <a:noAutofit/>
          </a:bodyPr>
          <a:lstStyle>
            <a:lvl1pPr>
              <a:defRPr sz="4400" i="0">
                <a:latin typeface="+mj-ea"/>
                <a:ea typeface="+mj-ea"/>
              </a:defRPr>
            </a:lvl1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6" y="327257"/>
            <a:ext cx="11700400" cy="1038730"/>
          </a:xfrm>
        </p:spPr>
        <p:txBody>
          <a:bodyPr>
            <a:noAutofit/>
          </a:bodyPr>
          <a:lstStyle>
            <a:lvl1pPr algn="ctr">
              <a:defRPr sz="4000">
                <a:ln>
                  <a:noFill/>
                </a:ln>
              </a:defRPr>
            </a:lvl1pPr>
          </a:lstStyle>
          <a:p>
            <a:r>
              <a:rPr lang="ja-JP" altLang="en-US" dirty="0" smtClean="0"/>
              <a:t>テキスト</a:t>
            </a:r>
            <a:r>
              <a:rPr lang="en-US" altLang="ja-JP" dirty="0" smtClean="0"/>
              <a:t/>
            </a:r>
            <a:br>
              <a:rPr lang="en-US" altLang="ja-JP" dirty="0" smtClean="0"/>
            </a:br>
            <a:r>
              <a:rPr lang="ja-JP" altLang="en-US" dirty="0" smtClean="0"/>
              <a:t>テキスト</a:t>
            </a:r>
            <a:endParaRPr lang="en-US" dirty="0"/>
          </a:p>
        </p:txBody>
      </p:sp>
      <p:sp>
        <p:nvSpPr>
          <p:cNvPr id="3" name="Content Placeholder 2"/>
          <p:cNvSpPr>
            <a:spLocks noGrp="1"/>
          </p:cNvSpPr>
          <p:nvPr>
            <p:ph idx="1"/>
          </p:nvPr>
        </p:nvSpPr>
        <p:spPr>
          <a:xfrm>
            <a:off x="593644" y="1633347"/>
            <a:ext cx="10971584" cy="4886706"/>
          </a:xfrm>
        </p:spPr>
        <p:txBody>
          <a:bodyPr>
            <a:noAutofit/>
          </a:bodyPr>
          <a:lstStyle>
            <a:lvl1pPr>
              <a:defRPr sz="4400" i="0">
                <a:latin typeface="+mj-ea"/>
                <a:ea typeface="+mj-ea"/>
              </a:defRPr>
            </a:lvl1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直線コネクタ 7"/>
          <p:cNvCxnSpPr/>
          <p:nvPr userDrawn="1"/>
        </p:nvCxnSpPr>
        <p:spPr>
          <a:xfrm flipV="1">
            <a:off x="234926" y="1453275"/>
            <a:ext cx="11700400" cy="14768"/>
          </a:xfrm>
          <a:prstGeom prst="line">
            <a:avLst/>
          </a:prstGeom>
          <a:ln w="63500" cap="sq">
            <a:solidFill>
              <a:schemeClr val="accent2"/>
            </a:solidFill>
            <a:miter lim="800000"/>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04245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2/12/2016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2/12/2016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2/12/2016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97"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4400" dirty="0" smtClean="0"/>
              <a:t>第５章</a:t>
            </a:r>
            <a:r>
              <a:rPr lang="en-US" altLang="ja-JP" sz="4400" dirty="0"/>
              <a:t/>
            </a:r>
            <a:br>
              <a:rPr lang="en-US" altLang="ja-JP" sz="4400" dirty="0"/>
            </a:br>
            <a:r>
              <a:rPr lang="ja-JP" altLang="en-US" sz="4400" smtClean="0"/>
              <a:t>ＩＣＴを活用した</a:t>
            </a:r>
            <a:r>
              <a:rPr lang="ja-JP" altLang="en-US" sz="4400" dirty="0" smtClean="0"/>
              <a:t>授業のための指導力の向上</a:t>
            </a:r>
            <a:endParaRPr kumimoji="1" lang="ja-JP" altLang="en-US" sz="4400" dirty="0"/>
          </a:p>
        </p:txBody>
      </p:sp>
      <p:sp>
        <p:nvSpPr>
          <p:cNvPr id="3" name="サブタイトル 2"/>
          <p:cNvSpPr>
            <a:spLocks noGrp="1"/>
          </p:cNvSpPr>
          <p:nvPr>
            <p:ph type="subTitle" idx="1"/>
          </p:nvPr>
        </p:nvSpPr>
        <p:spPr/>
        <p:txBody>
          <a:bodyPr/>
          <a:lstStyle/>
          <a:p>
            <a:r>
              <a:rPr lang="ja-JP" altLang="en-US" dirty="0">
                <a:ln>
                  <a:solidFill>
                    <a:schemeClr val="tx1"/>
                  </a:solidFill>
                </a:ln>
                <a:solidFill>
                  <a:schemeClr val="accent2"/>
                </a:solidFill>
              </a:rPr>
              <a:t>８</a:t>
            </a:r>
            <a:r>
              <a:rPr kumimoji="1" lang="ja-JP" altLang="en-US" dirty="0" smtClean="0">
                <a:ln>
                  <a:solidFill>
                    <a:schemeClr val="tx1"/>
                  </a:solidFill>
                </a:ln>
                <a:solidFill>
                  <a:schemeClr val="accent2"/>
                </a:solidFill>
              </a:rPr>
              <a:t>．</a:t>
            </a:r>
            <a:r>
              <a:rPr lang="ja-JP" altLang="en-US" spc="-150" dirty="0" smtClean="0"/>
              <a:t>著作物の取り扱い</a:t>
            </a:r>
            <a:endParaRPr lang="en-US" altLang="ja-JP" spc="-150" dirty="0" smtClean="0"/>
          </a:p>
        </p:txBody>
      </p:sp>
    </p:spTree>
    <p:extLst>
      <p:ext uri="{BB962C8B-B14F-4D97-AF65-F5344CB8AC3E}">
        <p14:creationId xmlns:p14="http://schemas.microsoft.com/office/powerpoint/2010/main" val="159872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a:stCxn id="6" idx="3"/>
          </p:cNvCxnSpPr>
          <p:nvPr/>
        </p:nvCxnSpPr>
        <p:spPr>
          <a:xfrm>
            <a:off x="7566946" y="3671015"/>
            <a:ext cx="488854"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32" name="直線コネクタ 31"/>
          <p:cNvCxnSpPr>
            <a:stCxn id="8" idx="1"/>
          </p:cNvCxnSpPr>
          <p:nvPr/>
        </p:nvCxnSpPr>
        <p:spPr>
          <a:xfrm flipH="1">
            <a:off x="8033024" y="2299416"/>
            <a:ext cx="557184"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34" name="直線コネクタ 33"/>
          <p:cNvCxnSpPr>
            <a:stCxn id="9" idx="1"/>
          </p:cNvCxnSpPr>
          <p:nvPr/>
        </p:nvCxnSpPr>
        <p:spPr>
          <a:xfrm flipH="1">
            <a:off x="8055800" y="3542763"/>
            <a:ext cx="534408"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36" name="直線コネクタ 35"/>
          <p:cNvCxnSpPr>
            <a:stCxn id="10" idx="1"/>
          </p:cNvCxnSpPr>
          <p:nvPr/>
        </p:nvCxnSpPr>
        <p:spPr>
          <a:xfrm flipH="1">
            <a:off x="8055800" y="4786110"/>
            <a:ext cx="534408"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38" name="直線コネクタ 37"/>
          <p:cNvCxnSpPr>
            <a:stCxn id="11" idx="1"/>
          </p:cNvCxnSpPr>
          <p:nvPr/>
        </p:nvCxnSpPr>
        <p:spPr>
          <a:xfrm flipH="1">
            <a:off x="7996238" y="6029457"/>
            <a:ext cx="593970"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40" name="直線コネクタ 39"/>
          <p:cNvCxnSpPr/>
          <p:nvPr/>
        </p:nvCxnSpPr>
        <p:spPr>
          <a:xfrm>
            <a:off x="8033024" y="2262188"/>
            <a:ext cx="0" cy="3767269"/>
          </a:xfrm>
          <a:prstGeom prst="line">
            <a:avLst/>
          </a:prstGeom>
          <a:ln w="76200"/>
        </p:spPr>
        <p:style>
          <a:lnRef idx="2">
            <a:schemeClr val="dk1"/>
          </a:lnRef>
          <a:fillRef idx="0">
            <a:schemeClr val="dk1"/>
          </a:fillRef>
          <a:effectRef idx="1">
            <a:schemeClr val="dk1"/>
          </a:effectRef>
          <a:fontRef idx="minor">
            <a:schemeClr val="tx1"/>
          </a:fontRef>
        </p:style>
      </p:cxnSp>
      <p:sp>
        <p:nvSpPr>
          <p:cNvPr id="2" name="タイトル 1"/>
          <p:cNvSpPr>
            <a:spLocks noGrp="1"/>
          </p:cNvSpPr>
          <p:nvPr>
            <p:ph type="title"/>
          </p:nvPr>
        </p:nvSpPr>
        <p:spPr/>
        <p:txBody>
          <a:bodyPr/>
          <a:lstStyle/>
          <a:p>
            <a:r>
              <a:rPr kumimoji="1" lang="ja-JP" altLang="en-US" dirty="0" smtClean="0"/>
              <a:t>著作権法</a:t>
            </a:r>
            <a:r>
              <a:rPr kumimoji="1" lang="ja-JP" altLang="en-US" smtClean="0"/>
              <a:t>や関連法</a:t>
            </a:r>
            <a:endParaRPr kumimoji="1" lang="ja-JP" altLang="en-US" dirty="0"/>
          </a:p>
        </p:txBody>
      </p:sp>
      <p:sp>
        <p:nvSpPr>
          <p:cNvPr id="4" name="角丸四角形 3"/>
          <p:cNvSpPr/>
          <p:nvPr/>
        </p:nvSpPr>
        <p:spPr>
          <a:xfrm>
            <a:off x="593644" y="1885289"/>
            <a:ext cx="2975020" cy="1106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mj-ea"/>
                <a:ea typeface="+mj-ea"/>
              </a:rPr>
              <a:t>知的財産権</a:t>
            </a:r>
            <a:endParaRPr kumimoji="1" lang="en-US" altLang="ja-JP" sz="4000" dirty="0" smtClean="0">
              <a:latin typeface="+mj-ea"/>
              <a:ea typeface="+mj-ea"/>
            </a:endParaRPr>
          </a:p>
          <a:p>
            <a:pPr algn="ctr"/>
            <a:r>
              <a:rPr kumimoji="1" lang="en-US" altLang="ja-JP" sz="3200" dirty="0" smtClean="0">
                <a:latin typeface="+mj-ea"/>
                <a:ea typeface="+mj-ea"/>
              </a:rPr>
              <a:t>(</a:t>
            </a:r>
            <a:r>
              <a:rPr kumimoji="1" lang="ja-JP" altLang="en-US" sz="3200" dirty="0" smtClean="0">
                <a:latin typeface="+mj-ea"/>
                <a:ea typeface="+mj-ea"/>
              </a:rPr>
              <a:t>知的所有権</a:t>
            </a:r>
            <a:r>
              <a:rPr kumimoji="1" lang="en-US" altLang="ja-JP" sz="3200" dirty="0" smtClean="0">
                <a:latin typeface="+mj-ea"/>
                <a:ea typeface="+mj-ea"/>
              </a:rPr>
              <a:t>)</a:t>
            </a:r>
            <a:endParaRPr kumimoji="1" lang="ja-JP" altLang="en-US" sz="3200" dirty="0">
              <a:latin typeface="+mj-ea"/>
              <a:ea typeface="+mj-ea"/>
            </a:endParaRPr>
          </a:p>
        </p:txBody>
      </p:sp>
      <p:sp>
        <p:nvSpPr>
          <p:cNvPr id="5" name="角丸四角形 4"/>
          <p:cNvSpPr/>
          <p:nvPr/>
        </p:nvSpPr>
        <p:spPr>
          <a:xfrm>
            <a:off x="4591926" y="1874413"/>
            <a:ext cx="2975020" cy="8500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000" dirty="0" smtClean="0">
                <a:latin typeface="+mj-ea"/>
                <a:ea typeface="+mj-ea"/>
              </a:rPr>
              <a:t>著作権</a:t>
            </a:r>
            <a:endParaRPr kumimoji="1" lang="ja-JP" altLang="en-US" sz="4000" dirty="0">
              <a:latin typeface="+mj-ea"/>
              <a:ea typeface="+mj-ea"/>
            </a:endParaRPr>
          </a:p>
        </p:txBody>
      </p:sp>
      <p:sp>
        <p:nvSpPr>
          <p:cNvPr id="6" name="角丸四角形 5"/>
          <p:cNvSpPr/>
          <p:nvPr/>
        </p:nvSpPr>
        <p:spPr>
          <a:xfrm>
            <a:off x="4591926" y="3117760"/>
            <a:ext cx="2975020" cy="11065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000" dirty="0" smtClean="0">
                <a:latin typeface="+mj-ea"/>
                <a:ea typeface="+mj-ea"/>
              </a:rPr>
              <a:t>産業財産権</a:t>
            </a:r>
            <a:endParaRPr kumimoji="1" lang="en-US" altLang="ja-JP" sz="4000" dirty="0" smtClean="0">
              <a:latin typeface="+mj-ea"/>
              <a:ea typeface="+mj-ea"/>
            </a:endParaRPr>
          </a:p>
          <a:p>
            <a:pPr algn="ctr"/>
            <a:r>
              <a:rPr kumimoji="1" lang="en-US" altLang="ja-JP" sz="3200" dirty="0">
                <a:latin typeface="+mj-ea"/>
                <a:ea typeface="+mj-ea"/>
              </a:rPr>
              <a:t>(</a:t>
            </a:r>
            <a:r>
              <a:rPr kumimoji="1" lang="ja-JP" altLang="en-US" sz="3200" dirty="0" smtClean="0">
                <a:latin typeface="+mj-ea"/>
                <a:ea typeface="+mj-ea"/>
              </a:rPr>
              <a:t>工業所有権</a:t>
            </a:r>
            <a:r>
              <a:rPr kumimoji="1" lang="en-US" altLang="ja-JP" sz="3200" dirty="0" smtClean="0">
                <a:latin typeface="+mj-ea"/>
                <a:ea typeface="+mj-ea"/>
              </a:rPr>
              <a:t>)</a:t>
            </a:r>
            <a:endParaRPr kumimoji="1" lang="ja-JP" altLang="en-US" sz="3200" dirty="0">
              <a:latin typeface="+mj-ea"/>
              <a:ea typeface="+mj-ea"/>
            </a:endParaRPr>
          </a:p>
        </p:txBody>
      </p:sp>
      <p:sp>
        <p:nvSpPr>
          <p:cNvPr id="7" name="角丸四角形 6"/>
          <p:cNvSpPr/>
          <p:nvPr/>
        </p:nvSpPr>
        <p:spPr>
          <a:xfrm>
            <a:off x="4591926" y="4617610"/>
            <a:ext cx="2975020" cy="8500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000" dirty="0" smtClean="0">
                <a:latin typeface="+mj-ea"/>
                <a:ea typeface="+mj-ea"/>
              </a:rPr>
              <a:t>その他</a:t>
            </a:r>
            <a:endParaRPr kumimoji="1" lang="ja-JP" altLang="en-US" sz="4000" dirty="0">
              <a:latin typeface="+mj-ea"/>
              <a:ea typeface="+mj-ea"/>
            </a:endParaRPr>
          </a:p>
        </p:txBody>
      </p:sp>
      <p:sp>
        <p:nvSpPr>
          <p:cNvPr id="8" name="角丸四角形 7"/>
          <p:cNvSpPr/>
          <p:nvPr/>
        </p:nvSpPr>
        <p:spPr>
          <a:xfrm>
            <a:off x="8590208" y="1874413"/>
            <a:ext cx="2975020" cy="850006"/>
          </a:xfrm>
          <a:prstGeom prst="roundRect">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latin typeface="+mj-ea"/>
                <a:ea typeface="+mj-ea"/>
              </a:rPr>
              <a:t>特許権</a:t>
            </a:r>
          </a:p>
        </p:txBody>
      </p:sp>
      <p:sp>
        <p:nvSpPr>
          <p:cNvPr id="9" name="角丸四角形 8"/>
          <p:cNvSpPr/>
          <p:nvPr/>
        </p:nvSpPr>
        <p:spPr>
          <a:xfrm>
            <a:off x="8590208" y="3117760"/>
            <a:ext cx="2975020" cy="850006"/>
          </a:xfrm>
          <a:prstGeom prst="roundRect">
            <a:avLst/>
          </a:prstGeom>
          <a:ln w="762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latin typeface="+mj-ea"/>
                <a:ea typeface="+mj-ea"/>
              </a:rPr>
              <a:t>実用新案</a:t>
            </a:r>
            <a:r>
              <a:rPr kumimoji="1" lang="ja-JP" altLang="en-US" sz="4000" dirty="0">
                <a:latin typeface="+mj-ea"/>
                <a:ea typeface="+mj-ea"/>
              </a:rPr>
              <a:t>権</a:t>
            </a:r>
          </a:p>
        </p:txBody>
      </p:sp>
      <p:sp>
        <p:nvSpPr>
          <p:cNvPr id="10" name="角丸四角形 9"/>
          <p:cNvSpPr/>
          <p:nvPr/>
        </p:nvSpPr>
        <p:spPr>
          <a:xfrm>
            <a:off x="8590208" y="4361107"/>
            <a:ext cx="2975020" cy="850006"/>
          </a:xfrm>
          <a:prstGeom prst="roundRect">
            <a:avLst/>
          </a:prstGeom>
          <a:ln w="762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latin typeface="+mj-ea"/>
                <a:ea typeface="+mj-ea"/>
              </a:rPr>
              <a:t>意匠権</a:t>
            </a:r>
            <a:endParaRPr kumimoji="1" lang="ja-JP" altLang="en-US" sz="4000" dirty="0">
              <a:latin typeface="+mj-ea"/>
              <a:ea typeface="+mj-ea"/>
            </a:endParaRPr>
          </a:p>
        </p:txBody>
      </p:sp>
      <p:sp>
        <p:nvSpPr>
          <p:cNvPr id="11" name="角丸四角形 10"/>
          <p:cNvSpPr/>
          <p:nvPr/>
        </p:nvSpPr>
        <p:spPr>
          <a:xfrm>
            <a:off x="8590208" y="5604454"/>
            <a:ext cx="2975020" cy="850006"/>
          </a:xfrm>
          <a:prstGeom prst="roundRect">
            <a:avLst/>
          </a:prstGeom>
          <a:ln w="762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latin typeface="+mj-ea"/>
                <a:ea typeface="+mj-ea"/>
              </a:rPr>
              <a:t>商標権</a:t>
            </a:r>
            <a:endParaRPr kumimoji="1" lang="ja-JP" altLang="en-US" sz="4000" dirty="0">
              <a:latin typeface="+mj-ea"/>
              <a:ea typeface="+mj-ea"/>
            </a:endParaRPr>
          </a:p>
        </p:txBody>
      </p:sp>
      <p:cxnSp>
        <p:nvCxnSpPr>
          <p:cNvPr id="15" name="直線コネクタ 14"/>
          <p:cNvCxnSpPr>
            <a:stCxn id="5" idx="1"/>
          </p:cNvCxnSpPr>
          <p:nvPr/>
        </p:nvCxnSpPr>
        <p:spPr>
          <a:xfrm flipH="1">
            <a:off x="3568664" y="2299416"/>
            <a:ext cx="1023262"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17" name="直線コネクタ 16"/>
          <p:cNvCxnSpPr/>
          <p:nvPr/>
        </p:nvCxnSpPr>
        <p:spPr>
          <a:xfrm>
            <a:off x="4080295" y="2299416"/>
            <a:ext cx="0" cy="2782172"/>
          </a:xfrm>
          <a:prstGeom prst="line">
            <a:avLst/>
          </a:prstGeom>
          <a:ln w="76200"/>
        </p:spPr>
        <p:style>
          <a:lnRef idx="2">
            <a:schemeClr val="dk1"/>
          </a:lnRef>
          <a:fillRef idx="0">
            <a:schemeClr val="dk1"/>
          </a:fillRef>
          <a:effectRef idx="1">
            <a:schemeClr val="dk1"/>
          </a:effectRef>
          <a:fontRef idx="minor">
            <a:schemeClr val="tx1"/>
          </a:fontRef>
        </p:style>
      </p:cxnSp>
      <p:cxnSp>
        <p:nvCxnSpPr>
          <p:cNvPr id="20" name="直線コネクタ 19"/>
          <p:cNvCxnSpPr>
            <a:stCxn id="7" idx="1"/>
          </p:cNvCxnSpPr>
          <p:nvPr/>
        </p:nvCxnSpPr>
        <p:spPr>
          <a:xfrm flipH="1">
            <a:off x="4080295" y="5042613"/>
            <a:ext cx="511631"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22" name="直線コネクタ 21"/>
          <p:cNvCxnSpPr>
            <a:stCxn id="6" idx="1"/>
          </p:cNvCxnSpPr>
          <p:nvPr/>
        </p:nvCxnSpPr>
        <p:spPr>
          <a:xfrm flipH="1" flipV="1">
            <a:off x="4080295" y="3671014"/>
            <a:ext cx="511631" cy="1"/>
          </a:xfrm>
          <a:prstGeom prst="line">
            <a:avLst/>
          </a:prstGeom>
          <a:ln w="76200"/>
        </p:spPr>
        <p:style>
          <a:lnRef idx="2">
            <a:schemeClr val="dk1"/>
          </a:lnRef>
          <a:fillRef idx="0">
            <a:schemeClr val="dk1"/>
          </a:fillRef>
          <a:effectRef idx="1">
            <a:schemeClr val="dk1"/>
          </a:effectRef>
          <a:fontRef idx="minor">
            <a:schemeClr val="tx1"/>
          </a:fontRef>
        </p:style>
      </p:cxnSp>
      <p:sp>
        <p:nvSpPr>
          <p:cNvPr id="45" name="テキスト ボックス 44"/>
          <p:cNvSpPr txBox="1"/>
          <p:nvPr/>
        </p:nvSpPr>
        <p:spPr>
          <a:xfrm>
            <a:off x="354715" y="4997131"/>
            <a:ext cx="8032968" cy="2062103"/>
          </a:xfrm>
          <a:prstGeom prst="rect">
            <a:avLst/>
          </a:prstGeom>
          <a:noFill/>
        </p:spPr>
        <p:txBody>
          <a:bodyPr wrap="none" rtlCol="0">
            <a:spAutoFit/>
          </a:bodyPr>
          <a:lstStyle/>
          <a:p>
            <a:pPr marL="457200" indent="-457200">
              <a:buClr>
                <a:schemeClr val="accent1"/>
              </a:buClr>
              <a:buFont typeface="Wingdings" panose="05000000000000000000" pitchFamily="2" charset="2"/>
              <a:buChar char="n"/>
            </a:pPr>
            <a:r>
              <a:rPr kumimoji="1" lang="ja-JP" altLang="en-US" sz="3200" dirty="0" smtClean="0">
                <a:latin typeface="+mj-ea"/>
                <a:ea typeface="+mj-ea"/>
              </a:rPr>
              <a:t>種苗法</a:t>
            </a:r>
            <a:endParaRPr kumimoji="1" lang="en-US" altLang="ja-JP" sz="3200" dirty="0" smtClean="0">
              <a:latin typeface="+mj-ea"/>
              <a:ea typeface="+mj-ea"/>
            </a:endParaRPr>
          </a:p>
          <a:p>
            <a:pPr marL="457200" indent="-457200">
              <a:buClr>
                <a:schemeClr val="accent1"/>
              </a:buClr>
              <a:buFont typeface="Wingdings" panose="05000000000000000000" pitchFamily="2" charset="2"/>
              <a:buChar char="n"/>
            </a:pPr>
            <a:r>
              <a:rPr kumimoji="1" lang="ja-JP" altLang="en-US" sz="3200" dirty="0" smtClean="0">
                <a:latin typeface="+mj-ea"/>
                <a:ea typeface="+mj-ea"/>
              </a:rPr>
              <a:t>不正競争防止法</a:t>
            </a:r>
            <a:endParaRPr kumimoji="1" lang="en-US" altLang="ja-JP" sz="3200" dirty="0" smtClean="0">
              <a:latin typeface="+mj-ea"/>
              <a:ea typeface="+mj-ea"/>
            </a:endParaRPr>
          </a:p>
          <a:p>
            <a:pPr marL="457200" indent="-457200">
              <a:buClr>
                <a:schemeClr val="accent1"/>
              </a:buClr>
              <a:buFont typeface="Wingdings" panose="05000000000000000000" pitchFamily="2" charset="2"/>
              <a:buChar char="n"/>
            </a:pPr>
            <a:r>
              <a:rPr kumimoji="1" lang="ja-JP" altLang="en-US" sz="3200" dirty="0" smtClean="0">
                <a:latin typeface="+mj-ea"/>
                <a:ea typeface="+mj-ea"/>
              </a:rPr>
              <a:t>半導体</a:t>
            </a:r>
            <a:r>
              <a:rPr kumimoji="1" lang="ja-JP" altLang="en-US" sz="3200" dirty="0">
                <a:latin typeface="+mj-ea"/>
                <a:ea typeface="+mj-ea"/>
              </a:rPr>
              <a:t>集積回路配置図に関する</a:t>
            </a:r>
            <a:r>
              <a:rPr kumimoji="1" lang="ja-JP" altLang="en-US" sz="3200" dirty="0" smtClean="0">
                <a:latin typeface="+mj-ea"/>
                <a:ea typeface="+mj-ea"/>
              </a:rPr>
              <a:t>権利など</a:t>
            </a:r>
            <a:endParaRPr kumimoji="1" lang="en-US" altLang="ja-JP" sz="3200" dirty="0">
              <a:latin typeface="+mj-ea"/>
              <a:ea typeface="+mj-ea"/>
            </a:endParaRPr>
          </a:p>
          <a:p>
            <a:pPr marL="457200" indent="-457200">
              <a:buClr>
                <a:schemeClr val="accent1"/>
              </a:buClr>
              <a:buFont typeface="Wingdings" panose="05000000000000000000" pitchFamily="2" charset="2"/>
              <a:buChar char="n"/>
            </a:pPr>
            <a:endParaRPr kumimoji="1" lang="ja-JP" altLang="en-US" sz="3200" dirty="0">
              <a:latin typeface="+mj-ea"/>
              <a:ea typeface="+mj-ea"/>
            </a:endParaRPr>
          </a:p>
        </p:txBody>
      </p:sp>
      <p:sp>
        <p:nvSpPr>
          <p:cNvPr id="46" name="下矢印 45"/>
          <p:cNvSpPr/>
          <p:nvPr/>
        </p:nvSpPr>
        <p:spPr>
          <a:xfrm rot="2700000">
            <a:off x="4115453" y="5397721"/>
            <a:ext cx="375280" cy="592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93644" y="3899442"/>
            <a:ext cx="2975020" cy="923330"/>
          </a:xfrm>
          <a:prstGeom prst="rect">
            <a:avLst/>
          </a:prstGeom>
          <a:noFill/>
        </p:spPr>
        <p:txBody>
          <a:bodyPr wrap="square" rtlCol="0">
            <a:spAutoFit/>
          </a:bodyPr>
          <a:lstStyle/>
          <a:p>
            <a:r>
              <a:rPr lang="ja-JP" altLang="ja-JP" dirty="0"/>
              <a:t>参考資料：公益社団法人著作権情報センター</a:t>
            </a:r>
          </a:p>
          <a:p>
            <a:endParaRPr kumimoji="1" lang="ja-JP" altLang="en-US" dirty="0"/>
          </a:p>
        </p:txBody>
      </p:sp>
    </p:spTree>
    <p:extLst>
      <p:ext uri="{BB962C8B-B14F-4D97-AF65-F5344CB8AC3E}">
        <p14:creationId xmlns:p14="http://schemas.microsoft.com/office/powerpoint/2010/main" val="315788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授業のための複製の許容について</a:t>
            </a:r>
            <a:endParaRPr kumimoji="1" lang="ja-JP" altLang="en-US" dirty="0"/>
          </a:p>
        </p:txBody>
      </p:sp>
      <p:sp>
        <p:nvSpPr>
          <p:cNvPr id="4" name="コンテンツ プレースホルダー 2"/>
          <p:cNvSpPr>
            <a:spLocks noGrp="1"/>
          </p:cNvSpPr>
          <p:nvPr>
            <p:ph idx="1"/>
          </p:nvPr>
        </p:nvSpPr>
        <p:spPr/>
        <p:txBody>
          <a:bodyPr>
            <a:noAutofit/>
          </a:bodyPr>
          <a:lstStyle/>
          <a:p>
            <a:r>
              <a:rPr lang="ja-JP" altLang="en-US" sz="3200" dirty="0" smtClean="0"/>
              <a:t>学校その他教育機関において教育を担任する者とその授業を受ける者は、その授業の過程における使用に供することを目的として、必要と認められる限度で公表された</a:t>
            </a:r>
            <a:r>
              <a:rPr lang="ja-JP" altLang="en-US" sz="3200" dirty="0" smtClean="0">
                <a:solidFill>
                  <a:srgbClr val="FF0000"/>
                </a:solidFill>
              </a:rPr>
              <a:t>著作物を複製すること</a:t>
            </a:r>
            <a:r>
              <a:rPr lang="ja-JP" altLang="en-US" sz="3200" dirty="0" smtClean="0">
                <a:solidFill>
                  <a:srgbClr val="FF0000"/>
                </a:solidFill>
              </a:rPr>
              <a:t>が可能</a:t>
            </a:r>
            <a:r>
              <a:rPr lang="ja-JP" altLang="en-US" sz="3200" dirty="0" smtClean="0"/>
              <a:t>（</a:t>
            </a:r>
            <a:r>
              <a:rPr lang="ja-JP" altLang="en-US" sz="3200" dirty="0" smtClean="0"/>
              <a:t>著作権法第３５条第１項の規定より）</a:t>
            </a:r>
            <a:endParaRPr kumimoji="1" lang="en-US" altLang="ja-JP" sz="3200" dirty="0"/>
          </a:p>
          <a:p>
            <a:r>
              <a:rPr lang="ja-JP" altLang="ja-JP" sz="3200" dirty="0"/>
              <a:t>教育機関とは、小学校、中学校、高等学校、大学、高等専門学校、専修学校、各種学校のほか、公民館などの社会教育施設、教育センターなどの教員研修施設、職業訓練所</a:t>
            </a:r>
            <a:r>
              <a:rPr lang="ja-JP" altLang="ja-JP" sz="3600" dirty="0"/>
              <a:t>など</a:t>
            </a:r>
            <a:r>
              <a:rPr lang="ja-JP" altLang="ja-JP" sz="3200" dirty="0"/>
              <a:t>の職業訓練施設などであり、組織的・継続的教育機能を営む</a:t>
            </a:r>
            <a:r>
              <a:rPr lang="ja-JP" altLang="ja-JP" sz="3200" dirty="0" smtClean="0"/>
              <a:t>機関</a:t>
            </a:r>
            <a:endParaRPr kumimoji="1" lang="ja-JP" altLang="en-US" sz="3200" dirty="0"/>
          </a:p>
        </p:txBody>
      </p:sp>
    </p:spTree>
    <p:extLst>
      <p:ext uri="{BB962C8B-B14F-4D97-AF65-F5344CB8AC3E}">
        <p14:creationId xmlns:p14="http://schemas.microsoft.com/office/powerpoint/2010/main" val="412803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複製を行い得る対象者と使用目的</a:t>
            </a:r>
            <a:endParaRPr kumimoji="1" lang="ja-JP" altLang="en-US" dirty="0"/>
          </a:p>
        </p:txBody>
      </p:sp>
      <p:sp>
        <p:nvSpPr>
          <p:cNvPr id="6" name="コンテンツ プレースホルダー 2"/>
          <p:cNvSpPr>
            <a:spLocks noGrp="1"/>
          </p:cNvSpPr>
          <p:nvPr>
            <p:ph idx="1"/>
          </p:nvPr>
        </p:nvSpPr>
        <p:spPr/>
        <p:txBody>
          <a:bodyPr>
            <a:noAutofit/>
          </a:bodyPr>
          <a:lstStyle/>
          <a:p>
            <a:r>
              <a:rPr lang="ja-JP" altLang="en-US" sz="3200" dirty="0" smtClean="0"/>
              <a:t>複製を行い得る対象者は「</a:t>
            </a:r>
            <a:r>
              <a:rPr lang="ja-JP" altLang="en-US" sz="3200" dirty="0" smtClean="0">
                <a:solidFill>
                  <a:srgbClr val="FF0000"/>
                </a:solidFill>
              </a:rPr>
              <a:t>教育を担任する者</a:t>
            </a:r>
            <a:r>
              <a:rPr lang="ja-JP" altLang="en-US" sz="3200" dirty="0" smtClean="0"/>
              <a:t>」とその授業を受ける</a:t>
            </a:r>
            <a:r>
              <a:rPr lang="ja-JP" altLang="en-US" sz="3200" dirty="0" smtClean="0">
                <a:solidFill>
                  <a:srgbClr val="FF0000"/>
                </a:solidFill>
              </a:rPr>
              <a:t>児童生徒</a:t>
            </a:r>
            <a:r>
              <a:rPr lang="ja-JP" altLang="en-US" sz="3200" dirty="0" smtClean="0"/>
              <a:t>など（ 「教育を担任する者」とは、実際に授業を行う者）</a:t>
            </a:r>
            <a:endParaRPr lang="en-US" altLang="ja-JP" sz="3200" dirty="0"/>
          </a:p>
          <a:p>
            <a:r>
              <a:rPr lang="ja-JP" altLang="en-US" sz="3200" dirty="0" smtClean="0"/>
              <a:t>複製の目的は，「</a:t>
            </a:r>
            <a:r>
              <a:rPr lang="ja-JP" altLang="en-US" sz="3200" dirty="0" smtClean="0">
                <a:solidFill>
                  <a:srgbClr val="FF0000"/>
                </a:solidFill>
              </a:rPr>
              <a:t>授業の過程における使用</a:t>
            </a:r>
            <a:r>
              <a:rPr lang="ja-JP" altLang="en-US" sz="3200" dirty="0" smtClean="0"/>
              <a:t>に供することを目的とする」場合</a:t>
            </a:r>
            <a:r>
              <a:rPr lang="ja-JP" altLang="en-US" sz="3200" dirty="0" smtClean="0"/>
              <a:t>に限定</a:t>
            </a:r>
            <a:endParaRPr lang="en-US" altLang="ja-JP" sz="3600" dirty="0" smtClean="0"/>
          </a:p>
          <a:p>
            <a:endParaRPr lang="en-US" altLang="ja-JP" sz="3600" dirty="0"/>
          </a:p>
          <a:p>
            <a:endParaRPr lang="en-US" altLang="ja-JP" sz="3600" dirty="0" smtClean="0"/>
          </a:p>
          <a:p>
            <a:endParaRPr kumimoji="1" lang="en-US" altLang="ja-JP" sz="3600" dirty="0"/>
          </a:p>
          <a:p>
            <a:endParaRPr kumimoji="1" lang="ja-JP" altLang="en-US" sz="3600" dirty="0"/>
          </a:p>
        </p:txBody>
      </p:sp>
      <p:sp>
        <p:nvSpPr>
          <p:cNvPr id="4" name="角丸四角形 3"/>
          <p:cNvSpPr/>
          <p:nvPr/>
        </p:nvSpPr>
        <p:spPr>
          <a:xfrm>
            <a:off x="593644" y="4224338"/>
            <a:ext cx="5283200" cy="2295715"/>
          </a:xfrm>
          <a:prstGeom prst="roundRect">
            <a:avLst>
              <a:gd name="adj" fmla="val 881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mj-ea"/>
                <a:ea typeface="+mj-ea"/>
              </a:rPr>
              <a:t>複製しても良い</a:t>
            </a:r>
            <a:endParaRPr kumimoji="1" lang="en-US" altLang="ja-JP" sz="3200" dirty="0" smtClean="0">
              <a:latin typeface="+mj-ea"/>
              <a:ea typeface="+mj-ea"/>
            </a:endParaRPr>
          </a:p>
          <a:p>
            <a:pPr marL="457200" indent="-457200">
              <a:buFont typeface="Wingdings" panose="05000000000000000000" pitchFamily="2" charset="2"/>
              <a:buChar char="l"/>
            </a:pPr>
            <a:r>
              <a:rPr kumimoji="1" lang="ja-JP" altLang="en-US" sz="3200" dirty="0" smtClean="0">
                <a:latin typeface="+mj-ea"/>
                <a:ea typeface="+mj-ea"/>
              </a:rPr>
              <a:t>学校行事や、クラブ活動等の特別授業で扱う資料</a:t>
            </a:r>
            <a:endParaRPr kumimoji="1" lang="en-US" altLang="ja-JP" sz="3200" dirty="0" smtClean="0">
              <a:latin typeface="+mj-ea"/>
              <a:ea typeface="+mj-ea"/>
            </a:endParaRPr>
          </a:p>
          <a:p>
            <a:endParaRPr kumimoji="1" lang="ja-JP" altLang="en-US" sz="3200" dirty="0">
              <a:latin typeface="+mj-ea"/>
              <a:ea typeface="+mj-ea"/>
            </a:endParaRPr>
          </a:p>
        </p:txBody>
      </p:sp>
      <p:sp>
        <p:nvSpPr>
          <p:cNvPr id="5" name="角丸四角形 4"/>
          <p:cNvSpPr/>
          <p:nvPr/>
        </p:nvSpPr>
        <p:spPr>
          <a:xfrm>
            <a:off x="6269328" y="4224338"/>
            <a:ext cx="5283200" cy="2295715"/>
          </a:xfrm>
          <a:prstGeom prst="roundRect">
            <a:avLst>
              <a:gd name="adj" fmla="val 881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latin typeface="+mj-ea"/>
                <a:ea typeface="+mj-ea"/>
              </a:rPr>
              <a:t>複製してはいけない</a:t>
            </a:r>
            <a:endParaRPr kumimoji="1" lang="en-US" altLang="ja-JP" sz="3200" dirty="0" smtClean="0">
              <a:latin typeface="+mj-ea"/>
              <a:ea typeface="+mj-ea"/>
            </a:endParaRPr>
          </a:p>
          <a:p>
            <a:pPr marL="457200" indent="-457200">
              <a:buFont typeface="Wingdings" panose="05000000000000000000" pitchFamily="2" charset="2"/>
              <a:buChar char="l"/>
            </a:pPr>
            <a:r>
              <a:rPr kumimoji="1" lang="ja-JP" altLang="en-US" sz="3200" dirty="0" smtClean="0">
                <a:latin typeface="+mj-ea"/>
                <a:ea typeface="+mj-ea"/>
              </a:rPr>
              <a:t>教職員・ＰＴＡ等の　　研修会で扱う資料</a:t>
            </a:r>
            <a:endParaRPr kumimoji="1" lang="en-US" altLang="ja-JP" sz="3200" dirty="0" smtClean="0">
              <a:latin typeface="+mj-ea"/>
              <a:ea typeface="+mj-ea"/>
            </a:endParaRPr>
          </a:p>
          <a:p>
            <a:r>
              <a:rPr kumimoji="1" lang="ja-JP" altLang="en-US" sz="3200" dirty="0" smtClean="0">
                <a:latin typeface="+mj-ea"/>
                <a:ea typeface="+mj-ea"/>
              </a:rPr>
              <a:t>（授業とは関係ないため）</a:t>
            </a:r>
            <a:endParaRPr kumimoji="1" lang="en-US" altLang="ja-JP" sz="3200" dirty="0" smtClean="0">
              <a:latin typeface="+mj-ea"/>
              <a:ea typeface="+mj-ea"/>
            </a:endParaRPr>
          </a:p>
        </p:txBody>
      </p:sp>
    </p:spTree>
    <p:extLst>
      <p:ext uri="{BB962C8B-B14F-4D97-AF65-F5344CB8AC3E}">
        <p14:creationId xmlns:p14="http://schemas.microsoft.com/office/powerpoint/2010/main" val="335057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複製できる範囲</a:t>
            </a:r>
            <a:endParaRPr kumimoji="1" lang="ja-JP" altLang="en-US" dirty="0"/>
          </a:p>
        </p:txBody>
      </p:sp>
      <p:sp>
        <p:nvSpPr>
          <p:cNvPr id="6" name="コンテンツ プレースホルダー 2"/>
          <p:cNvSpPr>
            <a:spLocks noGrp="1"/>
          </p:cNvSpPr>
          <p:nvPr>
            <p:ph idx="1"/>
          </p:nvPr>
        </p:nvSpPr>
        <p:spPr/>
        <p:txBody>
          <a:bodyPr>
            <a:noAutofit/>
          </a:bodyPr>
          <a:lstStyle/>
          <a:p>
            <a:endParaRPr lang="en-US" altLang="ja-JP" sz="3600" dirty="0"/>
          </a:p>
          <a:p>
            <a:endParaRPr lang="en-US" altLang="ja-JP" sz="3600" dirty="0" smtClean="0"/>
          </a:p>
          <a:p>
            <a:endParaRPr kumimoji="1" lang="en-US" altLang="ja-JP" sz="3600" dirty="0"/>
          </a:p>
          <a:p>
            <a:endParaRPr kumimoji="1" lang="ja-JP" altLang="en-US" sz="3600" dirty="0"/>
          </a:p>
        </p:txBody>
      </p:sp>
      <p:sp>
        <p:nvSpPr>
          <p:cNvPr id="4" name="コンテンツ プレースホルダー 2"/>
          <p:cNvSpPr txBox="1">
            <a:spLocks/>
          </p:cNvSpPr>
          <p:nvPr/>
        </p:nvSpPr>
        <p:spPr>
          <a:xfrm>
            <a:off x="838200" y="1633347"/>
            <a:ext cx="10515600" cy="435133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4400" i="0" kern="1200">
                <a:solidFill>
                  <a:schemeClr val="tx1"/>
                </a:solidFill>
                <a:latin typeface="+mj-ea"/>
                <a:ea typeface="+mj-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r>
              <a:rPr lang="ja-JP" altLang="en-US" sz="3200" dirty="0" smtClean="0"/>
              <a:t>必要と認められる限度内で複製が可能。</a:t>
            </a:r>
            <a:endParaRPr lang="en-US" altLang="ja-JP" sz="3200" dirty="0" smtClean="0"/>
          </a:p>
          <a:p>
            <a:r>
              <a:rPr lang="ja-JP" altLang="en-US" sz="3200" dirty="0" smtClean="0"/>
              <a:t>著作権者の利益を不当に害するような複製は不可能。</a:t>
            </a:r>
            <a:endParaRPr lang="ja-JP" altLang="en-US" sz="3200" dirty="0"/>
          </a:p>
        </p:txBody>
      </p:sp>
      <p:sp>
        <p:nvSpPr>
          <p:cNvPr id="3" name="角丸四角形 2"/>
          <p:cNvSpPr/>
          <p:nvPr/>
        </p:nvSpPr>
        <p:spPr>
          <a:xfrm>
            <a:off x="593644" y="2860485"/>
            <a:ext cx="5283200" cy="3073400"/>
          </a:xfrm>
          <a:prstGeom prst="roundRect">
            <a:avLst>
              <a:gd name="adj" fmla="val 881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mj-ea"/>
                <a:ea typeface="+mj-ea"/>
              </a:rPr>
              <a:t>複製しても良い</a:t>
            </a:r>
            <a:endParaRPr kumimoji="1" lang="en-US" altLang="ja-JP" sz="3200" dirty="0" smtClean="0">
              <a:latin typeface="+mj-ea"/>
              <a:ea typeface="+mj-ea"/>
            </a:endParaRPr>
          </a:p>
          <a:p>
            <a:pPr marL="457200" indent="-457200">
              <a:buFont typeface="Wingdings" panose="05000000000000000000" pitchFamily="2" charset="2"/>
              <a:buChar char="l"/>
            </a:pPr>
            <a:r>
              <a:rPr kumimoji="1" lang="ja-JP" altLang="en-US" sz="3200" dirty="0">
                <a:latin typeface="+mj-ea"/>
                <a:ea typeface="+mj-ea"/>
              </a:rPr>
              <a:t>著作物</a:t>
            </a:r>
            <a:r>
              <a:rPr kumimoji="1" lang="ja-JP" altLang="en-US" sz="3200" dirty="0" smtClean="0">
                <a:latin typeface="+mj-ea"/>
                <a:ea typeface="+mj-ea"/>
              </a:rPr>
              <a:t>を翻訳、編曲、　変形、翻案して利用</a:t>
            </a:r>
            <a:endParaRPr kumimoji="1" lang="en-US" altLang="ja-JP" sz="3200" dirty="0" smtClean="0">
              <a:latin typeface="+mj-ea"/>
              <a:ea typeface="+mj-ea"/>
            </a:endParaRPr>
          </a:p>
          <a:p>
            <a:pPr marL="457200" indent="-457200">
              <a:buFont typeface="Wingdings" panose="05000000000000000000" pitchFamily="2" charset="2"/>
              <a:buChar char="l"/>
            </a:pPr>
            <a:r>
              <a:rPr kumimoji="1" lang="ja-JP" altLang="en-US" sz="3200" dirty="0">
                <a:latin typeface="+mj-ea"/>
                <a:ea typeface="+mj-ea"/>
              </a:rPr>
              <a:t>海外</a:t>
            </a:r>
            <a:r>
              <a:rPr kumimoji="1" lang="ja-JP" altLang="en-US" sz="3200" dirty="0" smtClean="0">
                <a:latin typeface="+mj-ea"/>
                <a:ea typeface="+mj-ea"/>
              </a:rPr>
              <a:t>の</a:t>
            </a:r>
            <a:r>
              <a:rPr kumimoji="1" lang="ja-JP" altLang="en-US" sz="3200" dirty="0">
                <a:latin typeface="+mj-ea"/>
                <a:ea typeface="+mj-ea"/>
              </a:rPr>
              <a:t>作品</a:t>
            </a:r>
            <a:r>
              <a:rPr kumimoji="1" lang="ja-JP" altLang="en-US" sz="3200" dirty="0" smtClean="0">
                <a:latin typeface="+mj-ea"/>
                <a:ea typeface="+mj-ea"/>
              </a:rPr>
              <a:t>を翻訳</a:t>
            </a:r>
            <a:endParaRPr kumimoji="1" lang="en-US" altLang="ja-JP" sz="3200" dirty="0" smtClean="0">
              <a:latin typeface="+mj-ea"/>
              <a:ea typeface="+mj-ea"/>
            </a:endParaRPr>
          </a:p>
          <a:p>
            <a:pPr marL="457200" indent="-457200">
              <a:buFont typeface="Wingdings" panose="05000000000000000000" pitchFamily="2" charset="2"/>
              <a:buChar char="l"/>
            </a:pPr>
            <a:r>
              <a:rPr kumimoji="1" lang="ja-JP" altLang="en-US" sz="3200" dirty="0" smtClean="0">
                <a:latin typeface="+mj-ea"/>
                <a:ea typeface="+mj-ea"/>
              </a:rPr>
              <a:t>大部の作品を簡潔に要約</a:t>
            </a:r>
            <a:endParaRPr kumimoji="1" lang="en-US" altLang="ja-JP" sz="3200" dirty="0" smtClean="0">
              <a:latin typeface="+mj-ea"/>
              <a:ea typeface="+mj-ea"/>
            </a:endParaRPr>
          </a:p>
          <a:p>
            <a:endParaRPr kumimoji="1" lang="ja-JP" altLang="en-US" sz="3200" dirty="0">
              <a:latin typeface="+mj-ea"/>
              <a:ea typeface="+mj-ea"/>
            </a:endParaRPr>
          </a:p>
        </p:txBody>
      </p:sp>
      <p:sp>
        <p:nvSpPr>
          <p:cNvPr id="8" name="角丸四角形 7"/>
          <p:cNvSpPr/>
          <p:nvPr/>
        </p:nvSpPr>
        <p:spPr>
          <a:xfrm>
            <a:off x="6269328" y="2860485"/>
            <a:ext cx="5283200" cy="3073400"/>
          </a:xfrm>
          <a:prstGeom prst="roundRect">
            <a:avLst>
              <a:gd name="adj" fmla="val 881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latin typeface="+mj-ea"/>
                <a:ea typeface="+mj-ea"/>
              </a:rPr>
              <a:t>複製してはいけない</a:t>
            </a:r>
            <a:endParaRPr kumimoji="1" lang="en-US" altLang="ja-JP" sz="3200" dirty="0" smtClean="0">
              <a:latin typeface="+mj-ea"/>
              <a:ea typeface="+mj-ea"/>
            </a:endParaRPr>
          </a:p>
          <a:p>
            <a:pPr marL="457200" indent="-457200">
              <a:buFont typeface="Wingdings" panose="05000000000000000000" pitchFamily="2" charset="2"/>
              <a:buChar char="l"/>
            </a:pPr>
            <a:r>
              <a:rPr kumimoji="1" lang="ja-JP" altLang="en-US" sz="3200" dirty="0" smtClean="0">
                <a:latin typeface="+mj-ea"/>
                <a:ea typeface="+mj-ea"/>
              </a:rPr>
              <a:t>クラスの生徒数をはるかに上回る部数をコピー</a:t>
            </a:r>
            <a:endParaRPr kumimoji="1" lang="en-US" altLang="ja-JP" sz="3200" dirty="0" smtClean="0">
              <a:latin typeface="+mj-ea"/>
              <a:ea typeface="+mj-ea"/>
            </a:endParaRPr>
          </a:p>
          <a:p>
            <a:pPr marL="457200" indent="-457200">
              <a:buFont typeface="Wingdings" panose="05000000000000000000" pitchFamily="2" charset="2"/>
              <a:buChar char="l"/>
            </a:pPr>
            <a:r>
              <a:rPr kumimoji="1" lang="ja-JP" altLang="en-US" sz="3200" dirty="0">
                <a:latin typeface="+mj-ea"/>
                <a:ea typeface="+mj-ea"/>
              </a:rPr>
              <a:t>市販</a:t>
            </a:r>
            <a:r>
              <a:rPr kumimoji="1" lang="ja-JP" altLang="en-US" sz="3200" dirty="0" smtClean="0">
                <a:latin typeface="+mj-ea"/>
                <a:ea typeface="+mj-ea"/>
              </a:rPr>
              <a:t>のワークブック、ドリルなどを１部購入し、生徒の数だけコピー</a:t>
            </a:r>
            <a:endParaRPr kumimoji="1" lang="ja-JP" altLang="en-US" sz="3200" dirty="0">
              <a:latin typeface="+mj-ea"/>
              <a:ea typeface="+mj-ea"/>
            </a:endParaRPr>
          </a:p>
        </p:txBody>
      </p:sp>
      <p:sp>
        <p:nvSpPr>
          <p:cNvPr id="5" name="テキスト ボックス 4"/>
          <p:cNvSpPr txBox="1"/>
          <p:nvPr/>
        </p:nvSpPr>
        <p:spPr>
          <a:xfrm>
            <a:off x="234926" y="5984685"/>
            <a:ext cx="10443885" cy="584775"/>
          </a:xfrm>
          <a:prstGeom prst="rect">
            <a:avLst/>
          </a:prstGeom>
          <a:noFill/>
        </p:spPr>
        <p:txBody>
          <a:bodyPr wrap="none" rtlCol="0">
            <a:spAutoFit/>
          </a:bodyPr>
          <a:lstStyle/>
          <a:p>
            <a:r>
              <a:rPr kumimoji="1" lang="en-US" altLang="ja-JP" sz="3200" dirty="0" smtClean="0">
                <a:latin typeface="+mj-ea"/>
                <a:ea typeface="+mj-ea"/>
              </a:rPr>
              <a:t>※</a:t>
            </a:r>
            <a:r>
              <a:rPr kumimoji="1" lang="ja-JP" altLang="en-US" sz="3200" dirty="0" smtClean="0">
                <a:latin typeface="+mj-ea"/>
                <a:ea typeface="+mj-ea"/>
              </a:rPr>
              <a:t>法律により、プリント教材には出所の明示をする</a:t>
            </a:r>
            <a:r>
              <a:rPr kumimoji="1" lang="ja-JP" altLang="en-US" sz="3200" dirty="0" smtClean="0">
                <a:latin typeface="+mj-ea"/>
                <a:ea typeface="+mj-ea"/>
              </a:rPr>
              <a:t>必要</a:t>
            </a:r>
            <a:endParaRPr kumimoji="1" lang="ja-JP" altLang="en-US" sz="3200" dirty="0">
              <a:latin typeface="+mj-ea"/>
              <a:ea typeface="+mj-ea"/>
            </a:endParaRPr>
          </a:p>
        </p:txBody>
      </p:sp>
    </p:spTree>
    <p:extLst>
      <p:ext uri="{BB962C8B-B14F-4D97-AF65-F5344CB8AC3E}">
        <p14:creationId xmlns:p14="http://schemas.microsoft.com/office/powerpoint/2010/main" val="157300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テレビ会議などのインターネット等を</a:t>
            </a:r>
            <a:r>
              <a:rPr kumimoji="1" lang="en-US" altLang="ja-JP" dirty="0" smtClean="0"/>
              <a:t/>
            </a:r>
            <a:br>
              <a:rPr kumimoji="1" lang="en-US" altLang="ja-JP" dirty="0" smtClean="0"/>
            </a:br>
            <a:r>
              <a:rPr kumimoji="1" lang="ja-JP" altLang="en-US" dirty="0" smtClean="0"/>
              <a:t>通じた</a:t>
            </a:r>
            <a:r>
              <a:rPr lang="ja-JP" altLang="en-US" dirty="0" smtClean="0"/>
              <a:t>遠隔交流</a:t>
            </a:r>
            <a:r>
              <a:rPr lang="ja-JP" altLang="en-US" dirty="0"/>
              <a:t>学習</a:t>
            </a:r>
            <a:r>
              <a:rPr lang="ja-JP" altLang="en-US" dirty="0" smtClean="0"/>
              <a:t>での</a:t>
            </a:r>
            <a:r>
              <a:rPr lang="ja-JP" altLang="en-US" dirty="0"/>
              <a:t>留意点</a:t>
            </a:r>
            <a:endParaRPr kumimoji="1" lang="ja-JP" altLang="en-US" dirty="0"/>
          </a:p>
        </p:txBody>
      </p:sp>
      <p:sp>
        <p:nvSpPr>
          <p:cNvPr id="6" name="コンテンツ プレースホルダー 2"/>
          <p:cNvSpPr>
            <a:spLocks noGrp="1"/>
          </p:cNvSpPr>
          <p:nvPr>
            <p:ph idx="1"/>
          </p:nvPr>
        </p:nvSpPr>
        <p:spPr/>
        <p:txBody>
          <a:bodyPr>
            <a:noAutofit/>
          </a:bodyPr>
          <a:lstStyle/>
          <a:p>
            <a:endParaRPr lang="en-US" altLang="ja-JP" sz="3600" dirty="0"/>
          </a:p>
          <a:p>
            <a:endParaRPr lang="en-US" altLang="ja-JP" sz="3600" dirty="0" smtClean="0"/>
          </a:p>
          <a:p>
            <a:endParaRPr kumimoji="1" lang="en-US" altLang="ja-JP" sz="3600" dirty="0"/>
          </a:p>
          <a:p>
            <a:endParaRPr kumimoji="1" lang="ja-JP" altLang="en-US" sz="3600" dirty="0"/>
          </a:p>
        </p:txBody>
      </p:sp>
      <p:sp>
        <p:nvSpPr>
          <p:cNvPr id="4" name="コンテンツ プレースホルダー 2"/>
          <p:cNvSpPr txBox="1">
            <a:spLocks/>
          </p:cNvSpPr>
          <p:nvPr/>
        </p:nvSpPr>
        <p:spPr>
          <a:xfrm>
            <a:off x="838200" y="1633347"/>
            <a:ext cx="5664200" cy="435133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4400" i="0" kern="1200">
                <a:solidFill>
                  <a:schemeClr val="tx1"/>
                </a:solidFill>
                <a:latin typeface="+mj-ea"/>
                <a:ea typeface="+mj-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a:lstStyle>
          <a:p>
            <a:r>
              <a:rPr lang="ja-JP" altLang="en-US" sz="4000" dirty="0" smtClean="0"/>
              <a:t>学校間でネットワークを結んで同時授業を行う場合でも、</a:t>
            </a:r>
            <a:r>
              <a:rPr lang="ja-JP" altLang="en-US" sz="4000" dirty="0" smtClean="0">
                <a:solidFill>
                  <a:srgbClr val="FF0000"/>
                </a:solidFill>
              </a:rPr>
              <a:t>権利者の利益を不当に害さない限り</a:t>
            </a:r>
            <a:r>
              <a:rPr lang="ja-JP" altLang="en-US" sz="4000" dirty="0" smtClean="0"/>
              <a:t>著作物の送信が</a:t>
            </a:r>
            <a:r>
              <a:rPr lang="ja-JP" altLang="en-US" sz="4000" dirty="0" smtClean="0"/>
              <a:t>許容</a:t>
            </a:r>
            <a:endParaRPr lang="en-US" altLang="ja-JP" sz="4000" dirty="0" smtClean="0"/>
          </a:p>
          <a:p>
            <a:pPr marL="45720" indent="0">
              <a:buNone/>
            </a:pPr>
            <a:r>
              <a:rPr lang="en-US" altLang="ja-JP" sz="4000" dirty="0"/>
              <a:t>(</a:t>
            </a:r>
            <a:r>
              <a:rPr lang="ja-JP" altLang="en-US" sz="4000" dirty="0" smtClean="0"/>
              <a:t>著作権法第３５条　　</a:t>
            </a:r>
            <a:r>
              <a:rPr lang="en-US" altLang="ja-JP" sz="4000" dirty="0" smtClean="0"/>
              <a:t>				</a:t>
            </a:r>
            <a:r>
              <a:rPr lang="ja-JP" altLang="en-US" sz="4000" dirty="0" smtClean="0"/>
              <a:t>第２項</a:t>
            </a:r>
            <a:r>
              <a:rPr lang="en-US" altLang="ja-JP" sz="4000" dirty="0" smtClean="0"/>
              <a:t>)</a:t>
            </a:r>
            <a:endParaRPr lang="ja-JP" altLang="en-US" sz="40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1664788"/>
            <a:ext cx="5307384" cy="4823823"/>
          </a:xfrm>
          <a:prstGeom prst="rect">
            <a:avLst/>
          </a:prstGeom>
        </p:spPr>
      </p:pic>
    </p:spTree>
    <p:extLst>
      <p:ext uri="{BB962C8B-B14F-4D97-AF65-F5344CB8AC3E}">
        <p14:creationId xmlns:p14="http://schemas.microsoft.com/office/powerpoint/2010/main" val="49441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44500" y="1739900"/>
            <a:ext cx="11290300" cy="14791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3"/>
            <a:r>
              <a:rPr kumimoji="1" lang="ja-JP" altLang="en-US" sz="3200" dirty="0" smtClean="0">
                <a:latin typeface="+mj-ea"/>
                <a:ea typeface="+mj-ea"/>
              </a:rPr>
              <a:t>「プリントアウト・コピー・無料配布」ＯＫマーク</a:t>
            </a:r>
            <a:endParaRPr kumimoji="1" lang="en-US" altLang="ja-JP" sz="3200" dirty="0" smtClean="0">
              <a:latin typeface="+mj-ea"/>
              <a:ea typeface="+mj-ea"/>
            </a:endParaRPr>
          </a:p>
          <a:p>
            <a:pPr lvl="4"/>
            <a:r>
              <a:rPr kumimoji="1" lang="ja-JP" altLang="en-US" sz="3200" dirty="0" smtClean="0">
                <a:latin typeface="+mj-ea"/>
                <a:ea typeface="+mj-ea"/>
              </a:rPr>
              <a:t>そのまま使用する場合に限られ、加工・変形などは含まれません。</a:t>
            </a:r>
            <a:endParaRPr kumimoji="1" lang="ja-JP" altLang="en-US" sz="3200" dirty="0">
              <a:latin typeface="+mj-ea"/>
              <a:ea typeface="+mj-ea"/>
            </a:endParaRPr>
          </a:p>
        </p:txBody>
      </p:sp>
      <p:sp>
        <p:nvSpPr>
          <p:cNvPr id="2" name="タイトル 1"/>
          <p:cNvSpPr>
            <a:spLocks noGrp="1"/>
          </p:cNvSpPr>
          <p:nvPr>
            <p:ph type="title"/>
          </p:nvPr>
        </p:nvSpPr>
        <p:spPr/>
        <p:txBody>
          <a:bodyPr/>
          <a:lstStyle/>
          <a:p>
            <a:r>
              <a:rPr kumimoji="1" lang="ja-JP" altLang="en-US" dirty="0" smtClean="0"/>
              <a:t>著作権マーク</a:t>
            </a: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77" t="1657" r="75130" b="75731"/>
          <a:stretch/>
        </p:blipFill>
        <p:spPr>
          <a:xfrm>
            <a:off x="533400" y="1787313"/>
            <a:ext cx="1406196" cy="1359323"/>
          </a:xfrm>
          <a:prstGeom prst="rect">
            <a:avLst/>
          </a:prstGeom>
        </p:spPr>
      </p:pic>
      <p:sp>
        <p:nvSpPr>
          <p:cNvPr id="7" name="正方形/長方形 6"/>
          <p:cNvSpPr/>
          <p:nvPr/>
        </p:nvSpPr>
        <p:spPr>
          <a:xfrm>
            <a:off x="439976" y="3375974"/>
            <a:ext cx="11290300" cy="14791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3"/>
            <a:r>
              <a:rPr kumimoji="1" lang="ja-JP" altLang="en-US" sz="3200" dirty="0" smtClean="0">
                <a:latin typeface="+mj-ea"/>
                <a:ea typeface="+mj-ea"/>
              </a:rPr>
              <a:t>「障碍者のための非営利目的配布</a:t>
            </a:r>
            <a:r>
              <a:rPr kumimoji="1" lang="ja-JP" altLang="en-US" sz="3200" dirty="0">
                <a:latin typeface="+mj-ea"/>
                <a:ea typeface="+mj-ea"/>
              </a:rPr>
              <a:t>」ＯＫマーク</a:t>
            </a:r>
            <a:endParaRPr kumimoji="1" lang="en-US" altLang="ja-JP" sz="3200" dirty="0">
              <a:latin typeface="+mj-ea"/>
              <a:ea typeface="+mj-ea"/>
            </a:endParaRPr>
          </a:p>
          <a:p>
            <a:pPr lvl="4"/>
            <a:r>
              <a:rPr kumimoji="1" lang="ja-JP" altLang="en-US" sz="3200" dirty="0">
                <a:latin typeface="+mj-ea"/>
                <a:ea typeface="+mj-ea"/>
              </a:rPr>
              <a:t>障害</a:t>
            </a:r>
            <a:r>
              <a:rPr kumimoji="1" lang="ja-JP" altLang="en-US" sz="3200" dirty="0" smtClean="0">
                <a:latin typeface="+mj-ea"/>
                <a:ea typeface="+mj-ea"/>
              </a:rPr>
              <a:t>者が使うことを目的とする場合に限り、あらゆる非営利目的利用を認めるマークです。</a:t>
            </a:r>
            <a:endParaRPr kumimoji="1" lang="ja-JP" altLang="en-US" sz="3200" dirty="0">
              <a:latin typeface="+mj-ea"/>
              <a:ea typeface="+mj-ea"/>
            </a:endParaRPr>
          </a:p>
        </p:txBody>
      </p:sp>
      <p:sp>
        <p:nvSpPr>
          <p:cNvPr id="8" name="正方形/長方形 7"/>
          <p:cNvSpPr/>
          <p:nvPr/>
        </p:nvSpPr>
        <p:spPr>
          <a:xfrm>
            <a:off x="439976" y="5012048"/>
            <a:ext cx="11290300" cy="14791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3"/>
            <a:r>
              <a:rPr kumimoji="1" lang="ja-JP" altLang="en-US" sz="3200" dirty="0" smtClean="0">
                <a:latin typeface="+mj-ea"/>
                <a:ea typeface="+mj-ea"/>
              </a:rPr>
              <a:t>「学校教育のための非営利目的利用」</a:t>
            </a:r>
            <a:r>
              <a:rPr kumimoji="1" lang="ja-JP" altLang="en-US" sz="3200" dirty="0">
                <a:latin typeface="+mj-ea"/>
                <a:ea typeface="+mj-ea"/>
              </a:rPr>
              <a:t>ＯＫ</a:t>
            </a:r>
            <a:r>
              <a:rPr kumimoji="1" lang="ja-JP" altLang="en-US" sz="3200" dirty="0" smtClean="0">
                <a:latin typeface="+mj-ea"/>
                <a:ea typeface="+mj-ea"/>
              </a:rPr>
              <a:t>マーク</a:t>
            </a:r>
            <a:endParaRPr kumimoji="1" lang="en-US" altLang="ja-JP" sz="3200" dirty="0" smtClean="0">
              <a:latin typeface="+mj-ea"/>
              <a:ea typeface="+mj-ea"/>
            </a:endParaRPr>
          </a:p>
          <a:p>
            <a:pPr lvl="4"/>
            <a:r>
              <a:rPr kumimoji="1" lang="ja-JP" altLang="en-US" sz="3200" dirty="0">
                <a:latin typeface="+mj-ea"/>
                <a:ea typeface="+mj-ea"/>
              </a:rPr>
              <a:t>学校</a:t>
            </a:r>
            <a:r>
              <a:rPr kumimoji="1" lang="ja-JP" altLang="en-US" sz="3200" dirty="0" smtClean="0">
                <a:latin typeface="+mj-ea"/>
                <a:ea typeface="+mj-ea"/>
              </a:rPr>
              <a:t>の</a:t>
            </a:r>
            <a:r>
              <a:rPr kumimoji="1" lang="ja-JP" altLang="en-US" sz="3200" dirty="0">
                <a:latin typeface="+mj-ea"/>
                <a:ea typeface="+mj-ea"/>
              </a:rPr>
              <a:t>様々</a:t>
            </a:r>
            <a:r>
              <a:rPr kumimoji="1" lang="ja-JP" altLang="en-US" sz="3200" dirty="0" smtClean="0">
                <a:latin typeface="+mj-ea"/>
                <a:ea typeface="+mj-ea"/>
              </a:rPr>
              <a:t>な活動で使うことを目的とする場合に限り、あらゆる非営利目的を認めるマークです。</a:t>
            </a:r>
            <a:endParaRPr kumimoji="1" lang="ja-JP" altLang="en-US" sz="3200" dirty="0">
              <a:latin typeface="+mj-ea"/>
            </a:endParaRPr>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1218" t="42778" r="75078" b="34815"/>
          <a:stretch/>
        </p:blipFill>
        <p:spPr>
          <a:xfrm>
            <a:off x="533400" y="3462305"/>
            <a:ext cx="1406196" cy="1329295"/>
          </a:xfrm>
          <a:prstGeom prst="rect">
            <a:avLst/>
          </a:prstGeom>
        </p:spPr>
      </p:pic>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1033" t="75000" r="75263" b="3333"/>
          <a:stretch/>
        </p:blipFill>
        <p:spPr>
          <a:xfrm>
            <a:off x="533400" y="5118523"/>
            <a:ext cx="1406196" cy="1285351"/>
          </a:xfrm>
          <a:prstGeom prst="rect">
            <a:avLst/>
          </a:prstGeom>
        </p:spPr>
      </p:pic>
    </p:spTree>
    <p:extLst>
      <p:ext uri="{BB962C8B-B14F-4D97-AF65-F5344CB8AC3E}">
        <p14:creationId xmlns:p14="http://schemas.microsoft.com/office/powerpoint/2010/main" val="73829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引用</a:t>
            </a:r>
            <a:r>
              <a:rPr lang="ja-JP" altLang="en-US" dirty="0" smtClean="0"/>
              <a:t>の</a:t>
            </a:r>
            <a:r>
              <a:rPr lang="ja-JP" altLang="en-US" dirty="0"/>
              <a:t>書き方</a:t>
            </a:r>
            <a:endParaRPr kumimoji="1" lang="ja-JP" altLang="en-US" dirty="0"/>
          </a:p>
        </p:txBody>
      </p:sp>
      <p:sp>
        <p:nvSpPr>
          <p:cNvPr id="3" name="コンテンツ プレースホルダー 2"/>
          <p:cNvSpPr>
            <a:spLocks noGrp="1"/>
          </p:cNvSpPr>
          <p:nvPr>
            <p:ph idx="1"/>
          </p:nvPr>
        </p:nvSpPr>
        <p:spPr/>
        <p:txBody>
          <a:bodyPr/>
          <a:lstStyle/>
          <a:p>
            <a:r>
              <a:rPr lang="ja-JP" altLang="ja-JP" sz="4000" dirty="0"/>
              <a:t>著作権法</a:t>
            </a:r>
            <a:r>
              <a:rPr lang="ja-JP" altLang="ja-JP" sz="4000" dirty="0" smtClean="0"/>
              <a:t>第３２条「</a:t>
            </a:r>
            <a:r>
              <a:rPr lang="ja-JP" altLang="ja-JP" sz="4000" dirty="0"/>
              <a:t>公表された著作物は、引用して利用することができる。この場合において、その引用は、</a:t>
            </a:r>
            <a:r>
              <a:rPr lang="ja-JP" altLang="ja-JP" sz="4000" dirty="0">
                <a:solidFill>
                  <a:srgbClr val="FF0000"/>
                </a:solidFill>
              </a:rPr>
              <a:t>公正な慣行</a:t>
            </a:r>
            <a:r>
              <a:rPr lang="ja-JP" altLang="ja-JP" sz="4000" dirty="0"/>
              <a:t>に合致するものであり、かつ、報道、批評、研究その他の引用の目的上正当な範囲内で行なわれるものでなければならない。</a:t>
            </a:r>
            <a:r>
              <a:rPr lang="ja-JP" altLang="ja-JP" sz="4000" dirty="0" smtClean="0"/>
              <a:t>」</a:t>
            </a:r>
            <a:endParaRPr lang="en-US" altLang="ja-JP" sz="4000" dirty="0"/>
          </a:p>
          <a:p>
            <a:endParaRPr kumimoji="1" lang="ja-JP" altLang="en-US" sz="4000" dirty="0"/>
          </a:p>
        </p:txBody>
      </p:sp>
    </p:spTree>
    <p:extLst>
      <p:ext uri="{BB962C8B-B14F-4D97-AF65-F5344CB8AC3E}">
        <p14:creationId xmlns:p14="http://schemas.microsoft.com/office/powerpoint/2010/main" val="349467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引用の書き方</a:t>
            </a:r>
            <a:endParaRPr kumimoji="1" lang="ja-JP" altLang="en-US" dirty="0"/>
          </a:p>
        </p:txBody>
      </p:sp>
      <p:sp>
        <p:nvSpPr>
          <p:cNvPr id="3" name="コンテンツ プレースホルダー 2"/>
          <p:cNvSpPr>
            <a:spLocks noGrp="1"/>
          </p:cNvSpPr>
          <p:nvPr>
            <p:ph idx="1"/>
          </p:nvPr>
        </p:nvSpPr>
        <p:spPr/>
        <p:txBody>
          <a:bodyPr/>
          <a:lstStyle/>
          <a:p>
            <a:pPr marL="45720" indent="0">
              <a:buNone/>
            </a:pPr>
            <a:r>
              <a:rPr kumimoji="1" lang="ja-JP" altLang="en-US" dirty="0" smtClean="0"/>
              <a:t>公正な慣行とは</a:t>
            </a:r>
            <a:endParaRPr kumimoji="1" lang="en-US" altLang="ja-JP" dirty="0" smtClean="0"/>
          </a:p>
          <a:p>
            <a:pPr marL="731520" lvl="1" indent="-457200">
              <a:buFont typeface="+mj-ea"/>
              <a:buAutoNum type="circleNumDbPlain"/>
            </a:pPr>
            <a:r>
              <a:rPr lang="ja-JP" altLang="ja-JP" sz="3200" dirty="0">
                <a:latin typeface="+mj-ea"/>
                <a:ea typeface="+mj-ea"/>
              </a:rPr>
              <a:t>著作物を引用する必然性があり、また引用の範囲にも必然性があること。</a:t>
            </a:r>
          </a:p>
          <a:p>
            <a:pPr marL="731520" lvl="1" indent="-457200">
              <a:buFont typeface="+mj-ea"/>
              <a:buAutoNum type="circleNumDbPlain"/>
            </a:pPr>
            <a:r>
              <a:rPr lang="ja-JP" altLang="ja-JP" sz="3200" dirty="0">
                <a:latin typeface="+mj-ea"/>
                <a:ea typeface="+mj-ea"/>
              </a:rPr>
              <a:t>質的にも量的にも、引用先が「主」、引用部分が「従」であること。</a:t>
            </a:r>
          </a:p>
          <a:p>
            <a:pPr marL="731520" lvl="1" indent="-457200">
              <a:buFont typeface="+mj-ea"/>
              <a:buAutoNum type="circleNumDbPlain"/>
            </a:pPr>
            <a:r>
              <a:rPr lang="ja-JP" altLang="ja-JP" sz="3200" dirty="0">
                <a:latin typeface="+mj-ea"/>
                <a:ea typeface="+mj-ea"/>
              </a:rPr>
              <a:t>本文と引用部分が明らかに区別できること。</a:t>
            </a:r>
          </a:p>
          <a:p>
            <a:pPr marL="731520" lvl="1" indent="-457200">
              <a:buFont typeface="+mj-ea"/>
              <a:buAutoNum type="circleNumDbPlain"/>
            </a:pPr>
            <a:r>
              <a:rPr lang="ja-JP" altLang="ja-JP" sz="3200" dirty="0">
                <a:latin typeface="+mj-ea"/>
                <a:ea typeface="+mj-ea"/>
              </a:rPr>
              <a:t>引用元が公表された著作物であること。</a:t>
            </a:r>
          </a:p>
          <a:p>
            <a:pPr marL="731520" lvl="1" indent="-457200">
              <a:buFont typeface="+mj-ea"/>
              <a:buAutoNum type="circleNumDbPlain"/>
            </a:pPr>
            <a:r>
              <a:rPr lang="ja-JP" altLang="ja-JP" sz="3200" dirty="0">
                <a:latin typeface="+mj-ea"/>
                <a:ea typeface="+mj-ea"/>
              </a:rPr>
              <a:t>出所を明示すること。（著作権法第４８条に明示されている）</a:t>
            </a:r>
            <a:endParaRPr lang="ja-JP" altLang="en-US" sz="3200" dirty="0">
              <a:latin typeface="+mj-ea"/>
              <a:ea typeface="+mj-ea"/>
            </a:endParaRPr>
          </a:p>
          <a:p>
            <a:pPr marL="560070" indent="-514350">
              <a:buFont typeface="+mj-ea"/>
              <a:buAutoNum type="circleNumDbPlain"/>
            </a:pPr>
            <a:endParaRPr kumimoji="1" lang="ja-JP" altLang="en-US" dirty="0"/>
          </a:p>
        </p:txBody>
      </p:sp>
    </p:spTree>
    <p:extLst>
      <p:ext uri="{BB962C8B-B14F-4D97-AF65-F5344CB8AC3E}">
        <p14:creationId xmlns:p14="http://schemas.microsoft.com/office/powerpoint/2010/main" val="2014430973"/>
      </p:ext>
    </p:extLst>
  </p:cSld>
  <p:clrMapOvr>
    <a:masterClrMapping/>
  </p:clrMapOvr>
</p:sld>
</file>

<file path=ppt/theme/theme1.xml><?xml version="1.0" encoding="utf-8"?>
<a:theme xmlns:a="http://schemas.openxmlformats.org/drawingml/2006/main" name="基礎">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
  <TotalTime>1261</TotalTime>
  <Words>623</Words>
  <Application>Microsoft Office PowerPoint</Application>
  <PresentationFormat>ワイド画面</PresentationFormat>
  <Paragraphs>64</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HGｺﾞｼｯｸE</vt:lpstr>
      <vt:lpstr>HG創英角ｺﾞｼｯｸUB</vt:lpstr>
      <vt:lpstr>Corbel</vt:lpstr>
      <vt:lpstr>Franklin Gothic Book</vt:lpstr>
      <vt:lpstr>Franklin Gothic Medium</vt:lpstr>
      <vt:lpstr>Wingdings</vt:lpstr>
      <vt:lpstr>基礎</vt:lpstr>
      <vt:lpstr>第５章 ＩＣＴを活用した授業のための指導力の向上</vt:lpstr>
      <vt:lpstr>著作権法や関連法</vt:lpstr>
      <vt:lpstr>授業のための複製の許容について</vt:lpstr>
      <vt:lpstr>複製を行い得る対象者と使用目的</vt:lpstr>
      <vt:lpstr>複製できる範囲</vt:lpstr>
      <vt:lpstr>テレビ会議などのインターネット等を 通じた遠隔交流学習での留意点</vt:lpstr>
      <vt:lpstr>著作権マーク</vt:lpstr>
      <vt:lpstr>引用の書き方</vt:lpstr>
      <vt:lpstr>引用の書き方</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森脇　大貴</dc:creator>
  <cp:lastModifiedBy>Takehiro FURUTA</cp:lastModifiedBy>
  <cp:revision>168</cp:revision>
  <dcterms:created xsi:type="dcterms:W3CDTF">2015-10-13T01:30:40Z</dcterms:created>
  <dcterms:modified xsi:type="dcterms:W3CDTF">2016-02-11T15:43:01Z</dcterms:modified>
</cp:coreProperties>
</file>