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82" r:id="rId2"/>
    <p:sldId id="283" r:id="rId3"/>
    <p:sldId id="284" r:id="rId4"/>
    <p:sldId id="285" r:id="rId5"/>
    <p:sldId id="286" r:id="rId6"/>
    <p:sldId id="287" r:id="rId7"/>
    <p:sldId id="288" r:id="rId8"/>
    <p:sldId id="298" r:id="rId9"/>
    <p:sldId id="299" r:id="rId10"/>
    <p:sldId id="301" r:id="rId11"/>
    <p:sldId id="302" r:id="rId12"/>
    <p:sldId id="303" r:id="rId13"/>
    <p:sldId id="30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FFEC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1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393198"/>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p>
        </p:txBody>
      </p:sp>
      <p:sp>
        <p:nvSpPr>
          <p:cNvPr id="2" name="Title 1"/>
          <p:cNvSpPr>
            <a:spLocks noGrp="1"/>
          </p:cNvSpPr>
          <p:nvPr>
            <p:ph type="ctrTitle" hasCustomPrompt="1"/>
          </p:nvPr>
        </p:nvSpPr>
        <p:spPr>
          <a:xfrm>
            <a:off x="347730" y="393198"/>
            <a:ext cx="11477638" cy="2228956"/>
          </a:xfrm>
        </p:spPr>
        <p:txBody>
          <a:bodyPr anchor="t" anchorCtr="0">
            <a:noAutofit/>
          </a:bodyPr>
          <a:lstStyle>
            <a:lvl1pPr algn="l">
              <a:lnSpc>
                <a:spcPct val="100000"/>
              </a:lnSpc>
              <a:defRPr sz="7200" b="1" cap="all" baseline="0">
                <a:solidFill>
                  <a:schemeClr val="tx1"/>
                </a:solidFill>
                <a:effectLst/>
              </a:defRPr>
            </a:lvl1pPr>
          </a:lstStyle>
          <a:p>
            <a:r>
              <a:rPr lang="ja-JP" altLang="en-US" dirty="0" smtClean="0"/>
              <a:t>タイトル</a:t>
            </a:r>
            <a:endParaRPr lang="en-US" dirty="0"/>
          </a:p>
        </p:txBody>
      </p:sp>
      <p:sp>
        <p:nvSpPr>
          <p:cNvPr id="3" name="Subtitle 2"/>
          <p:cNvSpPr>
            <a:spLocks noGrp="1"/>
          </p:cNvSpPr>
          <p:nvPr>
            <p:ph type="subTitle" idx="1" hasCustomPrompt="1"/>
          </p:nvPr>
        </p:nvSpPr>
        <p:spPr>
          <a:xfrm>
            <a:off x="3660274" y="3157879"/>
            <a:ext cx="8295506" cy="2049462"/>
          </a:xfrm>
        </p:spPr>
        <p:txBody>
          <a:bodyPr>
            <a:noAutofit/>
          </a:bodyPr>
          <a:lstStyle>
            <a:lvl1pPr marL="0" indent="0" algn="l">
              <a:buNone/>
              <a:defRPr sz="5400">
                <a:solidFill>
                  <a:schemeClr val="tx1"/>
                </a:solidFill>
                <a:latin typeface="+mj-ea"/>
                <a:ea typeface="+mj-ea"/>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smtClean="0"/>
              <a:t>サブタイトル</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2/11/2016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pic>
        <p:nvPicPr>
          <p:cNvPr id="8" name="図 7"/>
          <p:cNvPicPr>
            <a:picLocks noChangeAspect="1"/>
          </p:cNvPicPr>
          <p:nvPr userDrawn="1"/>
        </p:nvPicPr>
        <p:blipFill rotWithShape="1">
          <a:blip r:embed="rId2">
            <a:extLst>
              <a:ext uri="{28A0092B-C50C-407E-A947-70E740481C1C}">
                <a14:useLocalDpi xmlns:a14="http://schemas.microsoft.com/office/drawing/2010/main" val="0"/>
              </a:ext>
            </a:extLst>
          </a:blip>
          <a:srcRect l="68090" t="41016" r="1223" b="32591"/>
          <a:stretch/>
        </p:blipFill>
        <p:spPr>
          <a:xfrm>
            <a:off x="305139" y="3072002"/>
            <a:ext cx="3355135" cy="2135339"/>
          </a:xfrm>
          <a:prstGeom prst="rect">
            <a:avLst/>
          </a:prstGeom>
        </p:spPr>
      </p:pic>
    </p:spTree>
    <p:extLst>
      <p:ext uri="{BB962C8B-B14F-4D97-AF65-F5344CB8AC3E}">
        <p14:creationId xmlns:p14="http://schemas.microsoft.com/office/powerpoint/2010/main" val="3232898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dirty="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6" y="248649"/>
            <a:ext cx="11700400" cy="1038730"/>
          </a:xfrm>
        </p:spPr>
        <p:txBody>
          <a:bodyPr>
            <a:noAutofit/>
          </a:bodyPr>
          <a:lstStyle>
            <a:lvl1pPr>
              <a:defRPr sz="5400">
                <a:ln>
                  <a:noFill/>
                </a:ln>
              </a:defRPr>
            </a:lvl1pPr>
          </a:lstStyle>
          <a:p>
            <a:r>
              <a:rPr lang="ja-JP" altLang="en-US" dirty="0" smtClean="0"/>
              <a:t>テキスト</a:t>
            </a:r>
            <a:endParaRPr lang="en-US" dirty="0"/>
          </a:p>
        </p:txBody>
      </p:sp>
      <p:sp>
        <p:nvSpPr>
          <p:cNvPr id="3" name="Content Placeholder 2"/>
          <p:cNvSpPr>
            <a:spLocks noGrp="1"/>
          </p:cNvSpPr>
          <p:nvPr>
            <p:ph idx="1"/>
          </p:nvPr>
        </p:nvSpPr>
        <p:spPr>
          <a:xfrm>
            <a:off x="709128" y="1633347"/>
            <a:ext cx="10740616" cy="4886706"/>
          </a:xfrm>
        </p:spPr>
        <p:txBody>
          <a:bodyPr>
            <a:noAutofit/>
          </a:bodyPr>
          <a:lstStyle>
            <a:lvl1pPr>
              <a:defRPr sz="4400" i="0">
                <a:latin typeface="+mj-ea"/>
                <a:ea typeface="+mj-ea"/>
              </a:defRPr>
            </a:lvl1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6" y="327257"/>
            <a:ext cx="11700400" cy="1038730"/>
          </a:xfrm>
        </p:spPr>
        <p:txBody>
          <a:bodyPr>
            <a:noAutofit/>
          </a:bodyPr>
          <a:lstStyle>
            <a:lvl1pPr algn="ctr">
              <a:defRPr sz="4000">
                <a:ln>
                  <a:noFill/>
                </a:ln>
              </a:defRPr>
            </a:lvl1pPr>
          </a:lstStyle>
          <a:p>
            <a:r>
              <a:rPr lang="ja-JP" altLang="en-US" dirty="0" smtClean="0"/>
              <a:t>テキスト</a:t>
            </a:r>
            <a:r>
              <a:rPr lang="en-US" altLang="ja-JP" dirty="0" smtClean="0"/>
              <a:t/>
            </a:r>
            <a:br>
              <a:rPr lang="en-US" altLang="ja-JP" dirty="0" smtClean="0"/>
            </a:br>
            <a:r>
              <a:rPr lang="ja-JP" altLang="en-US" dirty="0" smtClean="0"/>
              <a:t>テキスト</a:t>
            </a:r>
            <a:endParaRPr lang="en-US" dirty="0"/>
          </a:p>
        </p:txBody>
      </p:sp>
      <p:sp>
        <p:nvSpPr>
          <p:cNvPr id="3" name="Content Placeholder 2"/>
          <p:cNvSpPr>
            <a:spLocks noGrp="1"/>
          </p:cNvSpPr>
          <p:nvPr>
            <p:ph idx="1"/>
          </p:nvPr>
        </p:nvSpPr>
        <p:spPr>
          <a:xfrm>
            <a:off x="593644" y="1633347"/>
            <a:ext cx="10971584" cy="4886706"/>
          </a:xfrm>
        </p:spPr>
        <p:txBody>
          <a:bodyPr>
            <a:noAutofit/>
          </a:bodyPr>
          <a:lstStyle>
            <a:lvl1pPr>
              <a:defRPr sz="4400" i="0">
                <a:latin typeface="+mj-ea"/>
                <a:ea typeface="+mj-ea"/>
              </a:defRPr>
            </a:lvl1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直線コネクタ 7"/>
          <p:cNvCxnSpPr/>
          <p:nvPr userDrawn="1"/>
        </p:nvCxnSpPr>
        <p:spPr>
          <a:xfrm flipV="1">
            <a:off x="234926" y="1453275"/>
            <a:ext cx="11700400" cy="14768"/>
          </a:xfrm>
          <a:prstGeom prst="line">
            <a:avLst/>
          </a:prstGeom>
          <a:ln w="63500" cap="sq">
            <a:solidFill>
              <a:schemeClr val="accent2"/>
            </a:solidFill>
            <a:miter lim="800000"/>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04245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dirty="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2/11/2016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97"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4400" dirty="0" smtClean="0"/>
              <a:t>第５章</a:t>
            </a:r>
            <a:r>
              <a:rPr lang="en-US" altLang="ja-JP" sz="4400" dirty="0"/>
              <a:t/>
            </a:r>
            <a:br>
              <a:rPr lang="en-US" altLang="ja-JP" sz="4400" dirty="0"/>
            </a:br>
            <a:r>
              <a:rPr lang="ja-JP" altLang="en-US" sz="4400" dirty="0" smtClean="0"/>
              <a:t>ＩＣＴ</a:t>
            </a:r>
            <a:r>
              <a:rPr lang="ja-JP" altLang="en-US" sz="4400" dirty="0" smtClean="0"/>
              <a:t>を活用した</a:t>
            </a:r>
            <a:r>
              <a:rPr lang="ja-JP" altLang="en-US" sz="4400" dirty="0" smtClean="0"/>
              <a:t>授業のための指導力の向上</a:t>
            </a:r>
            <a:endParaRPr kumimoji="1" lang="ja-JP" altLang="en-US" sz="4400" dirty="0"/>
          </a:p>
        </p:txBody>
      </p:sp>
      <p:sp>
        <p:nvSpPr>
          <p:cNvPr id="3" name="サブタイトル 2"/>
          <p:cNvSpPr>
            <a:spLocks noGrp="1"/>
          </p:cNvSpPr>
          <p:nvPr>
            <p:ph type="subTitle" idx="1"/>
          </p:nvPr>
        </p:nvSpPr>
        <p:spPr/>
        <p:txBody>
          <a:bodyPr/>
          <a:lstStyle/>
          <a:p>
            <a:r>
              <a:rPr lang="ja-JP" altLang="en-US" dirty="0">
                <a:ln>
                  <a:solidFill>
                    <a:schemeClr val="tx1"/>
                  </a:solidFill>
                </a:ln>
                <a:solidFill>
                  <a:schemeClr val="accent2"/>
                </a:solidFill>
              </a:rPr>
              <a:t>９</a:t>
            </a:r>
            <a:r>
              <a:rPr kumimoji="1" lang="ja-JP" altLang="en-US" dirty="0" smtClean="0">
                <a:ln>
                  <a:solidFill>
                    <a:schemeClr val="tx1"/>
                  </a:solidFill>
                </a:ln>
                <a:solidFill>
                  <a:schemeClr val="accent2"/>
                </a:solidFill>
              </a:rPr>
              <a:t>．</a:t>
            </a:r>
            <a:r>
              <a:rPr lang="ja-JP" altLang="en-US" spc="-150" dirty="0" smtClean="0"/>
              <a:t>ＩＣＴ機器の特性と</a:t>
            </a:r>
            <a:endParaRPr lang="en-US" altLang="ja-JP" spc="-150" dirty="0" smtClean="0"/>
          </a:p>
          <a:p>
            <a:r>
              <a:rPr lang="ja-JP" altLang="en-US" spc="-150" dirty="0"/>
              <a:t>　</a:t>
            </a:r>
            <a:r>
              <a:rPr lang="ja-JP" altLang="en-US" spc="-150" dirty="0" smtClean="0"/>
              <a:t>　活用場面</a:t>
            </a:r>
            <a:endParaRPr lang="en-US" altLang="ja-JP" spc="-150" dirty="0" smtClean="0"/>
          </a:p>
        </p:txBody>
      </p:sp>
    </p:spTree>
    <p:extLst>
      <p:ext uri="{BB962C8B-B14F-4D97-AF65-F5344CB8AC3E}">
        <p14:creationId xmlns:p14="http://schemas.microsoft.com/office/powerpoint/2010/main" val="159872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ＩＣＴ機器の活用例（デジタルカメラ）</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観察に活用する</a:t>
            </a:r>
            <a:endParaRPr kumimoji="1" lang="ja-JP" altLang="en-US" dirty="0"/>
          </a:p>
        </p:txBody>
      </p:sp>
      <p:pic>
        <p:nvPicPr>
          <p:cNvPr id="4" name="図 3"/>
          <p:cNvPicPr>
            <a:picLocks noChangeAspect="1"/>
          </p:cNvPicPr>
          <p:nvPr/>
        </p:nvPicPr>
        <p:blipFill rotWithShape="1">
          <a:blip r:embed="rId2"/>
          <a:srcRect l="11731" t="41592" r="15705" b="25850"/>
          <a:stretch/>
        </p:blipFill>
        <p:spPr>
          <a:xfrm>
            <a:off x="329223" y="3543046"/>
            <a:ext cx="11533767" cy="2781554"/>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71132" b="69053"/>
          <a:stretch/>
        </p:blipFill>
        <p:spPr>
          <a:xfrm>
            <a:off x="6333065" y="2048076"/>
            <a:ext cx="2302935" cy="1494970"/>
          </a:xfrm>
          <a:prstGeom prst="rect">
            <a:avLst/>
          </a:prstGeom>
        </p:spPr>
      </p:pic>
      <p:sp>
        <p:nvSpPr>
          <p:cNvPr id="6" name="爆発 1 5"/>
          <p:cNvSpPr/>
          <p:nvPr/>
        </p:nvSpPr>
        <p:spPr>
          <a:xfrm>
            <a:off x="8264181" y="1552903"/>
            <a:ext cx="1041400" cy="990346"/>
          </a:xfrm>
          <a:prstGeom prst="irregularSeal1">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800" dirty="0" smtClean="0">
              <a:solidFill>
                <a:schemeClr val="tx1"/>
              </a:solidFill>
              <a:latin typeface="+mj-ea"/>
              <a:ea typeface="+mj-ea"/>
            </a:endParaRPr>
          </a:p>
        </p:txBody>
      </p:sp>
    </p:spTree>
    <p:extLst>
      <p:ext uri="{BB962C8B-B14F-4D97-AF65-F5344CB8AC3E}">
        <p14:creationId xmlns:p14="http://schemas.microsoft.com/office/powerpoint/2010/main" val="12441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ＩＣＴ機器の活用例（デジタルカメラ）</a:t>
            </a:r>
            <a:endParaRPr kumimoji="1" lang="ja-JP" altLang="en-US" dirty="0"/>
          </a:p>
        </p:txBody>
      </p:sp>
      <p:sp>
        <p:nvSpPr>
          <p:cNvPr id="3" name="コンテンツ プレースホルダー 2"/>
          <p:cNvSpPr>
            <a:spLocks noGrp="1"/>
          </p:cNvSpPr>
          <p:nvPr>
            <p:ph idx="1"/>
          </p:nvPr>
        </p:nvSpPr>
        <p:spPr/>
        <p:txBody>
          <a:bodyPr/>
          <a:lstStyle/>
          <a:p>
            <a:r>
              <a:rPr lang="ja-JP" altLang="en-US" dirty="0"/>
              <a:t>作品</a:t>
            </a:r>
            <a:r>
              <a:rPr lang="ja-JP" altLang="en-US" dirty="0" smtClean="0"/>
              <a:t>を撮影</a:t>
            </a:r>
            <a:r>
              <a:rPr kumimoji="1" lang="ja-JP" altLang="en-US" dirty="0" smtClean="0"/>
              <a:t>する</a:t>
            </a:r>
            <a:endParaRPr kumimoji="1" lang="ja-JP" altLang="en-US" dirty="0"/>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r="50798" b="13745"/>
          <a:stretch/>
        </p:blipFill>
        <p:spPr>
          <a:xfrm>
            <a:off x="5055724" y="1595247"/>
            <a:ext cx="4700410" cy="4989845"/>
          </a:xfrm>
          <a:prstGeom prst="rect">
            <a:avLst/>
          </a:prstGeom>
        </p:spPr>
      </p:pic>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71132" b="69053"/>
          <a:stretch/>
        </p:blipFill>
        <p:spPr>
          <a:xfrm>
            <a:off x="9632391" y="4509269"/>
            <a:ext cx="2302935" cy="1494970"/>
          </a:xfrm>
          <a:prstGeom prst="rect">
            <a:avLst/>
          </a:prstGeom>
        </p:spPr>
      </p:pic>
      <p:sp>
        <p:nvSpPr>
          <p:cNvPr id="6" name="爆発 1 5"/>
          <p:cNvSpPr/>
          <p:nvPr/>
        </p:nvSpPr>
        <p:spPr>
          <a:xfrm>
            <a:off x="10914117" y="3681697"/>
            <a:ext cx="1041400" cy="990346"/>
          </a:xfrm>
          <a:prstGeom prst="irregularSeal1">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800" dirty="0" smtClean="0">
              <a:solidFill>
                <a:schemeClr val="tx1"/>
              </a:solidFill>
              <a:latin typeface="+mj-ea"/>
              <a:ea typeface="+mj-ea"/>
            </a:endParaRPr>
          </a:p>
        </p:txBody>
      </p:sp>
      <p:sp>
        <p:nvSpPr>
          <p:cNvPr id="8" name="爆発 1 7"/>
          <p:cNvSpPr/>
          <p:nvPr/>
        </p:nvSpPr>
        <p:spPr>
          <a:xfrm rot="3560827">
            <a:off x="10642075" y="4341173"/>
            <a:ext cx="503701" cy="479007"/>
          </a:xfrm>
          <a:prstGeom prst="irregularSeal1">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800" dirty="0" smtClean="0">
              <a:solidFill>
                <a:schemeClr val="tx1"/>
              </a:solidFill>
              <a:latin typeface="+mj-ea"/>
              <a:ea typeface="+mj-ea"/>
            </a:endParaRPr>
          </a:p>
        </p:txBody>
      </p:sp>
    </p:spTree>
    <p:extLst>
      <p:ext uri="{BB962C8B-B14F-4D97-AF65-F5344CB8AC3E}">
        <p14:creationId xmlns:p14="http://schemas.microsoft.com/office/powerpoint/2010/main" val="31864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ＩＣＴ機器の活用例（デジタルビデオカメラ）</a:t>
            </a:r>
            <a:endParaRPr kumimoji="1" lang="ja-JP" altLang="en-US" dirty="0"/>
          </a:p>
        </p:txBody>
      </p:sp>
      <p:sp>
        <p:nvSpPr>
          <p:cNvPr id="3" name="コンテンツ プレースホルダー 2"/>
          <p:cNvSpPr>
            <a:spLocks noGrp="1"/>
          </p:cNvSpPr>
          <p:nvPr>
            <p:ph idx="1"/>
          </p:nvPr>
        </p:nvSpPr>
        <p:spPr/>
        <p:txBody>
          <a:bodyPr/>
          <a:lstStyle/>
          <a:p>
            <a:r>
              <a:rPr lang="ja-JP" altLang="en-US" dirty="0"/>
              <a:t>動</a:t>
            </a:r>
            <a:r>
              <a:rPr lang="ja-JP" altLang="en-US" dirty="0" smtClean="0"/>
              <a:t>きを撮影</a:t>
            </a:r>
            <a:r>
              <a:rPr kumimoji="1" lang="ja-JP" altLang="en-US" dirty="0" smtClean="0"/>
              <a:t>する</a:t>
            </a:r>
            <a:endParaRPr kumimoji="1" lang="ja-JP" altLang="en-US" dirty="0"/>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4402" y="1681193"/>
            <a:ext cx="6360397" cy="4833901"/>
          </a:xfrm>
          <a:prstGeom prst="rect">
            <a:avLst/>
          </a:prstGeom>
        </p:spPr>
      </p:pic>
      <p:sp>
        <p:nvSpPr>
          <p:cNvPr id="10" name="右矢印 9"/>
          <p:cNvSpPr/>
          <p:nvPr/>
        </p:nvSpPr>
        <p:spPr>
          <a:xfrm>
            <a:off x="7336368" y="2275269"/>
            <a:ext cx="285434" cy="339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9485155" y="2275268"/>
            <a:ext cx="285434" cy="339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5187581" y="3959747"/>
            <a:ext cx="285434" cy="339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7336368" y="3959747"/>
            <a:ext cx="285434" cy="339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9485155" y="3959747"/>
            <a:ext cx="285434" cy="339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5187581" y="5644225"/>
            <a:ext cx="285434" cy="339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7336368" y="5644225"/>
            <a:ext cx="285434" cy="339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9485155" y="5644225"/>
            <a:ext cx="285434" cy="339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5328" y="2884045"/>
            <a:ext cx="3432172" cy="1843617"/>
          </a:xfrm>
          <a:prstGeom prst="rect">
            <a:avLst/>
          </a:prstGeom>
        </p:spPr>
      </p:pic>
    </p:spTree>
    <p:extLst>
      <p:ext uri="{BB962C8B-B14F-4D97-AF65-F5344CB8AC3E}">
        <p14:creationId xmlns:p14="http://schemas.microsoft.com/office/powerpoint/2010/main" val="215785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ＩＣＴ機器の活用例</a:t>
            </a:r>
            <a:r>
              <a:rPr kumimoji="1" lang="en-US" altLang="ja-JP" dirty="0" smtClean="0"/>
              <a:t/>
            </a:r>
            <a:br>
              <a:rPr kumimoji="1" lang="en-US" altLang="ja-JP" dirty="0" smtClean="0"/>
            </a:br>
            <a:r>
              <a:rPr kumimoji="1" lang="ja-JP" altLang="en-US" dirty="0" smtClean="0"/>
              <a:t>（カメラ付きタブレットＰＣ）</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タブレットＰＣでハードル走の様子を動画で撮影</a:t>
            </a:r>
            <a:r>
              <a:rPr kumimoji="1" lang="ja-JP" altLang="en-US" sz="3200" smtClean="0"/>
              <a:t>し、</a:t>
            </a:r>
            <a:r>
              <a:rPr lang="ja-JP" altLang="en-US" sz="3200"/>
              <a:t>　</a:t>
            </a:r>
            <a:r>
              <a:rPr kumimoji="1" lang="ja-JP" altLang="en-US" sz="3200" smtClean="0"/>
              <a:t>その場でフォームチェックする児童</a:t>
            </a:r>
            <a:endParaRPr kumimoji="1" lang="ja-JP" altLang="en-US" sz="3200" dirty="0"/>
          </a:p>
        </p:txBody>
      </p:sp>
      <p:pic>
        <p:nvPicPr>
          <p:cNvPr id="19" name="図 18" descr="D:\DCIM\145___05\IMG_074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211" y="2699672"/>
            <a:ext cx="5092409" cy="3820381"/>
          </a:xfrm>
          <a:prstGeom prst="rect">
            <a:avLst/>
          </a:prstGeom>
          <a:noFill/>
          <a:ln>
            <a:noFill/>
          </a:ln>
        </p:spPr>
      </p:pic>
      <p:pic>
        <p:nvPicPr>
          <p:cNvPr id="20" name="図 19" descr="D:\DCIM\145___05\IMG_07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564" y="2699672"/>
            <a:ext cx="5092247" cy="3820381"/>
          </a:xfrm>
          <a:prstGeom prst="rect">
            <a:avLst/>
          </a:prstGeom>
          <a:noFill/>
          <a:ln>
            <a:noFill/>
          </a:ln>
        </p:spPr>
      </p:pic>
    </p:spTree>
    <p:extLst>
      <p:ext uri="{BB962C8B-B14F-4D97-AF65-F5344CB8AC3E}">
        <p14:creationId xmlns:p14="http://schemas.microsoft.com/office/powerpoint/2010/main" val="100142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ＩＣＴ機器の種類と特性</a:t>
            </a:r>
            <a:endParaRPr kumimoji="1" lang="ja-JP" altLang="en-US" dirty="0"/>
          </a:p>
        </p:txBody>
      </p:sp>
      <p:graphicFrame>
        <p:nvGraphicFramePr>
          <p:cNvPr id="4" name="コンテンツ プレースホルダー 5"/>
          <p:cNvGraphicFramePr>
            <a:graphicFrameLocks/>
          </p:cNvGraphicFramePr>
          <p:nvPr>
            <p:extLst>
              <p:ext uri="{D42A27DB-BD31-4B8C-83A1-F6EECF244321}">
                <p14:modId xmlns:p14="http://schemas.microsoft.com/office/powerpoint/2010/main" val="329804408"/>
              </p:ext>
            </p:extLst>
          </p:nvPr>
        </p:nvGraphicFramePr>
        <p:xfrm>
          <a:off x="365650" y="1561375"/>
          <a:ext cx="11445350" cy="5024845"/>
        </p:xfrm>
        <a:graphic>
          <a:graphicData uri="http://schemas.openxmlformats.org/drawingml/2006/table">
            <a:tbl>
              <a:tblPr firstRow="1" firstCol="1" bandRow="1">
                <a:tableStyleId>{69012ECD-51FC-41F1-AA8D-1B2483CD663E}</a:tableStyleId>
              </a:tblPr>
              <a:tblGrid>
                <a:gridCol w="1589377">
                  <a:extLst>
                    <a:ext uri="{9D8B030D-6E8A-4147-A177-3AD203B41FA5}">
                      <a16:colId xmlns:a16="http://schemas.microsoft.com/office/drawing/2014/main" val="20000"/>
                    </a:ext>
                  </a:extLst>
                </a:gridCol>
                <a:gridCol w="4959353">
                  <a:extLst>
                    <a:ext uri="{9D8B030D-6E8A-4147-A177-3AD203B41FA5}">
                      <a16:colId xmlns:a16="http://schemas.microsoft.com/office/drawing/2014/main" val="20001"/>
                    </a:ext>
                  </a:extLst>
                </a:gridCol>
                <a:gridCol w="4896620">
                  <a:extLst>
                    <a:ext uri="{9D8B030D-6E8A-4147-A177-3AD203B41FA5}">
                      <a16:colId xmlns:a16="http://schemas.microsoft.com/office/drawing/2014/main" val="20002"/>
                    </a:ext>
                  </a:extLst>
                </a:gridCol>
              </a:tblGrid>
              <a:tr h="729343">
                <a:tc rowSpan="2">
                  <a:txBody>
                    <a:bodyPr/>
                    <a:lstStyle/>
                    <a:p>
                      <a:pPr marL="0" indent="0" algn="just">
                        <a:spcAft>
                          <a:spcPts val="0"/>
                        </a:spcAft>
                      </a:pPr>
                      <a:r>
                        <a:rPr lang="ja-JP" sz="2400" b="0" kern="100" dirty="0">
                          <a:effectLst/>
                          <a:latin typeface="+mj-ea"/>
                          <a:ea typeface="+mj-ea"/>
                        </a:rPr>
                        <a:t>機器</a:t>
                      </a:r>
                      <a:endParaRPr lang="ja-JP" sz="2400" b="0" kern="100" dirty="0">
                        <a:solidFill>
                          <a:schemeClr val="tx1"/>
                        </a:solidFill>
                        <a:effectLst/>
                        <a:latin typeface="+mj-ea"/>
                        <a:ea typeface="+mj-ea"/>
                        <a:cs typeface="Times New Roman" panose="02020603050405020304" pitchFamily="18" charset="0"/>
                      </a:endParaRPr>
                    </a:p>
                  </a:txBody>
                  <a:tcPr marL="23606" marR="23606"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ja-JP" sz="2400" b="0" kern="100" dirty="0">
                          <a:effectLst/>
                          <a:latin typeface="+mj-ea"/>
                          <a:ea typeface="+mj-ea"/>
                        </a:rPr>
                        <a:t>大型</a:t>
                      </a:r>
                      <a:r>
                        <a:rPr lang="ja-JP" sz="2400" b="0" kern="100" dirty="0" smtClean="0">
                          <a:effectLst/>
                          <a:latin typeface="+mj-ea"/>
                          <a:ea typeface="+mj-ea"/>
                        </a:rPr>
                        <a:t>モニター</a:t>
                      </a:r>
                      <a:endParaRPr lang="en-US" altLang="ja-JP" sz="2400" b="0" kern="100" dirty="0" smtClean="0">
                        <a:effectLst/>
                        <a:latin typeface="+mj-ea"/>
                        <a:ea typeface="+mj-ea"/>
                      </a:endParaRPr>
                    </a:p>
                    <a:p>
                      <a:pPr marL="0" indent="0" algn="ctr">
                        <a:spcAft>
                          <a:spcPts val="0"/>
                        </a:spcAft>
                      </a:pPr>
                      <a:r>
                        <a:rPr lang="ja-JP" sz="2400" b="0" kern="100" dirty="0" smtClean="0">
                          <a:effectLst/>
                          <a:latin typeface="+mj-ea"/>
                          <a:ea typeface="+mj-ea"/>
                        </a:rPr>
                        <a:t>（</a:t>
                      </a:r>
                      <a:r>
                        <a:rPr lang="ja-JP" sz="2400" b="0" kern="100" dirty="0">
                          <a:effectLst/>
                          <a:latin typeface="+mj-ea"/>
                          <a:ea typeface="+mj-ea"/>
                        </a:rPr>
                        <a:t>デジタルテレビ）</a:t>
                      </a:r>
                      <a:endParaRPr lang="ja-JP" sz="2400" b="0" kern="100" dirty="0">
                        <a:solidFill>
                          <a:schemeClr val="tx1"/>
                        </a:solidFill>
                        <a:effectLst/>
                        <a:latin typeface="+mj-ea"/>
                        <a:ea typeface="+mj-ea"/>
                        <a:cs typeface="Times New Roman" panose="02020603050405020304" pitchFamily="18" charset="0"/>
                      </a:endParaRPr>
                    </a:p>
                  </a:txBody>
                  <a:tcPr marL="23606" marR="23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ja-JP" sz="2400" b="0" kern="100" dirty="0">
                          <a:effectLst/>
                          <a:latin typeface="+mj-ea"/>
                          <a:ea typeface="+mj-ea"/>
                        </a:rPr>
                        <a:t>自発光型電子黒板</a:t>
                      </a:r>
                    </a:p>
                    <a:p>
                      <a:pPr marL="0" indent="0" algn="ctr">
                        <a:spcAft>
                          <a:spcPts val="0"/>
                        </a:spcAft>
                      </a:pPr>
                      <a:r>
                        <a:rPr lang="ja-JP" sz="2400" b="0" kern="100" dirty="0">
                          <a:effectLst/>
                          <a:latin typeface="+mj-ea"/>
                          <a:ea typeface="+mj-ea"/>
                        </a:rPr>
                        <a:t>（プラズマ、液晶）</a:t>
                      </a:r>
                      <a:endParaRPr lang="ja-JP" sz="2400" b="0" kern="100" dirty="0">
                        <a:solidFill>
                          <a:schemeClr val="tx1"/>
                        </a:solidFill>
                        <a:effectLst/>
                        <a:latin typeface="+mj-ea"/>
                        <a:ea typeface="+mj-ea"/>
                        <a:cs typeface="Times New Roman" panose="02020603050405020304" pitchFamily="18" charset="0"/>
                      </a:endParaRPr>
                    </a:p>
                  </a:txBody>
                  <a:tcPr marL="23606" marR="23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87287">
                <a:tc vMerge="1">
                  <a:txBody>
                    <a:bodyPr/>
                    <a:lstStyle/>
                    <a:p>
                      <a:endParaRPr kumimoji="1" lang="ja-JP" altLang="en-US"/>
                    </a:p>
                  </a:txBody>
                  <a:tcPr/>
                </a:tc>
                <a:tc>
                  <a:txBody>
                    <a:bodyPr/>
                    <a:lstStyle/>
                    <a:p>
                      <a:pPr marL="0" indent="0" algn="just">
                        <a:spcAft>
                          <a:spcPts val="0"/>
                        </a:spcAft>
                      </a:pPr>
                      <a:endParaRPr lang="ja-JP" sz="2400" kern="100" dirty="0">
                        <a:solidFill>
                          <a:schemeClr val="tx1"/>
                        </a:solidFill>
                        <a:effectLst/>
                        <a:latin typeface="+mj-ea"/>
                        <a:ea typeface="+mj-ea"/>
                        <a:cs typeface="Times New Roman" panose="02020603050405020304" pitchFamily="18" charset="0"/>
                      </a:endParaRPr>
                    </a:p>
                  </a:txBody>
                  <a:tcPr marL="23606" marR="23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endParaRPr lang="ja-JP" sz="2400" kern="100" dirty="0">
                        <a:solidFill>
                          <a:schemeClr val="tx1"/>
                        </a:solidFill>
                        <a:effectLst/>
                        <a:latin typeface="+mj-ea"/>
                        <a:ea typeface="+mj-ea"/>
                        <a:cs typeface="Times New Roman" panose="02020603050405020304" pitchFamily="18" charset="0"/>
                      </a:endParaRPr>
                    </a:p>
                  </a:txBody>
                  <a:tcPr marL="23606" marR="23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23357">
                <a:tc>
                  <a:txBody>
                    <a:bodyPr/>
                    <a:lstStyle/>
                    <a:p>
                      <a:pPr marL="0" indent="0" algn="just">
                        <a:spcAft>
                          <a:spcPts val="0"/>
                        </a:spcAft>
                      </a:pPr>
                      <a:r>
                        <a:rPr lang="ja-JP" sz="2400" kern="100" dirty="0">
                          <a:effectLst/>
                          <a:latin typeface="+mj-ea"/>
                          <a:ea typeface="+mj-ea"/>
                        </a:rPr>
                        <a:t>長所</a:t>
                      </a:r>
                      <a:endParaRPr lang="ja-JP" sz="2400" kern="100" dirty="0">
                        <a:solidFill>
                          <a:schemeClr val="tx1"/>
                        </a:solidFill>
                        <a:effectLst/>
                        <a:latin typeface="+mj-ea"/>
                        <a:ea typeface="+mj-ea"/>
                        <a:cs typeface="Times New Roman" panose="02020603050405020304" pitchFamily="18" charset="0"/>
                      </a:endParaRPr>
                    </a:p>
                  </a:txBody>
                  <a:tcPr marL="23606" marR="2360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6213" indent="-176213" algn="just">
                        <a:spcAft>
                          <a:spcPts val="0"/>
                        </a:spcAft>
                      </a:pPr>
                      <a:r>
                        <a:rPr lang="ja-JP" sz="2400" kern="100" dirty="0">
                          <a:effectLst/>
                          <a:latin typeface="+mj-ea"/>
                          <a:ea typeface="+mj-ea"/>
                        </a:rPr>
                        <a:t>・画面が大きい</a:t>
                      </a:r>
                    </a:p>
                    <a:p>
                      <a:pPr marL="176213" indent="-176213" algn="just">
                        <a:spcAft>
                          <a:spcPts val="0"/>
                        </a:spcAft>
                      </a:pPr>
                      <a:r>
                        <a:rPr lang="ja-JP" sz="2400" kern="100" dirty="0">
                          <a:effectLst/>
                          <a:latin typeface="+mj-ea"/>
                          <a:ea typeface="+mj-ea"/>
                        </a:rPr>
                        <a:t>・画像がきれい</a:t>
                      </a:r>
                    </a:p>
                    <a:p>
                      <a:pPr marL="176213" indent="-176213" algn="just">
                        <a:spcAft>
                          <a:spcPts val="0"/>
                        </a:spcAft>
                      </a:pPr>
                      <a:r>
                        <a:rPr lang="ja-JP" sz="2400" kern="100" dirty="0">
                          <a:effectLst/>
                          <a:latin typeface="+mj-ea"/>
                          <a:ea typeface="+mj-ea"/>
                        </a:rPr>
                        <a:t>・チューナー付きでテレビ視聴可</a:t>
                      </a:r>
                    </a:p>
                    <a:p>
                      <a:pPr marL="176213" indent="-176213" algn="just">
                        <a:spcAft>
                          <a:spcPts val="0"/>
                        </a:spcAft>
                      </a:pPr>
                      <a:r>
                        <a:rPr lang="ja-JP" sz="2400" kern="100" dirty="0">
                          <a:effectLst/>
                          <a:latin typeface="+mj-ea"/>
                          <a:ea typeface="+mj-ea"/>
                        </a:rPr>
                        <a:t>・ＰＣ等デジタル機器を接続できる</a:t>
                      </a:r>
                    </a:p>
                    <a:p>
                      <a:pPr marL="176213" indent="-176213" algn="just">
                        <a:spcAft>
                          <a:spcPts val="0"/>
                        </a:spcAft>
                      </a:pPr>
                      <a:r>
                        <a:rPr lang="ja-JP" sz="2400" kern="100" dirty="0">
                          <a:effectLst/>
                          <a:latin typeface="+mj-ea"/>
                          <a:ea typeface="+mj-ea"/>
                        </a:rPr>
                        <a:t>・部屋が明るくても見える</a:t>
                      </a:r>
                      <a:endParaRPr lang="ja-JP" sz="2400" kern="100" dirty="0">
                        <a:solidFill>
                          <a:schemeClr val="tx1"/>
                        </a:solidFill>
                        <a:effectLst/>
                        <a:latin typeface="+mj-ea"/>
                        <a:ea typeface="+mj-ea"/>
                        <a:cs typeface="Times New Roman" panose="02020603050405020304" pitchFamily="18" charset="0"/>
                      </a:endParaRPr>
                    </a:p>
                  </a:txBody>
                  <a:tcPr marL="23606" marR="23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6213" indent="-176213" algn="just">
                        <a:spcAft>
                          <a:spcPts val="0"/>
                        </a:spcAft>
                      </a:pPr>
                      <a:r>
                        <a:rPr lang="ja-JP" sz="2400" kern="100" dirty="0">
                          <a:effectLst/>
                          <a:latin typeface="+mj-ea"/>
                          <a:ea typeface="+mj-ea"/>
                        </a:rPr>
                        <a:t>・画面への書き込みや映像の保存が可能</a:t>
                      </a:r>
                    </a:p>
                    <a:p>
                      <a:pPr marL="176213" indent="-176213" algn="just">
                        <a:spcAft>
                          <a:spcPts val="0"/>
                        </a:spcAft>
                      </a:pPr>
                      <a:r>
                        <a:rPr lang="ja-JP" sz="2400" kern="100" dirty="0">
                          <a:effectLst/>
                          <a:latin typeface="+mj-ea"/>
                          <a:ea typeface="+mj-ea"/>
                        </a:rPr>
                        <a:t>※制御用ＰＣと連動して</a:t>
                      </a:r>
                    </a:p>
                    <a:p>
                      <a:pPr marL="176213" indent="-176213" algn="just">
                        <a:spcAft>
                          <a:spcPts val="0"/>
                        </a:spcAft>
                      </a:pPr>
                      <a:r>
                        <a:rPr lang="en-US" sz="2400" kern="100" dirty="0">
                          <a:effectLst/>
                          <a:latin typeface="+mj-ea"/>
                          <a:ea typeface="+mj-ea"/>
                        </a:rPr>
                        <a:t>※</a:t>
                      </a:r>
                      <a:r>
                        <a:rPr lang="ja-JP" sz="2400" kern="100" dirty="0">
                          <a:effectLst/>
                          <a:latin typeface="+mj-ea"/>
                          <a:ea typeface="+mj-ea"/>
                        </a:rPr>
                        <a:t>その他大型モニターと同様</a:t>
                      </a:r>
                      <a:endParaRPr lang="ja-JP" sz="2400" kern="100" dirty="0">
                        <a:solidFill>
                          <a:schemeClr val="tx1"/>
                        </a:solidFill>
                        <a:effectLst/>
                        <a:latin typeface="+mj-ea"/>
                        <a:ea typeface="+mj-ea"/>
                        <a:cs typeface="Times New Roman" panose="02020603050405020304" pitchFamily="18" charset="0"/>
                      </a:endParaRPr>
                    </a:p>
                  </a:txBody>
                  <a:tcPr marL="23606" marR="23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77238">
                <a:tc>
                  <a:txBody>
                    <a:bodyPr/>
                    <a:lstStyle/>
                    <a:p>
                      <a:pPr marL="0" indent="0" algn="just">
                        <a:spcAft>
                          <a:spcPts val="0"/>
                        </a:spcAft>
                      </a:pPr>
                      <a:r>
                        <a:rPr lang="ja-JP" sz="2400" kern="100" dirty="0">
                          <a:effectLst/>
                          <a:latin typeface="+mj-ea"/>
                          <a:ea typeface="+mj-ea"/>
                        </a:rPr>
                        <a:t>短所</a:t>
                      </a:r>
                      <a:endParaRPr lang="ja-JP" sz="2400" kern="100" dirty="0">
                        <a:solidFill>
                          <a:schemeClr val="tx1"/>
                        </a:solidFill>
                        <a:effectLst/>
                        <a:latin typeface="+mj-ea"/>
                        <a:ea typeface="+mj-ea"/>
                        <a:cs typeface="Times New Roman" panose="02020603050405020304" pitchFamily="18" charset="0"/>
                      </a:endParaRPr>
                    </a:p>
                  </a:txBody>
                  <a:tcPr marL="23606" marR="2360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6213" indent="-176213" algn="just">
                        <a:spcAft>
                          <a:spcPts val="0"/>
                        </a:spcAft>
                      </a:pPr>
                      <a:r>
                        <a:rPr lang="ja-JP" sz="2400" kern="100" dirty="0">
                          <a:effectLst/>
                          <a:latin typeface="+mj-ea"/>
                          <a:ea typeface="+mj-ea"/>
                        </a:rPr>
                        <a:t>・キャスターがないと移動が困難</a:t>
                      </a:r>
                    </a:p>
                    <a:p>
                      <a:pPr marL="176213" indent="-176213" algn="just">
                        <a:spcAft>
                          <a:spcPts val="0"/>
                        </a:spcAft>
                      </a:pPr>
                      <a:r>
                        <a:rPr lang="ja-JP" sz="2400" kern="100" dirty="0">
                          <a:effectLst/>
                          <a:latin typeface="+mj-ea"/>
                          <a:ea typeface="+mj-ea"/>
                        </a:rPr>
                        <a:t>・映り込みがあると見にくい</a:t>
                      </a:r>
                    </a:p>
                    <a:p>
                      <a:pPr marL="0" indent="0" algn="just">
                        <a:spcAft>
                          <a:spcPts val="0"/>
                        </a:spcAft>
                      </a:pPr>
                      <a:r>
                        <a:rPr lang="en-US" sz="2400" kern="100" dirty="0">
                          <a:effectLst/>
                          <a:latin typeface="+mj-ea"/>
                          <a:ea typeface="+mj-ea"/>
                        </a:rPr>
                        <a:t> </a:t>
                      </a:r>
                      <a:endParaRPr lang="ja-JP" sz="2400" kern="100" dirty="0">
                        <a:solidFill>
                          <a:schemeClr val="tx1"/>
                        </a:solidFill>
                        <a:effectLst/>
                        <a:latin typeface="+mj-ea"/>
                        <a:ea typeface="+mj-ea"/>
                        <a:cs typeface="Times New Roman" panose="02020603050405020304" pitchFamily="18" charset="0"/>
                      </a:endParaRPr>
                    </a:p>
                  </a:txBody>
                  <a:tcPr marL="23606" marR="23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6213" indent="-176213" algn="just">
                        <a:spcAft>
                          <a:spcPts val="0"/>
                        </a:spcAft>
                      </a:pPr>
                      <a:r>
                        <a:rPr lang="ja-JP" sz="2400" kern="100" dirty="0">
                          <a:effectLst/>
                          <a:latin typeface="+mj-ea"/>
                          <a:ea typeface="+mj-ea"/>
                        </a:rPr>
                        <a:t>・転倒に注意</a:t>
                      </a:r>
                    </a:p>
                    <a:p>
                      <a:pPr marL="176213" indent="-176213" algn="just">
                        <a:spcAft>
                          <a:spcPts val="0"/>
                        </a:spcAft>
                      </a:pPr>
                      <a:r>
                        <a:rPr lang="ja-JP" sz="2400" kern="100" dirty="0">
                          <a:effectLst/>
                          <a:latin typeface="+mj-ea"/>
                          <a:ea typeface="+mj-ea"/>
                        </a:rPr>
                        <a:t>・映り込みがあると見にくい</a:t>
                      </a:r>
                      <a:endParaRPr lang="ja-JP" sz="2400" kern="100" dirty="0">
                        <a:solidFill>
                          <a:schemeClr val="tx1"/>
                        </a:solidFill>
                        <a:effectLst/>
                        <a:latin typeface="+mj-ea"/>
                        <a:ea typeface="+mj-ea"/>
                        <a:cs typeface="Times New Roman" panose="02020603050405020304" pitchFamily="18" charset="0"/>
                      </a:endParaRPr>
                    </a:p>
                  </a:txBody>
                  <a:tcPr marL="23606" marR="23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t="8426" b="10092"/>
          <a:stretch/>
        </p:blipFill>
        <p:spPr>
          <a:xfrm>
            <a:off x="3682126" y="2330287"/>
            <a:ext cx="1536263" cy="1251770"/>
          </a:xfrm>
          <a:prstGeom prst="rect">
            <a:avLst/>
          </a:prstGeom>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3952" b="2716"/>
          <a:stretch/>
        </p:blipFill>
        <p:spPr>
          <a:xfrm>
            <a:off x="8801807" y="2384415"/>
            <a:ext cx="1225192" cy="1143513"/>
          </a:xfrm>
          <a:prstGeom prst="rect">
            <a:avLst/>
          </a:prstGeom>
        </p:spPr>
      </p:pic>
    </p:spTree>
    <p:extLst>
      <p:ext uri="{BB962C8B-B14F-4D97-AF65-F5344CB8AC3E}">
        <p14:creationId xmlns:p14="http://schemas.microsoft.com/office/powerpoint/2010/main" val="356688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ＩＣＴ機器の種類と特性</a:t>
            </a:r>
            <a:endParaRPr kumimoji="1" lang="ja-JP" altLang="en-US" dirty="0"/>
          </a:p>
        </p:txBody>
      </p:sp>
      <p:graphicFrame>
        <p:nvGraphicFramePr>
          <p:cNvPr id="7" name="コンテンツ プレースホルダー 5"/>
          <p:cNvGraphicFramePr>
            <a:graphicFrameLocks noGrp="1"/>
          </p:cNvGraphicFramePr>
          <p:nvPr>
            <p:ph idx="1"/>
            <p:extLst>
              <p:ext uri="{D42A27DB-BD31-4B8C-83A1-F6EECF244321}">
                <p14:modId xmlns:p14="http://schemas.microsoft.com/office/powerpoint/2010/main" val="4006225233"/>
              </p:ext>
            </p:extLst>
          </p:nvPr>
        </p:nvGraphicFramePr>
        <p:xfrm>
          <a:off x="342901" y="1587501"/>
          <a:ext cx="11493499" cy="4978398"/>
        </p:xfrm>
        <a:graphic>
          <a:graphicData uri="http://schemas.openxmlformats.org/drawingml/2006/table">
            <a:tbl>
              <a:tblPr firstRow="1" firstCol="1" bandRow="1">
                <a:tableStyleId>{69012ECD-51FC-41F1-AA8D-1B2483CD663E}</a:tableStyleId>
              </a:tblPr>
              <a:tblGrid>
                <a:gridCol w="1642191">
                  <a:extLst>
                    <a:ext uri="{9D8B030D-6E8A-4147-A177-3AD203B41FA5}">
                      <a16:colId xmlns:a16="http://schemas.microsoft.com/office/drawing/2014/main" val="20000"/>
                    </a:ext>
                  </a:extLst>
                </a:gridCol>
                <a:gridCol w="4924716">
                  <a:extLst>
                    <a:ext uri="{9D8B030D-6E8A-4147-A177-3AD203B41FA5}">
                      <a16:colId xmlns:a16="http://schemas.microsoft.com/office/drawing/2014/main" val="20001"/>
                    </a:ext>
                  </a:extLst>
                </a:gridCol>
                <a:gridCol w="4926592">
                  <a:extLst>
                    <a:ext uri="{9D8B030D-6E8A-4147-A177-3AD203B41FA5}">
                      <a16:colId xmlns:a16="http://schemas.microsoft.com/office/drawing/2014/main" val="20002"/>
                    </a:ext>
                  </a:extLst>
                </a:gridCol>
              </a:tblGrid>
              <a:tr h="379805">
                <a:tc rowSpan="2">
                  <a:txBody>
                    <a:bodyPr/>
                    <a:lstStyle/>
                    <a:p>
                      <a:pPr marL="0" indent="0" algn="just">
                        <a:spcAft>
                          <a:spcPts val="0"/>
                        </a:spcAft>
                      </a:pPr>
                      <a:r>
                        <a:rPr lang="ja-JP" sz="2400" b="0" kern="100" dirty="0">
                          <a:effectLst/>
                          <a:latin typeface="+mj-ea"/>
                          <a:ea typeface="+mj-ea"/>
                        </a:rPr>
                        <a:t>機器</a:t>
                      </a:r>
                      <a:endParaRPr lang="ja-JP" sz="2400" b="0" kern="100" dirty="0">
                        <a:solidFill>
                          <a:schemeClr val="tx1"/>
                        </a:solidFill>
                        <a:effectLst/>
                        <a:latin typeface="+mj-ea"/>
                        <a:ea typeface="+mj-ea"/>
                        <a:cs typeface="Times New Roman" panose="02020603050405020304" pitchFamily="18" charset="0"/>
                      </a:endParaRPr>
                    </a:p>
                  </a:txBody>
                  <a:tcPr marL="31081" marR="31081"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ctr">
                        <a:spcAft>
                          <a:spcPts val="0"/>
                        </a:spcAft>
                        <a:tabLst/>
                      </a:pPr>
                      <a:r>
                        <a:rPr lang="ja-JP" sz="2400" b="0" kern="100" dirty="0">
                          <a:effectLst/>
                          <a:latin typeface="+mj-ea"/>
                          <a:ea typeface="+mj-ea"/>
                        </a:rPr>
                        <a:t>投影型電子黒板</a:t>
                      </a:r>
                      <a:endParaRPr lang="ja-JP" sz="2400" b="0" kern="100" dirty="0">
                        <a:solidFill>
                          <a:schemeClr val="tx1"/>
                        </a:solidFill>
                        <a:effectLst/>
                        <a:latin typeface="+mj-ea"/>
                        <a:ea typeface="+mj-ea"/>
                        <a:cs typeface="Times New Roman" panose="02020603050405020304" pitchFamily="18" charset="0"/>
                      </a:endParaRPr>
                    </a:p>
                  </a:txBody>
                  <a:tcPr marL="31081" marR="310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ja-JP" sz="2400" b="0" kern="100" dirty="0">
                          <a:effectLst/>
                          <a:latin typeface="+mj-ea"/>
                          <a:ea typeface="+mj-ea"/>
                        </a:rPr>
                        <a:t>プロジェクタ</a:t>
                      </a:r>
                      <a:endParaRPr lang="ja-JP" sz="2400" b="0" kern="100" dirty="0">
                        <a:solidFill>
                          <a:schemeClr val="tx1"/>
                        </a:solidFill>
                        <a:effectLst/>
                        <a:latin typeface="+mj-ea"/>
                        <a:ea typeface="+mj-ea"/>
                        <a:cs typeface="Times New Roman" panose="02020603050405020304" pitchFamily="18" charset="0"/>
                      </a:endParaRPr>
                    </a:p>
                  </a:txBody>
                  <a:tcPr marL="31081" marR="3108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00977">
                <a:tc vMerge="1">
                  <a:txBody>
                    <a:bodyPr/>
                    <a:lstStyle/>
                    <a:p>
                      <a:endParaRPr kumimoji="1" lang="ja-JP" altLang="en-US"/>
                    </a:p>
                  </a:txBody>
                  <a:tcPr/>
                </a:tc>
                <a:tc>
                  <a:txBody>
                    <a:bodyPr/>
                    <a:lstStyle/>
                    <a:p>
                      <a:pPr marL="0" indent="0" algn="just">
                        <a:spcAft>
                          <a:spcPts val="0"/>
                        </a:spcAft>
                      </a:pPr>
                      <a:endParaRPr lang="ja-JP" sz="2400" kern="100" dirty="0">
                        <a:solidFill>
                          <a:schemeClr val="tx1"/>
                        </a:solidFill>
                        <a:effectLst/>
                        <a:latin typeface="+mj-ea"/>
                        <a:ea typeface="+mj-ea"/>
                        <a:cs typeface="Times New Roman" panose="02020603050405020304" pitchFamily="18" charset="0"/>
                      </a:endParaRPr>
                    </a:p>
                  </a:txBody>
                  <a:tcPr marL="31081" marR="310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endParaRPr lang="ja-JP" sz="2400" kern="100" dirty="0">
                        <a:solidFill>
                          <a:schemeClr val="tx1"/>
                        </a:solidFill>
                        <a:effectLst/>
                        <a:latin typeface="+mj-ea"/>
                        <a:ea typeface="+mj-ea"/>
                        <a:cs typeface="Times New Roman" panose="02020603050405020304" pitchFamily="18" charset="0"/>
                      </a:endParaRPr>
                    </a:p>
                  </a:txBody>
                  <a:tcPr marL="31081" marR="3108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40514">
                <a:tc>
                  <a:txBody>
                    <a:bodyPr/>
                    <a:lstStyle/>
                    <a:p>
                      <a:pPr marL="0" indent="0" algn="just">
                        <a:spcAft>
                          <a:spcPts val="0"/>
                        </a:spcAft>
                      </a:pPr>
                      <a:r>
                        <a:rPr lang="ja-JP" sz="2400" kern="100" dirty="0">
                          <a:effectLst/>
                          <a:latin typeface="+mj-ea"/>
                          <a:ea typeface="+mj-ea"/>
                        </a:rPr>
                        <a:t>長所</a:t>
                      </a:r>
                      <a:endParaRPr lang="ja-JP" sz="2400" kern="100" dirty="0">
                        <a:solidFill>
                          <a:schemeClr val="tx1"/>
                        </a:solidFill>
                        <a:effectLst/>
                        <a:latin typeface="+mj-ea"/>
                        <a:ea typeface="+mj-ea"/>
                        <a:cs typeface="Times New Roman" panose="02020603050405020304" pitchFamily="18" charset="0"/>
                      </a:endParaRPr>
                    </a:p>
                  </a:txBody>
                  <a:tcPr marL="31081" marR="3108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6213" indent="-176213" algn="just">
                        <a:spcAft>
                          <a:spcPts val="0"/>
                        </a:spcAft>
                      </a:pPr>
                      <a:r>
                        <a:rPr lang="ja-JP" sz="2400" kern="100" dirty="0">
                          <a:effectLst/>
                          <a:latin typeface="+mj-ea"/>
                          <a:ea typeface="+mj-ea"/>
                        </a:rPr>
                        <a:t>・画面への書き込みや映像の保存が可能</a:t>
                      </a:r>
                    </a:p>
                    <a:p>
                      <a:pPr marL="176213" indent="-176213" algn="just">
                        <a:spcAft>
                          <a:spcPts val="0"/>
                        </a:spcAft>
                        <a:tabLst/>
                      </a:pPr>
                      <a:r>
                        <a:rPr lang="ja-JP" sz="2400" kern="100" dirty="0">
                          <a:effectLst/>
                          <a:latin typeface="+mj-ea"/>
                          <a:ea typeface="+mj-ea"/>
                        </a:rPr>
                        <a:t>※制御用ＰＣと連動</a:t>
                      </a:r>
                      <a:r>
                        <a:rPr lang="ja-JP" sz="2400" kern="100" dirty="0" smtClean="0">
                          <a:effectLst/>
                          <a:latin typeface="+mj-ea"/>
                          <a:ea typeface="+mj-ea"/>
                        </a:rPr>
                        <a:t>して</a:t>
                      </a:r>
                      <a:endParaRPr lang="ja-JP" sz="2400" kern="100" dirty="0">
                        <a:solidFill>
                          <a:schemeClr val="tx1"/>
                        </a:solidFill>
                        <a:effectLst/>
                        <a:latin typeface="+mj-ea"/>
                        <a:ea typeface="+mj-ea"/>
                      </a:endParaRPr>
                    </a:p>
                  </a:txBody>
                  <a:tcPr marL="31081" marR="310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6213" indent="-176213" algn="just" defTabSz="1347788">
                        <a:spcAft>
                          <a:spcPts val="0"/>
                        </a:spcAft>
                        <a:tabLst/>
                      </a:pPr>
                      <a:r>
                        <a:rPr lang="ja-JP" sz="2400" kern="100" dirty="0">
                          <a:effectLst/>
                          <a:latin typeface="+mj-ea"/>
                          <a:ea typeface="+mj-ea"/>
                        </a:rPr>
                        <a:t>・投影面との距離により投影面積を大きくできる</a:t>
                      </a:r>
                    </a:p>
                    <a:p>
                      <a:pPr marL="176213" indent="-176213" algn="just" defTabSz="1347788">
                        <a:spcAft>
                          <a:spcPts val="0"/>
                        </a:spcAft>
                        <a:tabLst/>
                      </a:pPr>
                      <a:r>
                        <a:rPr lang="ja-JP" sz="2400" kern="100" dirty="0" smtClean="0">
                          <a:effectLst/>
                          <a:latin typeface="+mj-ea"/>
                          <a:ea typeface="+mj-ea"/>
                        </a:rPr>
                        <a:t>・</a:t>
                      </a:r>
                      <a:r>
                        <a:rPr lang="ja-JP" sz="2400" kern="100" dirty="0">
                          <a:effectLst/>
                          <a:latin typeface="+mj-ea"/>
                          <a:ea typeface="+mj-ea"/>
                        </a:rPr>
                        <a:t>黒板等いろいろなところに投影可能</a:t>
                      </a:r>
                      <a:endParaRPr lang="ja-JP" sz="2400" kern="100" dirty="0">
                        <a:solidFill>
                          <a:schemeClr val="tx1"/>
                        </a:solidFill>
                        <a:effectLst/>
                        <a:latin typeface="+mj-ea"/>
                        <a:ea typeface="+mj-ea"/>
                        <a:cs typeface="Times New Roman" panose="02020603050405020304" pitchFamily="18" charset="0"/>
                      </a:endParaRPr>
                    </a:p>
                  </a:txBody>
                  <a:tcPr marL="31081" marR="3108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57102">
                <a:tc>
                  <a:txBody>
                    <a:bodyPr/>
                    <a:lstStyle/>
                    <a:p>
                      <a:pPr marL="0" indent="0" algn="just">
                        <a:spcAft>
                          <a:spcPts val="0"/>
                        </a:spcAft>
                      </a:pPr>
                      <a:r>
                        <a:rPr lang="ja-JP" sz="2400" kern="100" dirty="0">
                          <a:effectLst/>
                          <a:latin typeface="+mj-ea"/>
                          <a:ea typeface="+mj-ea"/>
                        </a:rPr>
                        <a:t>短所</a:t>
                      </a:r>
                      <a:endParaRPr lang="ja-JP" sz="2400" kern="100" dirty="0">
                        <a:solidFill>
                          <a:schemeClr val="tx1"/>
                        </a:solidFill>
                        <a:effectLst/>
                        <a:latin typeface="+mj-ea"/>
                        <a:ea typeface="+mj-ea"/>
                        <a:cs typeface="Times New Roman" panose="02020603050405020304" pitchFamily="18" charset="0"/>
                      </a:endParaRPr>
                    </a:p>
                  </a:txBody>
                  <a:tcPr marL="31081" marR="3108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6213" indent="-176213" algn="just">
                        <a:spcAft>
                          <a:spcPts val="0"/>
                        </a:spcAft>
                      </a:pPr>
                      <a:r>
                        <a:rPr lang="ja-JP" sz="2400" kern="100" dirty="0" smtClean="0">
                          <a:effectLst/>
                          <a:latin typeface="+mj-ea"/>
                          <a:ea typeface="+mj-ea"/>
                        </a:rPr>
                        <a:t>・</a:t>
                      </a:r>
                      <a:r>
                        <a:rPr lang="ja-JP" sz="2400" kern="100" dirty="0">
                          <a:effectLst/>
                          <a:latin typeface="+mj-ea"/>
                          <a:ea typeface="+mj-ea"/>
                        </a:rPr>
                        <a:t>電子黒板の正面に立つと影ができる場合がある</a:t>
                      </a:r>
                    </a:p>
                    <a:p>
                      <a:pPr marL="176213" indent="-176213" algn="just">
                        <a:spcAft>
                          <a:spcPts val="0"/>
                        </a:spcAft>
                      </a:pPr>
                      <a:r>
                        <a:rPr lang="ja-JP" sz="2400" kern="100" dirty="0">
                          <a:effectLst/>
                          <a:latin typeface="+mj-ea"/>
                          <a:ea typeface="+mj-ea"/>
                        </a:rPr>
                        <a:t>・投影機との接続や設定に時間がかかる</a:t>
                      </a:r>
                      <a:endParaRPr lang="ja-JP" sz="2400" kern="100" dirty="0">
                        <a:solidFill>
                          <a:schemeClr val="tx1"/>
                        </a:solidFill>
                        <a:effectLst/>
                        <a:latin typeface="+mj-ea"/>
                        <a:ea typeface="+mj-ea"/>
                        <a:cs typeface="Times New Roman" panose="02020603050405020304" pitchFamily="18" charset="0"/>
                      </a:endParaRPr>
                    </a:p>
                  </a:txBody>
                  <a:tcPr marL="31081" marR="310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6213" indent="-176213" algn="just">
                        <a:spcAft>
                          <a:spcPts val="0"/>
                        </a:spcAft>
                      </a:pPr>
                      <a:r>
                        <a:rPr lang="ja-JP" sz="2400" kern="100" dirty="0">
                          <a:effectLst/>
                          <a:latin typeface="+mj-ea"/>
                          <a:ea typeface="+mj-ea"/>
                        </a:rPr>
                        <a:t>・投影準備に時間がかかる</a:t>
                      </a:r>
                      <a:endParaRPr lang="ja-JP" sz="2400" kern="100" dirty="0">
                        <a:solidFill>
                          <a:schemeClr val="tx1"/>
                        </a:solidFill>
                        <a:effectLst/>
                        <a:latin typeface="+mj-ea"/>
                        <a:ea typeface="+mj-ea"/>
                        <a:cs typeface="Times New Roman" panose="02020603050405020304" pitchFamily="18" charset="0"/>
                      </a:endParaRPr>
                    </a:p>
                  </a:txBody>
                  <a:tcPr marL="31081" marR="3108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564" y="1991658"/>
            <a:ext cx="1395236" cy="1395236"/>
          </a:xfrm>
          <a:prstGeom prst="rect">
            <a:avLst/>
          </a:prstGeom>
        </p:spPr>
      </p:pic>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t="7407" b="14568"/>
          <a:stretch/>
        </p:blipFill>
        <p:spPr>
          <a:xfrm>
            <a:off x="8523463" y="2014115"/>
            <a:ext cx="1788937" cy="1395813"/>
          </a:xfrm>
          <a:prstGeom prst="rect">
            <a:avLst/>
          </a:prstGeom>
        </p:spPr>
      </p:pic>
    </p:spTree>
    <p:extLst>
      <p:ext uri="{BB962C8B-B14F-4D97-AF65-F5344CB8AC3E}">
        <p14:creationId xmlns:p14="http://schemas.microsoft.com/office/powerpoint/2010/main" val="208585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ＩＣＴ機器のある教室環境</a:t>
            </a:r>
            <a:endParaRPr kumimoji="1" lang="ja-JP" altLang="en-US" dirty="0"/>
          </a:p>
        </p:txBody>
      </p:sp>
      <p:sp>
        <p:nvSpPr>
          <p:cNvPr id="3" name="コンテンツ プレースホルダー 2"/>
          <p:cNvSpPr>
            <a:spLocks noGrp="1"/>
          </p:cNvSpPr>
          <p:nvPr>
            <p:ph idx="1"/>
          </p:nvPr>
        </p:nvSpPr>
        <p:spPr>
          <a:xfrm>
            <a:off x="593644" y="1633347"/>
            <a:ext cx="11217356" cy="4886706"/>
          </a:xfrm>
        </p:spPr>
        <p:txBody>
          <a:bodyPr/>
          <a:lstStyle/>
          <a:p>
            <a:r>
              <a:rPr lang="ja-JP" altLang="ja-JP" sz="4000" dirty="0"/>
              <a:t>ＩＣＴ</a:t>
            </a:r>
            <a:r>
              <a:rPr lang="ja-JP" altLang="ja-JP" sz="4000" dirty="0" smtClean="0"/>
              <a:t>を日常的</a:t>
            </a:r>
            <a:r>
              <a:rPr lang="ja-JP" altLang="ja-JP" sz="4000" dirty="0"/>
              <a:t>に活用できる教室環境を整える</a:t>
            </a:r>
            <a:r>
              <a:rPr lang="ja-JP" altLang="ja-JP" sz="4000" dirty="0" smtClean="0"/>
              <a:t>こと</a:t>
            </a:r>
            <a:endParaRPr lang="en-US" altLang="ja-JP" sz="4000" dirty="0"/>
          </a:p>
          <a:p>
            <a:r>
              <a:rPr lang="ja-JP" altLang="ja-JP" sz="4000" dirty="0"/>
              <a:t>教員が普段の授業にＩＣＴ機器を取り入れる授業では</a:t>
            </a:r>
            <a:r>
              <a:rPr lang="ja-JP" altLang="ja-JP" sz="4000" dirty="0" smtClean="0"/>
              <a:t>、黒板</a:t>
            </a:r>
            <a:r>
              <a:rPr lang="ja-JP" altLang="ja-JP" sz="4000" dirty="0"/>
              <a:t>とスクリーンの連携に配慮した教室</a:t>
            </a:r>
            <a:r>
              <a:rPr lang="ja-JP" altLang="ja-JP" sz="4000" dirty="0" smtClean="0"/>
              <a:t>環境</a:t>
            </a:r>
            <a:r>
              <a:rPr lang="ja-JP" altLang="en-US" sz="4000" dirty="0" smtClean="0"/>
              <a:t>が必要</a:t>
            </a:r>
            <a:endParaRPr kumimoji="1" lang="ja-JP" altLang="en-US" sz="4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900" y="4052908"/>
            <a:ext cx="5016500" cy="2508250"/>
          </a:xfrm>
          <a:prstGeom prst="rect">
            <a:avLst/>
          </a:prstGeom>
        </p:spPr>
      </p:pic>
    </p:spTree>
    <p:extLst>
      <p:ext uri="{BB962C8B-B14F-4D97-AF65-F5344CB8AC3E}">
        <p14:creationId xmlns:p14="http://schemas.microsoft.com/office/powerpoint/2010/main" val="337290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7051" t="19661" r="34680" b="14985"/>
          <a:stretch/>
        </p:blipFill>
        <p:spPr>
          <a:xfrm>
            <a:off x="709128" y="248649"/>
            <a:ext cx="10420374" cy="6282030"/>
          </a:xfrm>
          <a:prstGeom prst="rect">
            <a:avLst/>
          </a:prstGeom>
        </p:spPr>
      </p:pic>
      <p:sp>
        <p:nvSpPr>
          <p:cNvPr id="2" name="タイトル 1"/>
          <p:cNvSpPr>
            <a:spLocks noGrp="1"/>
          </p:cNvSpPr>
          <p:nvPr>
            <p:ph type="title"/>
          </p:nvPr>
        </p:nvSpPr>
        <p:spPr>
          <a:xfrm>
            <a:off x="5391451" y="158549"/>
            <a:ext cx="11700400" cy="1038730"/>
          </a:xfrm>
        </p:spPr>
        <p:txBody>
          <a:bodyPr/>
          <a:lstStyle/>
          <a:p>
            <a:r>
              <a:rPr kumimoji="1" lang="ja-JP" altLang="en-US" sz="4000" dirty="0" smtClean="0"/>
              <a:t>プロジェクタを使う場合</a:t>
            </a:r>
            <a:endParaRPr kumimoji="1" lang="ja-JP" altLang="en-US" sz="4000" dirty="0"/>
          </a:p>
        </p:txBody>
      </p:sp>
      <p:sp>
        <p:nvSpPr>
          <p:cNvPr id="5" name="角丸四角形吹き出し 4"/>
          <p:cNvSpPr/>
          <p:nvPr/>
        </p:nvSpPr>
        <p:spPr>
          <a:xfrm>
            <a:off x="5688444" y="1057571"/>
            <a:ext cx="1410856" cy="1130300"/>
          </a:xfrm>
          <a:prstGeom prst="wedgeRoundRectCallout">
            <a:avLst>
              <a:gd name="adj1" fmla="val -69959"/>
              <a:gd name="adj2" fmla="val -4648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電源を</a:t>
            </a:r>
            <a:endParaRPr kumimoji="1" lang="en-US" altLang="ja-JP" sz="2800" dirty="0" smtClean="0">
              <a:solidFill>
                <a:schemeClr val="tx1"/>
              </a:solidFill>
              <a:latin typeface="+mj-ea"/>
              <a:ea typeface="+mj-ea"/>
            </a:endParaRPr>
          </a:p>
          <a:p>
            <a:pPr algn="ctr"/>
            <a:r>
              <a:rPr kumimoji="1" lang="ja-JP" altLang="en-US" sz="2800" dirty="0" smtClean="0">
                <a:solidFill>
                  <a:schemeClr val="tx1"/>
                </a:solidFill>
                <a:latin typeface="+mj-ea"/>
                <a:ea typeface="+mj-ea"/>
              </a:rPr>
              <a:t>確保</a:t>
            </a:r>
            <a:endParaRPr kumimoji="1" lang="ja-JP" altLang="en-US" sz="2800" dirty="0">
              <a:solidFill>
                <a:schemeClr val="tx1"/>
              </a:solidFill>
              <a:latin typeface="+mj-ea"/>
              <a:ea typeface="+mj-ea"/>
            </a:endParaRPr>
          </a:p>
        </p:txBody>
      </p:sp>
      <p:sp>
        <p:nvSpPr>
          <p:cNvPr id="6" name="角丸四角形吹き出し 5"/>
          <p:cNvSpPr/>
          <p:nvPr/>
        </p:nvSpPr>
        <p:spPr>
          <a:xfrm>
            <a:off x="5346700" y="3111500"/>
            <a:ext cx="2235200" cy="2476499"/>
          </a:xfrm>
          <a:prstGeom prst="wedgeRoundRectCallout">
            <a:avLst>
              <a:gd name="adj1" fmla="val -60854"/>
              <a:gd name="adj2" fmla="val -30963"/>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ＩＣＴ機器や教師が視界の妨げになっていないか留意</a:t>
            </a:r>
            <a:endParaRPr kumimoji="1" lang="ja-JP" altLang="en-US" sz="2800" dirty="0">
              <a:solidFill>
                <a:schemeClr val="tx1"/>
              </a:solidFill>
              <a:latin typeface="+mj-ea"/>
              <a:ea typeface="+mj-ea"/>
            </a:endParaRPr>
          </a:p>
        </p:txBody>
      </p:sp>
      <p:sp>
        <p:nvSpPr>
          <p:cNvPr id="7" name="角丸四角形吹き出し 6"/>
          <p:cNvSpPr/>
          <p:nvPr/>
        </p:nvSpPr>
        <p:spPr>
          <a:xfrm>
            <a:off x="862444" y="5404493"/>
            <a:ext cx="10491356" cy="1107136"/>
          </a:xfrm>
          <a:custGeom>
            <a:avLst/>
            <a:gdLst>
              <a:gd name="connsiteX0" fmla="*/ 0 w 10491356"/>
              <a:gd name="connsiteY0" fmla="*/ 136006 h 816017"/>
              <a:gd name="connsiteX1" fmla="*/ 136006 w 10491356"/>
              <a:gd name="connsiteY1" fmla="*/ 0 h 816017"/>
              <a:gd name="connsiteX2" fmla="*/ 1748559 w 10491356"/>
              <a:gd name="connsiteY2" fmla="*/ 0 h 816017"/>
              <a:gd name="connsiteX3" fmla="*/ 2538593 w 10491356"/>
              <a:gd name="connsiteY3" fmla="*/ -299544 h 816017"/>
              <a:gd name="connsiteX4" fmla="*/ 4371398 w 10491356"/>
              <a:gd name="connsiteY4" fmla="*/ 0 h 816017"/>
              <a:gd name="connsiteX5" fmla="*/ 10355350 w 10491356"/>
              <a:gd name="connsiteY5" fmla="*/ 0 h 816017"/>
              <a:gd name="connsiteX6" fmla="*/ 10491356 w 10491356"/>
              <a:gd name="connsiteY6" fmla="*/ 136006 h 816017"/>
              <a:gd name="connsiteX7" fmla="*/ 10491356 w 10491356"/>
              <a:gd name="connsiteY7" fmla="*/ 136003 h 816017"/>
              <a:gd name="connsiteX8" fmla="*/ 10491356 w 10491356"/>
              <a:gd name="connsiteY8" fmla="*/ 136003 h 816017"/>
              <a:gd name="connsiteX9" fmla="*/ 10491356 w 10491356"/>
              <a:gd name="connsiteY9" fmla="*/ 340007 h 816017"/>
              <a:gd name="connsiteX10" fmla="*/ 10491356 w 10491356"/>
              <a:gd name="connsiteY10" fmla="*/ 680011 h 816017"/>
              <a:gd name="connsiteX11" fmla="*/ 10355350 w 10491356"/>
              <a:gd name="connsiteY11" fmla="*/ 816017 h 816017"/>
              <a:gd name="connsiteX12" fmla="*/ 4371398 w 10491356"/>
              <a:gd name="connsiteY12" fmla="*/ 816017 h 816017"/>
              <a:gd name="connsiteX13" fmla="*/ 1748559 w 10491356"/>
              <a:gd name="connsiteY13" fmla="*/ 816017 h 816017"/>
              <a:gd name="connsiteX14" fmla="*/ 1748559 w 10491356"/>
              <a:gd name="connsiteY14" fmla="*/ 816017 h 816017"/>
              <a:gd name="connsiteX15" fmla="*/ 136006 w 10491356"/>
              <a:gd name="connsiteY15" fmla="*/ 816017 h 816017"/>
              <a:gd name="connsiteX16" fmla="*/ 0 w 10491356"/>
              <a:gd name="connsiteY16" fmla="*/ 680011 h 816017"/>
              <a:gd name="connsiteX17" fmla="*/ 0 w 10491356"/>
              <a:gd name="connsiteY17" fmla="*/ 340007 h 816017"/>
              <a:gd name="connsiteX18" fmla="*/ 0 w 10491356"/>
              <a:gd name="connsiteY18" fmla="*/ 136003 h 816017"/>
              <a:gd name="connsiteX19" fmla="*/ 0 w 10491356"/>
              <a:gd name="connsiteY19" fmla="*/ 136003 h 816017"/>
              <a:gd name="connsiteX20" fmla="*/ 0 w 10491356"/>
              <a:gd name="connsiteY20" fmla="*/ 136006 h 816017"/>
              <a:gd name="connsiteX0" fmla="*/ 0 w 10491356"/>
              <a:gd name="connsiteY0" fmla="*/ 435550 h 1115561"/>
              <a:gd name="connsiteX1" fmla="*/ 136006 w 10491356"/>
              <a:gd name="connsiteY1" fmla="*/ 299544 h 1115561"/>
              <a:gd name="connsiteX2" fmla="*/ 2345459 w 10491356"/>
              <a:gd name="connsiteY2" fmla="*/ 299544 h 1115561"/>
              <a:gd name="connsiteX3" fmla="*/ 2538593 w 10491356"/>
              <a:gd name="connsiteY3" fmla="*/ 0 h 1115561"/>
              <a:gd name="connsiteX4" fmla="*/ 4371398 w 10491356"/>
              <a:gd name="connsiteY4" fmla="*/ 299544 h 1115561"/>
              <a:gd name="connsiteX5" fmla="*/ 10355350 w 10491356"/>
              <a:gd name="connsiteY5" fmla="*/ 299544 h 1115561"/>
              <a:gd name="connsiteX6" fmla="*/ 10491356 w 10491356"/>
              <a:gd name="connsiteY6" fmla="*/ 435550 h 1115561"/>
              <a:gd name="connsiteX7" fmla="*/ 10491356 w 10491356"/>
              <a:gd name="connsiteY7" fmla="*/ 435547 h 1115561"/>
              <a:gd name="connsiteX8" fmla="*/ 10491356 w 10491356"/>
              <a:gd name="connsiteY8" fmla="*/ 435547 h 1115561"/>
              <a:gd name="connsiteX9" fmla="*/ 10491356 w 10491356"/>
              <a:gd name="connsiteY9" fmla="*/ 639551 h 1115561"/>
              <a:gd name="connsiteX10" fmla="*/ 10491356 w 10491356"/>
              <a:gd name="connsiteY10" fmla="*/ 979555 h 1115561"/>
              <a:gd name="connsiteX11" fmla="*/ 10355350 w 10491356"/>
              <a:gd name="connsiteY11" fmla="*/ 1115561 h 1115561"/>
              <a:gd name="connsiteX12" fmla="*/ 4371398 w 10491356"/>
              <a:gd name="connsiteY12" fmla="*/ 1115561 h 1115561"/>
              <a:gd name="connsiteX13" fmla="*/ 1748559 w 10491356"/>
              <a:gd name="connsiteY13" fmla="*/ 1115561 h 1115561"/>
              <a:gd name="connsiteX14" fmla="*/ 1748559 w 10491356"/>
              <a:gd name="connsiteY14" fmla="*/ 1115561 h 1115561"/>
              <a:gd name="connsiteX15" fmla="*/ 136006 w 10491356"/>
              <a:gd name="connsiteY15" fmla="*/ 1115561 h 1115561"/>
              <a:gd name="connsiteX16" fmla="*/ 0 w 10491356"/>
              <a:gd name="connsiteY16" fmla="*/ 979555 h 1115561"/>
              <a:gd name="connsiteX17" fmla="*/ 0 w 10491356"/>
              <a:gd name="connsiteY17" fmla="*/ 639551 h 1115561"/>
              <a:gd name="connsiteX18" fmla="*/ 0 w 10491356"/>
              <a:gd name="connsiteY18" fmla="*/ 435547 h 1115561"/>
              <a:gd name="connsiteX19" fmla="*/ 0 w 10491356"/>
              <a:gd name="connsiteY19" fmla="*/ 435547 h 1115561"/>
              <a:gd name="connsiteX20" fmla="*/ 0 w 10491356"/>
              <a:gd name="connsiteY20" fmla="*/ 435550 h 1115561"/>
              <a:gd name="connsiteX0" fmla="*/ 0 w 10491356"/>
              <a:gd name="connsiteY0" fmla="*/ 435550 h 1115561"/>
              <a:gd name="connsiteX1" fmla="*/ 136006 w 10491356"/>
              <a:gd name="connsiteY1" fmla="*/ 299544 h 1115561"/>
              <a:gd name="connsiteX2" fmla="*/ 2345459 w 10491356"/>
              <a:gd name="connsiteY2" fmla="*/ 299544 h 1115561"/>
              <a:gd name="connsiteX3" fmla="*/ 2538593 w 10491356"/>
              <a:gd name="connsiteY3" fmla="*/ 0 h 1115561"/>
              <a:gd name="connsiteX4" fmla="*/ 2790248 w 10491356"/>
              <a:gd name="connsiteY4" fmla="*/ 293194 h 1115561"/>
              <a:gd name="connsiteX5" fmla="*/ 10355350 w 10491356"/>
              <a:gd name="connsiteY5" fmla="*/ 299544 h 1115561"/>
              <a:gd name="connsiteX6" fmla="*/ 10491356 w 10491356"/>
              <a:gd name="connsiteY6" fmla="*/ 435550 h 1115561"/>
              <a:gd name="connsiteX7" fmla="*/ 10491356 w 10491356"/>
              <a:gd name="connsiteY7" fmla="*/ 435547 h 1115561"/>
              <a:gd name="connsiteX8" fmla="*/ 10491356 w 10491356"/>
              <a:gd name="connsiteY8" fmla="*/ 435547 h 1115561"/>
              <a:gd name="connsiteX9" fmla="*/ 10491356 w 10491356"/>
              <a:gd name="connsiteY9" fmla="*/ 639551 h 1115561"/>
              <a:gd name="connsiteX10" fmla="*/ 10491356 w 10491356"/>
              <a:gd name="connsiteY10" fmla="*/ 979555 h 1115561"/>
              <a:gd name="connsiteX11" fmla="*/ 10355350 w 10491356"/>
              <a:gd name="connsiteY11" fmla="*/ 1115561 h 1115561"/>
              <a:gd name="connsiteX12" fmla="*/ 4371398 w 10491356"/>
              <a:gd name="connsiteY12" fmla="*/ 1115561 h 1115561"/>
              <a:gd name="connsiteX13" fmla="*/ 1748559 w 10491356"/>
              <a:gd name="connsiteY13" fmla="*/ 1115561 h 1115561"/>
              <a:gd name="connsiteX14" fmla="*/ 1748559 w 10491356"/>
              <a:gd name="connsiteY14" fmla="*/ 1115561 h 1115561"/>
              <a:gd name="connsiteX15" fmla="*/ 136006 w 10491356"/>
              <a:gd name="connsiteY15" fmla="*/ 1115561 h 1115561"/>
              <a:gd name="connsiteX16" fmla="*/ 0 w 10491356"/>
              <a:gd name="connsiteY16" fmla="*/ 979555 h 1115561"/>
              <a:gd name="connsiteX17" fmla="*/ 0 w 10491356"/>
              <a:gd name="connsiteY17" fmla="*/ 639551 h 1115561"/>
              <a:gd name="connsiteX18" fmla="*/ 0 w 10491356"/>
              <a:gd name="connsiteY18" fmla="*/ 435547 h 1115561"/>
              <a:gd name="connsiteX19" fmla="*/ 0 w 10491356"/>
              <a:gd name="connsiteY19" fmla="*/ 435547 h 1115561"/>
              <a:gd name="connsiteX20" fmla="*/ 0 w 10491356"/>
              <a:gd name="connsiteY20" fmla="*/ 435550 h 111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91356" h="1115561">
                <a:moveTo>
                  <a:pt x="0" y="435550"/>
                </a:moveTo>
                <a:cubicBezTo>
                  <a:pt x="0" y="360436"/>
                  <a:pt x="60892" y="299544"/>
                  <a:pt x="136006" y="299544"/>
                </a:cubicBezTo>
                <a:lnTo>
                  <a:pt x="2345459" y="299544"/>
                </a:lnTo>
                <a:lnTo>
                  <a:pt x="2538593" y="0"/>
                </a:lnTo>
                <a:lnTo>
                  <a:pt x="2790248" y="293194"/>
                </a:lnTo>
                <a:lnTo>
                  <a:pt x="10355350" y="299544"/>
                </a:lnTo>
                <a:cubicBezTo>
                  <a:pt x="10430464" y="299544"/>
                  <a:pt x="10491356" y="360436"/>
                  <a:pt x="10491356" y="435550"/>
                </a:cubicBezTo>
                <a:lnTo>
                  <a:pt x="10491356" y="435547"/>
                </a:lnTo>
                <a:lnTo>
                  <a:pt x="10491356" y="435547"/>
                </a:lnTo>
                <a:lnTo>
                  <a:pt x="10491356" y="639551"/>
                </a:lnTo>
                <a:lnTo>
                  <a:pt x="10491356" y="979555"/>
                </a:lnTo>
                <a:cubicBezTo>
                  <a:pt x="10491356" y="1054669"/>
                  <a:pt x="10430464" y="1115561"/>
                  <a:pt x="10355350" y="1115561"/>
                </a:cubicBezTo>
                <a:lnTo>
                  <a:pt x="4371398" y="1115561"/>
                </a:lnTo>
                <a:lnTo>
                  <a:pt x="1748559" y="1115561"/>
                </a:lnTo>
                <a:lnTo>
                  <a:pt x="1748559" y="1115561"/>
                </a:lnTo>
                <a:lnTo>
                  <a:pt x="136006" y="1115561"/>
                </a:lnTo>
                <a:cubicBezTo>
                  <a:pt x="60892" y="1115561"/>
                  <a:pt x="0" y="1054669"/>
                  <a:pt x="0" y="979555"/>
                </a:cubicBezTo>
                <a:lnTo>
                  <a:pt x="0" y="639551"/>
                </a:lnTo>
                <a:lnTo>
                  <a:pt x="0" y="435547"/>
                </a:lnTo>
                <a:lnTo>
                  <a:pt x="0" y="435547"/>
                </a:lnTo>
                <a:lnTo>
                  <a:pt x="0" y="43555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200000"/>
              </a:lnSpc>
            </a:pPr>
            <a:r>
              <a:rPr kumimoji="1" lang="ja-JP" altLang="en-US" sz="2800" dirty="0" smtClean="0">
                <a:solidFill>
                  <a:schemeClr val="tx1"/>
                </a:solidFill>
                <a:latin typeface="+mj-ea"/>
                <a:ea typeface="+mj-ea"/>
              </a:rPr>
              <a:t>後ろの生徒にとって文字や</a:t>
            </a:r>
            <a:r>
              <a:rPr kumimoji="1" lang="ja-JP" altLang="en-US" sz="2800" dirty="0">
                <a:solidFill>
                  <a:schemeClr val="tx1"/>
                </a:solidFill>
                <a:latin typeface="+mj-ea"/>
                <a:ea typeface="+mj-ea"/>
              </a:rPr>
              <a:t>画像</a:t>
            </a:r>
            <a:r>
              <a:rPr kumimoji="1" lang="ja-JP" altLang="en-US" sz="2800" dirty="0" smtClean="0">
                <a:solidFill>
                  <a:schemeClr val="tx1"/>
                </a:solidFill>
                <a:latin typeface="+mj-ea"/>
                <a:ea typeface="+mj-ea"/>
              </a:rPr>
              <a:t>の大きさが小さくないかを留意</a:t>
            </a:r>
            <a:endParaRPr kumimoji="1" lang="ja-JP" altLang="en-US" sz="2800" dirty="0">
              <a:solidFill>
                <a:schemeClr val="tx1"/>
              </a:solidFill>
              <a:latin typeface="+mj-ea"/>
              <a:ea typeface="+mj-ea"/>
            </a:endParaRPr>
          </a:p>
        </p:txBody>
      </p:sp>
      <p:sp>
        <p:nvSpPr>
          <p:cNvPr id="9" name="角丸四角形吹き出し 8"/>
          <p:cNvSpPr/>
          <p:nvPr/>
        </p:nvSpPr>
        <p:spPr>
          <a:xfrm>
            <a:off x="709128" y="300038"/>
            <a:ext cx="4281972" cy="802668"/>
          </a:xfrm>
          <a:custGeom>
            <a:avLst/>
            <a:gdLst>
              <a:gd name="connsiteX0" fmla="*/ 0 w 4281972"/>
              <a:gd name="connsiteY0" fmla="*/ 119428 h 716551"/>
              <a:gd name="connsiteX1" fmla="*/ 119428 w 4281972"/>
              <a:gd name="connsiteY1" fmla="*/ 0 h 716551"/>
              <a:gd name="connsiteX2" fmla="*/ 713662 w 4281972"/>
              <a:gd name="connsiteY2" fmla="*/ 0 h 716551"/>
              <a:gd name="connsiteX3" fmla="*/ 713662 w 4281972"/>
              <a:gd name="connsiteY3" fmla="*/ 0 h 716551"/>
              <a:gd name="connsiteX4" fmla="*/ 1784155 w 4281972"/>
              <a:gd name="connsiteY4" fmla="*/ 0 h 716551"/>
              <a:gd name="connsiteX5" fmla="*/ 4162544 w 4281972"/>
              <a:gd name="connsiteY5" fmla="*/ 0 h 716551"/>
              <a:gd name="connsiteX6" fmla="*/ 4281972 w 4281972"/>
              <a:gd name="connsiteY6" fmla="*/ 119428 h 716551"/>
              <a:gd name="connsiteX7" fmla="*/ 4281972 w 4281972"/>
              <a:gd name="connsiteY7" fmla="*/ 417988 h 716551"/>
              <a:gd name="connsiteX8" fmla="*/ 4281972 w 4281972"/>
              <a:gd name="connsiteY8" fmla="*/ 417988 h 716551"/>
              <a:gd name="connsiteX9" fmla="*/ 4281972 w 4281972"/>
              <a:gd name="connsiteY9" fmla="*/ 597126 h 716551"/>
              <a:gd name="connsiteX10" fmla="*/ 4281972 w 4281972"/>
              <a:gd name="connsiteY10" fmla="*/ 597123 h 716551"/>
              <a:gd name="connsiteX11" fmla="*/ 4162544 w 4281972"/>
              <a:gd name="connsiteY11" fmla="*/ 716551 h 716551"/>
              <a:gd name="connsiteX12" fmla="*/ 1784155 w 4281972"/>
              <a:gd name="connsiteY12" fmla="*/ 716551 h 716551"/>
              <a:gd name="connsiteX13" fmla="*/ 1516332 w 4281972"/>
              <a:gd name="connsiteY13" fmla="*/ 854057 h 716551"/>
              <a:gd name="connsiteX14" fmla="*/ 713662 w 4281972"/>
              <a:gd name="connsiteY14" fmla="*/ 716551 h 716551"/>
              <a:gd name="connsiteX15" fmla="*/ 119428 w 4281972"/>
              <a:gd name="connsiteY15" fmla="*/ 716551 h 716551"/>
              <a:gd name="connsiteX16" fmla="*/ 0 w 4281972"/>
              <a:gd name="connsiteY16" fmla="*/ 597123 h 716551"/>
              <a:gd name="connsiteX17" fmla="*/ 0 w 4281972"/>
              <a:gd name="connsiteY17" fmla="*/ 597126 h 716551"/>
              <a:gd name="connsiteX18" fmla="*/ 0 w 4281972"/>
              <a:gd name="connsiteY18" fmla="*/ 417988 h 716551"/>
              <a:gd name="connsiteX19" fmla="*/ 0 w 4281972"/>
              <a:gd name="connsiteY19" fmla="*/ 417988 h 716551"/>
              <a:gd name="connsiteX20" fmla="*/ 0 w 4281972"/>
              <a:gd name="connsiteY20" fmla="*/ 119428 h 716551"/>
              <a:gd name="connsiteX0" fmla="*/ 0 w 4281972"/>
              <a:gd name="connsiteY0" fmla="*/ 119428 h 854057"/>
              <a:gd name="connsiteX1" fmla="*/ 119428 w 4281972"/>
              <a:gd name="connsiteY1" fmla="*/ 0 h 854057"/>
              <a:gd name="connsiteX2" fmla="*/ 713662 w 4281972"/>
              <a:gd name="connsiteY2" fmla="*/ 0 h 854057"/>
              <a:gd name="connsiteX3" fmla="*/ 713662 w 4281972"/>
              <a:gd name="connsiteY3" fmla="*/ 0 h 854057"/>
              <a:gd name="connsiteX4" fmla="*/ 1784155 w 4281972"/>
              <a:gd name="connsiteY4" fmla="*/ 0 h 854057"/>
              <a:gd name="connsiteX5" fmla="*/ 4162544 w 4281972"/>
              <a:gd name="connsiteY5" fmla="*/ 0 h 854057"/>
              <a:gd name="connsiteX6" fmla="*/ 4281972 w 4281972"/>
              <a:gd name="connsiteY6" fmla="*/ 119428 h 854057"/>
              <a:gd name="connsiteX7" fmla="*/ 4281972 w 4281972"/>
              <a:gd name="connsiteY7" fmla="*/ 417988 h 854057"/>
              <a:gd name="connsiteX8" fmla="*/ 4281972 w 4281972"/>
              <a:gd name="connsiteY8" fmla="*/ 417988 h 854057"/>
              <a:gd name="connsiteX9" fmla="*/ 4281972 w 4281972"/>
              <a:gd name="connsiteY9" fmla="*/ 597126 h 854057"/>
              <a:gd name="connsiteX10" fmla="*/ 4281972 w 4281972"/>
              <a:gd name="connsiteY10" fmla="*/ 597123 h 854057"/>
              <a:gd name="connsiteX11" fmla="*/ 4162544 w 4281972"/>
              <a:gd name="connsiteY11" fmla="*/ 716551 h 854057"/>
              <a:gd name="connsiteX12" fmla="*/ 1784155 w 4281972"/>
              <a:gd name="connsiteY12" fmla="*/ 716551 h 854057"/>
              <a:gd name="connsiteX13" fmla="*/ 1516332 w 4281972"/>
              <a:gd name="connsiteY13" fmla="*/ 854057 h 854057"/>
              <a:gd name="connsiteX14" fmla="*/ 1328025 w 4281972"/>
              <a:gd name="connsiteY14" fmla="*/ 711788 h 854057"/>
              <a:gd name="connsiteX15" fmla="*/ 119428 w 4281972"/>
              <a:gd name="connsiteY15" fmla="*/ 716551 h 854057"/>
              <a:gd name="connsiteX16" fmla="*/ 0 w 4281972"/>
              <a:gd name="connsiteY16" fmla="*/ 597123 h 854057"/>
              <a:gd name="connsiteX17" fmla="*/ 0 w 4281972"/>
              <a:gd name="connsiteY17" fmla="*/ 597126 h 854057"/>
              <a:gd name="connsiteX18" fmla="*/ 0 w 4281972"/>
              <a:gd name="connsiteY18" fmla="*/ 417988 h 854057"/>
              <a:gd name="connsiteX19" fmla="*/ 0 w 4281972"/>
              <a:gd name="connsiteY19" fmla="*/ 417988 h 854057"/>
              <a:gd name="connsiteX20" fmla="*/ 0 w 4281972"/>
              <a:gd name="connsiteY20" fmla="*/ 119428 h 854057"/>
              <a:gd name="connsiteX0" fmla="*/ 0 w 4281972"/>
              <a:gd name="connsiteY0" fmla="*/ 119428 h 854057"/>
              <a:gd name="connsiteX1" fmla="*/ 119428 w 4281972"/>
              <a:gd name="connsiteY1" fmla="*/ 0 h 854057"/>
              <a:gd name="connsiteX2" fmla="*/ 713662 w 4281972"/>
              <a:gd name="connsiteY2" fmla="*/ 0 h 854057"/>
              <a:gd name="connsiteX3" fmla="*/ 713662 w 4281972"/>
              <a:gd name="connsiteY3" fmla="*/ 0 h 854057"/>
              <a:gd name="connsiteX4" fmla="*/ 1784155 w 4281972"/>
              <a:gd name="connsiteY4" fmla="*/ 0 h 854057"/>
              <a:gd name="connsiteX5" fmla="*/ 4162544 w 4281972"/>
              <a:gd name="connsiteY5" fmla="*/ 0 h 854057"/>
              <a:gd name="connsiteX6" fmla="*/ 4281972 w 4281972"/>
              <a:gd name="connsiteY6" fmla="*/ 119428 h 854057"/>
              <a:gd name="connsiteX7" fmla="*/ 4281972 w 4281972"/>
              <a:gd name="connsiteY7" fmla="*/ 417988 h 854057"/>
              <a:gd name="connsiteX8" fmla="*/ 4281972 w 4281972"/>
              <a:gd name="connsiteY8" fmla="*/ 417988 h 854057"/>
              <a:gd name="connsiteX9" fmla="*/ 4281972 w 4281972"/>
              <a:gd name="connsiteY9" fmla="*/ 597126 h 854057"/>
              <a:gd name="connsiteX10" fmla="*/ 4281972 w 4281972"/>
              <a:gd name="connsiteY10" fmla="*/ 597123 h 854057"/>
              <a:gd name="connsiteX11" fmla="*/ 4162544 w 4281972"/>
              <a:gd name="connsiteY11" fmla="*/ 716551 h 854057"/>
              <a:gd name="connsiteX12" fmla="*/ 1660330 w 4281972"/>
              <a:gd name="connsiteY12" fmla="*/ 716551 h 854057"/>
              <a:gd name="connsiteX13" fmla="*/ 1516332 w 4281972"/>
              <a:gd name="connsiteY13" fmla="*/ 854057 h 854057"/>
              <a:gd name="connsiteX14" fmla="*/ 1328025 w 4281972"/>
              <a:gd name="connsiteY14" fmla="*/ 711788 h 854057"/>
              <a:gd name="connsiteX15" fmla="*/ 119428 w 4281972"/>
              <a:gd name="connsiteY15" fmla="*/ 716551 h 854057"/>
              <a:gd name="connsiteX16" fmla="*/ 0 w 4281972"/>
              <a:gd name="connsiteY16" fmla="*/ 597123 h 854057"/>
              <a:gd name="connsiteX17" fmla="*/ 0 w 4281972"/>
              <a:gd name="connsiteY17" fmla="*/ 597126 h 854057"/>
              <a:gd name="connsiteX18" fmla="*/ 0 w 4281972"/>
              <a:gd name="connsiteY18" fmla="*/ 417988 h 854057"/>
              <a:gd name="connsiteX19" fmla="*/ 0 w 4281972"/>
              <a:gd name="connsiteY19" fmla="*/ 417988 h 854057"/>
              <a:gd name="connsiteX20" fmla="*/ 0 w 4281972"/>
              <a:gd name="connsiteY20" fmla="*/ 119428 h 8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81972" h="854057">
                <a:moveTo>
                  <a:pt x="0" y="119428"/>
                </a:moveTo>
                <a:cubicBezTo>
                  <a:pt x="0" y="53470"/>
                  <a:pt x="53470" y="0"/>
                  <a:pt x="119428" y="0"/>
                </a:cubicBezTo>
                <a:lnTo>
                  <a:pt x="713662" y="0"/>
                </a:lnTo>
                <a:lnTo>
                  <a:pt x="713662" y="0"/>
                </a:lnTo>
                <a:lnTo>
                  <a:pt x="1784155" y="0"/>
                </a:lnTo>
                <a:lnTo>
                  <a:pt x="4162544" y="0"/>
                </a:lnTo>
                <a:cubicBezTo>
                  <a:pt x="4228502" y="0"/>
                  <a:pt x="4281972" y="53470"/>
                  <a:pt x="4281972" y="119428"/>
                </a:cubicBezTo>
                <a:lnTo>
                  <a:pt x="4281972" y="417988"/>
                </a:lnTo>
                <a:lnTo>
                  <a:pt x="4281972" y="417988"/>
                </a:lnTo>
                <a:lnTo>
                  <a:pt x="4281972" y="597126"/>
                </a:lnTo>
                <a:lnTo>
                  <a:pt x="4281972" y="597123"/>
                </a:lnTo>
                <a:cubicBezTo>
                  <a:pt x="4281972" y="663081"/>
                  <a:pt x="4228502" y="716551"/>
                  <a:pt x="4162544" y="716551"/>
                </a:cubicBezTo>
                <a:lnTo>
                  <a:pt x="1660330" y="716551"/>
                </a:lnTo>
                <a:lnTo>
                  <a:pt x="1516332" y="854057"/>
                </a:lnTo>
                <a:lnTo>
                  <a:pt x="1328025" y="711788"/>
                </a:lnTo>
                <a:lnTo>
                  <a:pt x="119428" y="716551"/>
                </a:lnTo>
                <a:cubicBezTo>
                  <a:pt x="53470" y="716551"/>
                  <a:pt x="0" y="663081"/>
                  <a:pt x="0" y="597123"/>
                </a:cubicBezTo>
                <a:lnTo>
                  <a:pt x="0" y="597126"/>
                </a:lnTo>
                <a:lnTo>
                  <a:pt x="0" y="417988"/>
                </a:lnTo>
                <a:lnTo>
                  <a:pt x="0" y="417988"/>
                </a:lnTo>
                <a:lnTo>
                  <a:pt x="0" y="119428"/>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40000"/>
              </a:lnSpc>
            </a:pPr>
            <a:r>
              <a:rPr kumimoji="1" lang="ja-JP" altLang="en-US" sz="2800" dirty="0" smtClean="0">
                <a:solidFill>
                  <a:schemeClr val="tx1"/>
                </a:solidFill>
                <a:latin typeface="+mj-ea"/>
                <a:ea typeface="+mj-ea"/>
              </a:rPr>
              <a:t>黒板やスクリーンに投影</a:t>
            </a:r>
            <a:endParaRPr kumimoji="1" lang="ja-JP" altLang="en-US" sz="2800" dirty="0">
              <a:solidFill>
                <a:schemeClr val="tx1"/>
              </a:solidFill>
              <a:latin typeface="+mj-ea"/>
              <a:ea typeface="+mj-ea"/>
            </a:endParaRPr>
          </a:p>
        </p:txBody>
      </p:sp>
      <p:sp>
        <p:nvSpPr>
          <p:cNvPr id="10" name="角丸四角形吹き出し 9"/>
          <p:cNvSpPr/>
          <p:nvPr/>
        </p:nvSpPr>
        <p:spPr>
          <a:xfrm>
            <a:off x="1257300" y="1633346"/>
            <a:ext cx="2070100" cy="589153"/>
          </a:xfrm>
          <a:prstGeom prst="wedgeRoundRectCallout">
            <a:avLst>
              <a:gd name="adj1" fmla="val 62323"/>
              <a:gd name="adj2" fmla="val 12452"/>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正面に配置</a:t>
            </a:r>
            <a:endParaRPr kumimoji="1" lang="ja-JP" altLang="en-US" sz="2800" dirty="0">
              <a:solidFill>
                <a:schemeClr val="tx1"/>
              </a:solidFill>
              <a:latin typeface="+mj-ea"/>
              <a:ea typeface="+mj-ea"/>
            </a:endParaRPr>
          </a:p>
        </p:txBody>
      </p:sp>
      <p:sp>
        <p:nvSpPr>
          <p:cNvPr id="13" name="四角形吹き出し 12"/>
          <p:cNvSpPr/>
          <p:nvPr/>
        </p:nvSpPr>
        <p:spPr>
          <a:xfrm>
            <a:off x="4278004" y="1057571"/>
            <a:ext cx="6851497" cy="4530428"/>
          </a:xfrm>
          <a:custGeom>
            <a:avLst/>
            <a:gdLst>
              <a:gd name="connsiteX0" fmla="*/ 0 w 3433302"/>
              <a:gd name="connsiteY0" fmla="*/ 0 h 4530428"/>
              <a:gd name="connsiteX1" fmla="*/ 572217 w 3433302"/>
              <a:gd name="connsiteY1" fmla="*/ 0 h 4530428"/>
              <a:gd name="connsiteX2" fmla="*/ 572217 w 3433302"/>
              <a:gd name="connsiteY2" fmla="*/ 0 h 4530428"/>
              <a:gd name="connsiteX3" fmla="*/ 1430543 w 3433302"/>
              <a:gd name="connsiteY3" fmla="*/ 0 h 4530428"/>
              <a:gd name="connsiteX4" fmla="*/ 3433302 w 3433302"/>
              <a:gd name="connsiteY4" fmla="*/ 0 h 4530428"/>
              <a:gd name="connsiteX5" fmla="*/ 3433302 w 3433302"/>
              <a:gd name="connsiteY5" fmla="*/ 755071 h 4530428"/>
              <a:gd name="connsiteX6" fmla="*/ 3433302 w 3433302"/>
              <a:gd name="connsiteY6" fmla="*/ 755071 h 4530428"/>
              <a:gd name="connsiteX7" fmla="*/ 3433302 w 3433302"/>
              <a:gd name="connsiteY7" fmla="*/ 1887678 h 4530428"/>
              <a:gd name="connsiteX8" fmla="*/ 3433302 w 3433302"/>
              <a:gd name="connsiteY8" fmla="*/ 4530428 h 4530428"/>
              <a:gd name="connsiteX9" fmla="*/ 1430543 w 3433302"/>
              <a:gd name="connsiteY9" fmla="*/ 4530428 h 4530428"/>
              <a:gd name="connsiteX10" fmla="*/ 572217 w 3433302"/>
              <a:gd name="connsiteY10" fmla="*/ 4530428 h 4530428"/>
              <a:gd name="connsiteX11" fmla="*/ 572217 w 3433302"/>
              <a:gd name="connsiteY11" fmla="*/ 4530428 h 4530428"/>
              <a:gd name="connsiteX12" fmla="*/ 0 w 3433302"/>
              <a:gd name="connsiteY12" fmla="*/ 4530428 h 4530428"/>
              <a:gd name="connsiteX13" fmla="*/ 0 w 3433302"/>
              <a:gd name="connsiteY13" fmla="*/ 1887678 h 4530428"/>
              <a:gd name="connsiteX14" fmla="*/ -3418195 w 3433302"/>
              <a:gd name="connsiteY14" fmla="*/ 956555 h 4530428"/>
              <a:gd name="connsiteX15" fmla="*/ 0 w 3433302"/>
              <a:gd name="connsiteY15" fmla="*/ 755071 h 4530428"/>
              <a:gd name="connsiteX16" fmla="*/ 0 w 3433302"/>
              <a:gd name="connsiteY16" fmla="*/ 0 h 4530428"/>
              <a:gd name="connsiteX0" fmla="*/ 3418195 w 6851497"/>
              <a:gd name="connsiteY0" fmla="*/ 0 h 4530428"/>
              <a:gd name="connsiteX1" fmla="*/ 3990412 w 6851497"/>
              <a:gd name="connsiteY1" fmla="*/ 0 h 4530428"/>
              <a:gd name="connsiteX2" fmla="*/ 3990412 w 6851497"/>
              <a:gd name="connsiteY2" fmla="*/ 0 h 4530428"/>
              <a:gd name="connsiteX3" fmla="*/ 4848738 w 6851497"/>
              <a:gd name="connsiteY3" fmla="*/ 0 h 4530428"/>
              <a:gd name="connsiteX4" fmla="*/ 6851497 w 6851497"/>
              <a:gd name="connsiteY4" fmla="*/ 0 h 4530428"/>
              <a:gd name="connsiteX5" fmla="*/ 6851497 w 6851497"/>
              <a:gd name="connsiteY5" fmla="*/ 755071 h 4530428"/>
              <a:gd name="connsiteX6" fmla="*/ 6851497 w 6851497"/>
              <a:gd name="connsiteY6" fmla="*/ 755071 h 4530428"/>
              <a:gd name="connsiteX7" fmla="*/ 6851497 w 6851497"/>
              <a:gd name="connsiteY7" fmla="*/ 1887678 h 4530428"/>
              <a:gd name="connsiteX8" fmla="*/ 6851497 w 6851497"/>
              <a:gd name="connsiteY8" fmla="*/ 4530428 h 4530428"/>
              <a:gd name="connsiteX9" fmla="*/ 4848738 w 6851497"/>
              <a:gd name="connsiteY9" fmla="*/ 4530428 h 4530428"/>
              <a:gd name="connsiteX10" fmla="*/ 3990412 w 6851497"/>
              <a:gd name="connsiteY10" fmla="*/ 4530428 h 4530428"/>
              <a:gd name="connsiteX11" fmla="*/ 3990412 w 6851497"/>
              <a:gd name="connsiteY11" fmla="*/ 4530428 h 4530428"/>
              <a:gd name="connsiteX12" fmla="*/ 3418195 w 6851497"/>
              <a:gd name="connsiteY12" fmla="*/ 4530428 h 4530428"/>
              <a:gd name="connsiteX13" fmla="*/ 3418195 w 6851497"/>
              <a:gd name="connsiteY13" fmla="*/ 1887678 h 4530428"/>
              <a:gd name="connsiteX14" fmla="*/ 0 w 6851497"/>
              <a:gd name="connsiteY14" fmla="*/ 956555 h 4530428"/>
              <a:gd name="connsiteX15" fmla="*/ 3424545 w 6851497"/>
              <a:gd name="connsiteY15" fmla="*/ 1402771 h 4530428"/>
              <a:gd name="connsiteX16" fmla="*/ 3418195 w 6851497"/>
              <a:gd name="connsiteY16" fmla="*/ 0 h 4530428"/>
              <a:gd name="connsiteX0" fmla="*/ 3418195 w 6851497"/>
              <a:gd name="connsiteY0" fmla="*/ 0 h 4530428"/>
              <a:gd name="connsiteX1" fmla="*/ 3990412 w 6851497"/>
              <a:gd name="connsiteY1" fmla="*/ 0 h 4530428"/>
              <a:gd name="connsiteX2" fmla="*/ 3990412 w 6851497"/>
              <a:gd name="connsiteY2" fmla="*/ 0 h 4530428"/>
              <a:gd name="connsiteX3" fmla="*/ 4848738 w 6851497"/>
              <a:gd name="connsiteY3" fmla="*/ 0 h 4530428"/>
              <a:gd name="connsiteX4" fmla="*/ 6851497 w 6851497"/>
              <a:gd name="connsiteY4" fmla="*/ 0 h 4530428"/>
              <a:gd name="connsiteX5" fmla="*/ 6851497 w 6851497"/>
              <a:gd name="connsiteY5" fmla="*/ 755071 h 4530428"/>
              <a:gd name="connsiteX6" fmla="*/ 6851497 w 6851497"/>
              <a:gd name="connsiteY6" fmla="*/ 755071 h 4530428"/>
              <a:gd name="connsiteX7" fmla="*/ 6851497 w 6851497"/>
              <a:gd name="connsiteY7" fmla="*/ 1887678 h 4530428"/>
              <a:gd name="connsiteX8" fmla="*/ 6851497 w 6851497"/>
              <a:gd name="connsiteY8" fmla="*/ 4530428 h 4530428"/>
              <a:gd name="connsiteX9" fmla="*/ 4848738 w 6851497"/>
              <a:gd name="connsiteY9" fmla="*/ 4530428 h 4530428"/>
              <a:gd name="connsiteX10" fmla="*/ 3990412 w 6851497"/>
              <a:gd name="connsiteY10" fmla="*/ 4530428 h 4530428"/>
              <a:gd name="connsiteX11" fmla="*/ 3990412 w 6851497"/>
              <a:gd name="connsiteY11" fmla="*/ 4530428 h 4530428"/>
              <a:gd name="connsiteX12" fmla="*/ 3418195 w 6851497"/>
              <a:gd name="connsiteY12" fmla="*/ 4530428 h 4530428"/>
              <a:gd name="connsiteX13" fmla="*/ 3418195 w 6851497"/>
              <a:gd name="connsiteY13" fmla="*/ 1709878 h 4530428"/>
              <a:gd name="connsiteX14" fmla="*/ 0 w 6851497"/>
              <a:gd name="connsiteY14" fmla="*/ 956555 h 4530428"/>
              <a:gd name="connsiteX15" fmla="*/ 3424545 w 6851497"/>
              <a:gd name="connsiteY15" fmla="*/ 1402771 h 4530428"/>
              <a:gd name="connsiteX16" fmla="*/ 3418195 w 6851497"/>
              <a:gd name="connsiteY16" fmla="*/ 0 h 453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1497" h="4530428">
                <a:moveTo>
                  <a:pt x="3418195" y="0"/>
                </a:moveTo>
                <a:lnTo>
                  <a:pt x="3990412" y="0"/>
                </a:lnTo>
                <a:lnTo>
                  <a:pt x="3990412" y="0"/>
                </a:lnTo>
                <a:lnTo>
                  <a:pt x="4848738" y="0"/>
                </a:lnTo>
                <a:lnTo>
                  <a:pt x="6851497" y="0"/>
                </a:lnTo>
                <a:lnTo>
                  <a:pt x="6851497" y="755071"/>
                </a:lnTo>
                <a:lnTo>
                  <a:pt x="6851497" y="755071"/>
                </a:lnTo>
                <a:lnTo>
                  <a:pt x="6851497" y="1887678"/>
                </a:lnTo>
                <a:lnTo>
                  <a:pt x="6851497" y="4530428"/>
                </a:lnTo>
                <a:lnTo>
                  <a:pt x="4848738" y="4530428"/>
                </a:lnTo>
                <a:lnTo>
                  <a:pt x="3990412" y="4530428"/>
                </a:lnTo>
                <a:lnTo>
                  <a:pt x="3990412" y="4530428"/>
                </a:lnTo>
                <a:lnTo>
                  <a:pt x="3418195" y="4530428"/>
                </a:lnTo>
                <a:lnTo>
                  <a:pt x="3418195" y="1709878"/>
                </a:lnTo>
                <a:lnTo>
                  <a:pt x="0" y="956555"/>
                </a:lnTo>
                <a:lnTo>
                  <a:pt x="3424545" y="1402771"/>
                </a:lnTo>
                <a:cubicBezTo>
                  <a:pt x="3422428" y="935181"/>
                  <a:pt x="3420312" y="467590"/>
                  <a:pt x="3418195" y="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800" dirty="0" smtClean="0">
              <a:solidFill>
                <a:schemeClr val="tx1"/>
              </a:solidFill>
              <a:latin typeface="+mj-ea"/>
              <a:ea typeface="+mj-ea"/>
            </a:endParaRPr>
          </a:p>
        </p:txBody>
      </p:sp>
      <p:pic>
        <p:nvPicPr>
          <p:cNvPr id="11" name="図 10"/>
          <p:cNvPicPr>
            <a:picLocks noChangeAspect="1"/>
          </p:cNvPicPr>
          <p:nvPr/>
        </p:nvPicPr>
        <p:blipFill rotWithShape="1">
          <a:blip r:embed="rId2"/>
          <a:srcRect l="46885" t="29950" r="35693" b="37947"/>
          <a:stretch/>
        </p:blipFill>
        <p:spPr>
          <a:xfrm>
            <a:off x="7754551" y="1120475"/>
            <a:ext cx="3318177" cy="3286425"/>
          </a:xfrm>
          <a:prstGeom prst="rect">
            <a:avLst/>
          </a:prstGeom>
        </p:spPr>
      </p:pic>
      <p:sp>
        <p:nvSpPr>
          <p:cNvPr id="14" name="テキスト ボックス 13"/>
          <p:cNvSpPr txBox="1"/>
          <p:nvPr/>
        </p:nvSpPr>
        <p:spPr>
          <a:xfrm>
            <a:off x="7674351" y="4443683"/>
            <a:ext cx="3385677" cy="960809"/>
          </a:xfrm>
          <a:prstGeom prst="rect">
            <a:avLst/>
          </a:prstGeom>
          <a:noFill/>
        </p:spPr>
        <p:txBody>
          <a:bodyPr wrap="square" rtlCol="0">
            <a:spAutoFit/>
          </a:bodyPr>
          <a:lstStyle/>
          <a:p>
            <a:r>
              <a:rPr kumimoji="1" lang="ja-JP" altLang="en-US" sz="2800" dirty="0">
                <a:latin typeface="+mj-ea"/>
                <a:ea typeface="+mj-ea"/>
              </a:rPr>
              <a:t>プロジェクタ</a:t>
            </a:r>
            <a:r>
              <a:rPr kumimoji="1" lang="ja-JP" altLang="en-US" sz="2800" dirty="0" smtClean="0">
                <a:latin typeface="+mj-ea"/>
                <a:ea typeface="+mj-ea"/>
              </a:rPr>
              <a:t>を乗せた移動式ワゴン</a:t>
            </a:r>
            <a:endParaRPr kumimoji="1" lang="ja-JP" altLang="en-US" sz="2800" dirty="0">
              <a:latin typeface="+mj-ea"/>
              <a:ea typeface="+mj-ea"/>
            </a:endParaRPr>
          </a:p>
        </p:txBody>
      </p:sp>
    </p:spTree>
    <p:extLst>
      <p:ext uri="{BB962C8B-B14F-4D97-AF65-F5344CB8AC3E}">
        <p14:creationId xmlns:p14="http://schemas.microsoft.com/office/powerpoint/2010/main" val="366221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868" y="921689"/>
            <a:ext cx="6444166" cy="5589940"/>
          </a:xfrm>
        </p:spPr>
      </p:pic>
      <p:sp>
        <p:nvSpPr>
          <p:cNvPr id="2" name="タイトル 1"/>
          <p:cNvSpPr>
            <a:spLocks noGrp="1"/>
          </p:cNvSpPr>
          <p:nvPr>
            <p:ph type="title"/>
          </p:nvPr>
        </p:nvSpPr>
        <p:spPr>
          <a:xfrm>
            <a:off x="6464300" y="158549"/>
            <a:ext cx="11700400" cy="1038730"/>
          </a:xfrm>
        </p:spPr>
        <p:txBody>
          <a:bodyPr/>
          <a:lstStyle/>
          <a:p>
            <a:r>
              <a:rPr kumimoji="1" lang="ja-JP" altLang="en-US" sz="4000" dirty="0" smtClean="0"/>
              <a:t>電子黒板を使う場合</a:t>
            </a:r>
            <a:endParaRPr kumimoji="1" lang="ja-JP" altLang="en-US" sz="4000" dirty="0"/>
          </a:p>
        </p:txBody>
      </p:sp>
      <p:sp>
        <p:nvSpPr>
          <p:cNvPr id="5" name="角丸四角形吹き出し 4"/>
          <p:cNvSpPr/>
          <p:nvPr/>
        </p:nvSpPr>
        <p:spPr>
          <a:xfrm>
            <a:off x="5497583" y="950567"/>
            <a:ext cx="2203883" cy="682779"/>
          </a:xfrm>
          <a:prstGeom prst="wedgeRoundRectCallout">
            <a:avLst>
              <a:gd name="adj1" fmla="val -62468"/>
              <a:gd name="adj2" fmla="val -3904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電源を確保</a:t>
            </a:r>
            <a:endParaRPr kumimoji="1" lang="ja-JP" altLang="en-US" sz="2800" dirty="0">
              <a:solidFill>
                <a:schemeClr val="tx1"/>
              </a:solidFill>
              <a:latin typeface="+mj-ea"/>
              <a:ea typeface="+mj-ea"/>
            </a:endParaRPr>
          </a:p>
        </p:txBody>
      </p:sp>
      <p:sp>
        <p:nvSpPr>
          <p:cNvPr id="6" name="角丸四角形吹き出し 5"/>
          <p:cNvSpPr/>
          <p:nvPr/>
        </p:nvSpPr>
        <p:spPr>
          <a:xfrm>
            <a:off x="292100" y="698500"/>
            <a:ext cx="3670300" cy="1453562"/>
          </a:xfrm>
          <a:prstGeom prst="wedgeRoundRectCallout">
            <a:avLst>
              <a:gd name="adj1" fmla="val -20024"/>
              <a:gd name="adj2" fmla="val 72122"/>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ＩＣＴ機器や教師が視界の妨げになっていないか留意</a:t>
            </a:r>
            <a:endParaRPr kumimoji="1" lang="ja-JP" altLang="en-US" sz="2800" dirty="0">
              <a:solidFill>
                <a:schemeClr val="tx1"/>
              </a:solidFill>
              <a:latin typeface="+mj-ea"/>
              <a:ea typeface="+mj-ea"/>
            </a:endParaRPr>
          </a:p>
        </p:txBody>
      </p:sp>
      <p:sp>
        <p:nvSpPr>
          <p:cNvPr id="7" name="角丸四角形吹き出し 6"/>
          <p:cNvSpPr/>
          <p:nvPr/>
        </p:nvSpPr>
        <p:spPr>
          <a:xfrm>
            <a:off x="608444" y="5312740"/>
            <a:ext cx="10491356" cy="1198888"/>
          </a:xfrm>
          <a:custGeom>
            <a:avLst/>
            <a:gdLst>
              <a:gd name="connsiteX0" fmla="*/ 0 w 10491356"/>
              <a:gd name="connsiteY0" fmla="*/ 136006 h 816017"/>
              <a:gd name="connsiteX1" fmla="*/ 136006 w 10491356"/>
              <a:gd name="connsiteY1" fmla="*/ 0 h 816017"/>
              <a:gd name="connsiteX2" fmla="*/ 1748559 w 10491356"/>
              <a:gd name="connsiteY2" fmla="*/ 0 h 816017"/>
              <a:gd name="connsiteX3" fmla="*/ 2538593 w 10491356"/>
              <a:gd name="connsiteY3" fmla="*/ -299544 h 816017"/>
              <a:gd name="connsiteX4" fmla="*/ 4371398 w 10491356"/>
              <a:gd name="connsiteY4" fmla="*/ 0 h 816017"/>
              <a:gd name="connsiteX5" fmla="*/ 10355350 w 10491356"/>
              <a:gd name="connsiteY5" fmla="*/ 0 h 816017"/>
              <a:gd name="connsiteX6" fmla="*/ 10491356 w 10491356"/>
              <a:gd name="connsiteY6" fmla="*/ 136006 h 816017"/>
              <a:gd name="connsiteX7" fmla="*/ 10491356 w 10491356"/>
              <a:gd name="connsiteY7" fmla="*/ 136003 h 816017"/>
              <a:gd name="connsiteX8" fmla="*/ 10491356 w 10491356"/>
              <a:gd name="connsiteY8" fmla="*/ 136003 h 816017"/>
              <a:gd name="connsiteX9" fmla="*/ 10491356 w 10491356"/>
              <a:gd name="connsiteY9" fmla="*/ 340007 h 816017"/>
              <a:gd name="connsiteX10" fmla="*/ 10491356 w 10491356"/>
              <a:gd name="connsiteY10" fmla="*/ 680011 h 816017"/>
              <a:gd name="connsiteX11" fmla="*/ 10355350 w 10491356"/>
              <a:gd name="connsiteY11" fmla="*/ 816017 h 816017"/>
              <a:gd name="connsiteX12" fmla="*/ 4371398 w 10491356"/>
              <a:gd name="connsiteY12" fmla="*/ 816017 h 816017"/>
              <a:gd name="connsiteX13" fmla="*/ 1748559 w 10491356"/>
              <a:gd name="connsiteY13" fmla="*/ 816017 h 816017"/>
              <a:gd name="connsiteX14" fmla="*/ 1748559 w 10491356"/>
              <a:gd name="connsiteY14" fmla="*/ 816017 h 816017"/>
              <a:gd name="connsiteX15" fmla="*/ 136006 w 10491356"/>
              <a:gd name="connsiteY15" fmla="*/ 816017 h 816017"/>
              <a:gd name="connsiteX16" fmla="*/ 0 w 10491356"/>
              <a:gd name="connsiteY16" fmla="*/ 680011 h 816017"/>
              <a:gd name="connsiteX17" fmla="*/ 0 w 10491356"/>
              <a:gd name="connsiteY17" fmla="*/ 340007 h 816017"/>
              <a:gd name="connsiteX18" fmla="*/ 0 w 10491356"/>
              <a:gd name="connsiteY18" fmla="*/ 136003 h 816017"/>
              <a:gd name="connsiteX19" fmla="*/ 0 w 10491356"/>
              <a:gd name="connsiteY19" fmla="*/ 136003 h 816017"/>
              <a:gd name="connsiteX20" fmla="*/ 0 w 10491356"/>
              <a:gd name="connsiteY20" fmla="*/ 136006 h 816017"/>
              <a:gd name="connsiteX0" fmla="*/ 0 w 10491356"/>
              <a:gd name="connsiteY0" fmla="*/ 435550 h 1115561"/>
              <a:gd name="connsiteX1" fmla="*/ 136006 w 10491356"/>
              <a:gd name="connsiteY1" fmla="*/ 299544 h 1115561"/>
              <a:gd name="connsiteX2" fmla="*/ 2345459 w 10491356"/>
              <a:gd name="connsiteY2" fmla="*/ 299544 h 1115561"/>
              <a:gd name="connsiteX3" fmla="*/ 2538593 w 10491356"/>
              <a:gd name="connsiteY3" fmla="*/ 0 h 1115561"/>
              <a:gd name="connsiteX4" fmla="*/ 4371398 w 10491356"/>
              <a:gd name="connsiteY4" fmla="*/ 299544 h 1115561"/>
              <a:gd name="connsiteX5" fmla="*/ 10355350 w 10491356"/>
              <a:gd name="connsiteY5" fmla="*/ 299544 h 1115561"/>
              <a:gd name="connsiteX6" fmla="*/ 10491356 w 10491356"/>
              <a:gd name="connsiteY6" fmla="*/ 435550 h 1115561"/>
              <a:gd name="connsiteX7" fmla="*/ 10491356 w 10491356"/>
              <a:gd name="connsiteY7" fmla="*/ 435547 h 1115561"/>
              <a:gd name="connsiteX8" fmla="*/ 10491356 w 10491356"/>
              <a:gd name="connsiteY8" fmla="*/ 435547 h 1115561"/>
              <a:gd name="connsiteX9" fmla="*/ 10491356 w 10491356"/>
              <a:gd name="connsiteY9" fmla="*/ 639551 h 1115561"/>
              <a:gd name="connsiteX10" fmla="*/ 10491356 w 10491356"/>
              <a:gd name="connsiteY10" fmla="*/ 979555 h 1115561"/>
              <a:gd name="connsiteX11" fmla="*/ 10355350 w 10491356"/>
              <a:gd name="connsiteY11" fmla="*/ 1115561 h 1115561"/>
              <a:gd name="connsiteX12" fmla="*/ 4371398 w 10491356"/>
              <a:gd name="connsiteY12" fmla="*/ 1115561 h 1115561"/>
              <a:gd name="connsiteX13" fmla="*/ 1748559 w 10491356"/>
              <a:gd name="connsiteY13" fmla="*/ 1115561 h 1115561"/>
              <a:gd name="connsiteX14" fmla="*/ 1748559 w 10491356"/>
              <a:gd name="connsiteY14" fmla="*/ 1115561 h 1115561"/>
              <a:gd name="connsiteX15" fmla="*/ 136006 w 10491356"/>
              <a:gd name="connsiteY15" fmla="*/ 1115561 h 1115561"/>
              <a:gd name="connsiteX16" fmla="*/ 0 w 10491356"/>
              <a:gd name="connsiteY16" fmla="*/ 979555 h 1115561"/>
              <a:gd name="connsiteX17" fmla="*/ 0 w 10491356"/>
              <a:gd name="connsiteY17" fmla="*/ 639551 h 1115561"/>
              <a:gd name="connsiteX18" fmla="*/ 0 w 10491356"/>
              <a:gd name="connsiteY18" fmla="*/ 435547 h 1115561"/>
              <a:gd name="connsiteX19" fmla="*/ 0 w 10491356"/>
              <a:gd name="connsiteY19" fmla="*/ 435547 h 1115561"/>
              <a:gd name="connsiteX20" fmla="*/ 0 w 10491356"/>
              <a:gd name="connsiteY20" fmla="*/ 435550 h 1115561"/>
              <a:gd name="connsiteX0" fmla="*/ 0 w 10491356"/>
              <a:gd name="connsiteY0" fmla="*/ 435550 h 1115561"/>
              <a:gd name="connsiteX1" fmla="*/ 136006 w 10491356"/>
              <a:gd name="connsiteY1" fmla="*/ 299544 h 1115561"/>
              <a:gd name="connsiteX2" fmla="*/ 2345459 w 10491356"/>
              <a:gd name="connsiteY2" fmla="*/ 299544 h 1115561"/>
              <a:gd name="connsiteX3" fmla="*/ 2538593 w 10491356"/>
              <a:gd name="connsiteY3" fmla="*/ 0 h 1115561"/>
              <a:gd name="connsiteX4" fmla="*/ 2790248 w 10491356"/>
              <a:gd name="connsiteY4" fmla="*/ 293194 h 1115561"/>
              <a:gd name="connsiteX5" fmla="*/ 10355350 w 10491356"/>
              <a:gd name="connsiteY5" fmla="*/ 299544 h 1115561"/>
              <a:gd name="connsiteX6" fmla="*/ 10491356 w 10491356"/>
              <a:gd name="connsiteY6" fmla="*/ 435550 h 1115561"/>
              <a:gd name="connsiteX7" fmla="*/ 10491356 w 10491356"/>
              <a:gd name="connsiteY7" fmla="*/ 435547 h 1115561"/>
              <a:gd name="connsiteX8" fmla="*/ 10491356 w 10491356"/>
              <a:gd name="connsiteY8" fmla="*/ 435547 h 1115561"/>
              <a:gd name="connsiteX9" fmla="*/ 10491356 w 10491356"/>
              <a:gd name="connsiteY9" fmla="*/ 639551 h 1115561"/>
              <a:gd name="connsiteX10" fmla="*/ 10491356 w 10491356"/>
              <a:gd name="connsiteY10" fmla="*/ 979555 h 1115561"/>
              <a:gd name="connsiteX11" fmla="*/ 10355350 w 10491356"/>
              <a:gd name="connsiteY11" fmla="*/ 1115561 h 1115561"/>
              <a:gd name="connsiteX12" fmla="*/ 4371398 w 10491356"/>
              <a:gd name="connsiteY12" fmla="*/ 1115561 h 1115561"/>
              <a:gd name="connsiteX13" fmla="*/ 1748559 w 10491356"/>
              <a:gd name="connsiteY13" fmla="*/ 1115561 h 1115561"/>
              <a:gd name="connsiteX14" fmla="*/ 1748559 w 10491356"/>
              <a:gd name="connsiteY14" fmla="*/ 1115561 h 1115561"/>
              <a:gd name="connsiteX15" fmla="*/ 136006 w 10491356"/>
              <a:gd name="connsiteY15" fmla="*/ 1115561 h 1115561"/>
              <a:gd name="connsiteX16" fmla="*/ 0 w 10491356"/>
              <a:gd name="connsiteY16" fmla="*/ 979555 h 1115561"/>
              <a:gd name="connsiteX17" fmla="*/ 0 w 10491356"/>
              <a:gd name="connsiteY17" fmla="*/ 639551 h 1115561"/>
              <a:gd name="connsiteX18" fmla="*/ 0 w 10491356"/>
              <a:gd name="connsiteY18" fmla="*/ 435547 h 1115561"/>
              <a:gd name="connsiteX19" fmla="*/ 0 w 10491356"/>
              <a:gd name="connsiteY19" fmla="*/ 435547 h 1115561"/>
              <a:gd name="connsiteX20" fmla="*/ 0 w 10491356"/>
              <a:gd name="connsiteY20" fmla="*/ 435550 h 111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91356" h="1115561">
                <a:moveTo>
                  <a:pt x="0" y="435550"/>
                </a:moveTo>
                <a:cubicBezTo>
                  <a:pt x="0" y="360436"/>
                  <a:pt x="60892" y="299544"/>
                  <a:pt x="136006" y="299544"/>
                </a:cubicBezTo>
                <a:lnTo>
                  <a:pt x="2345459" y="299544"/>
                </a:lnTo>
                <a:lnTo>
                  <a:pt x="2538593" y="0"/>
                </a:lnTo>
                <a:lnTo>
                  <a:pt x="2790248" y="293194"/>
                </a:lnTo>
                <a:lnTo>
                  <a:pt x="10355350" y="299544"/>
                </a:lnTo>
                <a:cubicBezTo>
                  <a:pt x="10430464" y="299544"/>
                  <a:pt x="10491356" y="360436"/>
                  <a:pt x="10491356" y="435550"/>
                </a:cubicBezTo>
                <a:lnTo>
                  <a:pt x="10491356" y="435547"/>
                </a:lnTo>
                <a:lnTo>
                  <a:pt x="10491356" y="435547"/>
                </a:lnTo>
                <a:lnTo>
                  <a:pt x="10491356" y="639551"/>
                </a:lnTo>
                <a:lnTo>
                  <a:pt x="10491356" y="979555"/>
                </a:lnTo>
                <a:cubicBezTo>
                  <a:pt x="10491356" y="1054669"/>
                  <a:pt x="10430464" y="1115561"/>
                  <a:pt x="10355350" y="1115561"/>
                </a:cubicBezTo>
                <a:lnTo>
                  <a:pt x="4371398" y="1115561"/>
                </a:lnTo>
                <a:lnTo>
                  <a:pt x="1748559" y="1115561"/>
                </a:lnTo>
                <a:lnTo>
                  <a:pt x="1748559" y="1115561"/>
                </a:lnTo>
                <a:lnTo>
                  <a:pt x="136006" y="1115561"/>
                </a:lnTo>
                <a:cubicBezTo>
                  <a:pt x="60892" y="1115561"/>
                  <a:pt x="0" y="1054669"/>
                  <a:pt x="0" y="979555"/>
                </a:cubicBezTo>
                <a:lnTo>
                  <a:pt x="0" y="639551"/>
                </a:lnTo>
                <a:lnTo>
                  <a:pt x="0" y="435547"/>
                </a:lnTo>
                <a:lnTo>
                  <a:pt x="0" y="435547"/>
                </a:lnTo>
                <a:lnTo>
                  <a:pt x="0" y="43555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200000"/>
              </a:lnSpc>
            </a:pPr>
            <a:r>
              <a:rPr kumimoji="1" lang="ja-JP" altLang="en-US" sz="2800" dirty="0" smtClean="0">
                <a:solidFill>
                  <a:schemeClr val="tx1"/>
                </a:solidFill>
                <a:latin typeface="+mj-ea"/>
                <a:ea typeface="+mj-ea"/>
              </a:rPr>
              <a:t>後ろの生徒にとって文字や</a:t>
            </a:r>
            <a:r>
              <a:rPr kumimoji="1" lang="ja-JP" altLang="en-US" sz="2800" dirty="0">
                <a:solidFill>
                  <a:schemeClr val="tx1"/>
                </a:solidFill>
                <a:latin typeface="+mj-ea"/>
                <a:ea typeface="+mj-ea"/>
              </a:rPr>
              <a:t>画像</a:t>
            </a:r>
            <a:r>
              <a:rPr kumimoji="1" lang="ja-JP" altLang="en-US" sz="2800" dirty="0" smtClean="0">
                <a:solidFill>
                  <a:schemeClr val="tx1"/>
                </a:solidFill>
                <a:latin typeface="+mj-ea"/>
                <a:ea typeface="+mj-ea"/>
              </a:rPr>
              <a:t>の大きさが小さくないかを留意</a:t>
            </a:r>
            <a:endParaRPr kumimoji="1" lang="ja-JP" altLang="en-US" sz="2800" dirty="0">
              <a:solidFill>
                <a:schemeClr val="tx1"/>
              </a:solidFill>
              <a:latin typeface="+mj-ea"/>
              <a:ea typeface="+mj-ea"/>
            </a:endParaRPr>
          </a:p>
        </p:txBody>
      </p:sp>
      <p:sp>
        <p:nvSpPr>
          <p:cNvPr id="15" name="角丸四角形吹き出し 14"/>
          <p:cNvSpPr/>
          <p:nvPr/>
        </p:nvSpPr>
        <p:spPr>
          <a:xfrm>
            <a:off x="5497583" y="1651859"/>
            <a:ext cx="2897117" cy="912065"/>
          </a:xfrm>
          <a:prstGeom prst="wedgeRoundRectCallout">
            <a:avLst>
              <a:gd name="adj1" fmla="val -57257"/>
              <a:gd name="adj2" fmla="val -3277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タッチパネルで</a:t>
            </a:r>
            <a:endParaRPr kumimoji="1" lang="en-US" altLang="ja-JP" sz="2800" dirty="0" smtClean="0">
              <a:solidFill>
                <a:schemeClr val="tx1"/>
              </a:solidFill>
              <a:latin typeface="+mj-ea"/>
              <a:ea typeface="+mj-ea"/>
            </a:endParaRPr>
          </a:p>
          <a:p>
            <a:pPr algn="ctr"/>
            <a:r>
              <a:rPr kumimoji="1" lang="ja-JP" altLang="en-US" sz="2800" dirty="0" smtClean="0">
                <a:solidFill>
                  <a:schemeClr val="tx1"/>
                </a:solidFill>
                <a:latin typeface="+mj-ea"/>
                <a:ea typeface="+mj-ea"/>
              </a:rPr>
              <a:t>電子</a:t>
            </a:r>
            <a:r>
              <a:rPr kumimoji="1" lang="ja-JP" altLang="en-US" sz="2800" dirty="0">
                <a:solidFill>
                  <a:schemeClr val="tx1"/>
                </a:solidFill>
                <a:latin typeface="+mj-ea"/>
                <a:ea typeface="+mj-ea"/>
              </a:rPr>
              <a:t>黒板</a:t>
            </a:r>
            <a:r>
              <a:rPr kumimoji="1" lang="ja-JP" altLang="en-US" sz="2800" dirty="0" smtClean="0">
                <a:solidFill>
                  <a:schemeClr val="tx1"/>
                </a:solidFill>
                <a:latin typeface="+mj-ea"/>
                <a:ea typeface="+mj-ea"/>
              </a:rPr>
              <a:t>を</a:t>
            </a:r>
            <a:r>
              <a:rPr kumimoji="1" lang="ja-JP" altLang="en-US" sz="2800" dirty="0">
                <a:solidFill>
                  <a:schemeClr val="tx1"/>
                </a:solidFill>
                <a:latin typeface="+mj-ea"/>
                <a:ea typeface="+mj-ea"/>
              </a:rPr>
              <a:t>操作</a:t>
            </a:r>
          </a:p>
        </p:txBody>
      </p:sp>
      <p:sp>
        <p:nvSpPr>
          <p:cNvPr id="16" name="角丸四角形吹き出し 15"/>
          <p:cNvSpPr/>
          <p:nvPr/>
        </p:nvSpPr>
        <p:spPr>
          <a:xfrm>
            <a:off x="5007966" y="1823290"/>
            <a:ext cx="3904135" cy="2354195"/>
          </a:xfrm>
          <a:custGeom>
            <a:avLst/>
            <a:gdLst>
              <a:gd name="connsiteX0" fmla="*/ 0 w 3904135"/>
              <a:gd name="connsiteY0" fmla="*/ 224693 h 1348132"/>
              <a:gd name="connsiteX1" fmla="*/ 224693 w 3904135"/>
              <a:gd name="connsiteY1" fmla="*/ 0 h 1348132"/>
              <a:gd name="connsiteX2" fmla="*/ 650689 w 3904135"/>
              <a:gd name="connsiteY2" fmla="*/ 0 h 1348132"/>
              <a:gd name="connsiteX3" fmla="*/ 77419 w 3904135"/>
              <a:gd name="connsiteY3" fmla="*/ -593313 h 1348132"/>
              <a:gd name="connsiteX4" fmla="*/ 1626723 w 3904135"/>
              <a:gd name="connsiteY4" fmla="*/ 0 h 1348132"/>
              <a:gd name="connsiteX5" fmla="*/ 3679442 w 3904135"/>
              <a:gd name="connsiteY5" fmla="*/ 0 h 1348132"/>
              <a:gd name="connsiteX6" fmla="*/ 3904135 w 3904135"/>
              <a:gd name="connsiteY6" fmla="*/ 224693 h 1348132"/>
              <a:gd name="connsiteX7" fmla="*/ 3904135 w 3904135"/>
              <a:gd name="connsiteY7" fmla="*/ 224689 h 1348132"/>
              <a:gd name="connsiteX8" fmla="*/ 3904135 w 3904135"/>
              <a:gd name="connsiteY8" fmla="*/ 224689 h 1348132"/>
              <a:gd name="connsiteX9" fmla="*/ 3904135 w 3904135"/>
              <a:gd name="connsiteY9" fmla="*/ 561722 h 1348132"/>
              <a:gd name="connsiteX10" fmla="*/ 3904135 w 3904135"/>
              <a:gd name="connsiteY10" fmla="*/ 1123439 h 1348132"/>
              <a:gd name="connsiteX11" fmla="*/ 3679442 w 3904135"/>
              <a:gd name="connsiteY11" fmla="*/ 1348132 h 1348132"/>
              <a:gd name="connsiteX12" fmla="*/ 1626723 w 3904135"/>
              <a:gd name="connsiteY12" fmla="*/ 1348132 h 1348132"/>
              <a:gd name="connsiteX13" fmla="*/ 650689 w 3904135"/>
              <a:gd name="connsiteY13" fmla="*/ 1348132 h 1348132"/>
              <a:gd name="connsiteX14" fmla="*/ 650689 w 3904135"/>
              <a:gd name="connsiteY14" fmla="*/ 1348132 h 1348132"/>
              <a:gd name="connsiteX15" fmla="*/ 224693 w 3904135"/>
              <a:gd name="connsiteY15" fmla="*/ 1348132 h 1348132"/>
              <a:gd name="connsiteX16" fmla="*/ 0 w 3904135"/>
              <a:gd name="connsiteY16" fmla="*/ 1123439 h 1348132"/>
              <a:gd name="connsiteX17" fmla="*/ 0 w 3904135"/>
              <a:gd name="connsiteY17" fmla="*/ 561722 h 1348132"/>
              <a:gd name="connsiteX18" fmla="*/ 0 w 3904135"/>
              <a:gd name="connsiteY18" fmla="*/ 224689 h 1348132"/>
              <a:gd name="connsiteX19" fmla="*/ 0 w 3904135"/>
              <a:gd name="connsiteY19" fmla="*/ 224689 h 1348132"/>
              <a:gd name="connsiteX20" fmla="*/ 0 w 3904135"/>
              <a:gd name="connsiteY20" fmla="*/ 224693 h 1348132"/>
              <a:gd name="connsiteX0" fmla="*/ 0 w 3904135"/>
              <a:gd name="connsiteY0" fmla="*/ 1230756 h 2354195"/>
              <a:gd name="connsiteX1" fmla="*/ 224693 w 3904135"/>
              <a:gd name="connsiteY1" fmla="*/ 1006063 h 2354195"/>
              <a:gd name="connsiteX2" fmla="*/ 650689 w 3904135"/>
              <a:gd name="connsiteY2" fmla="*/ 1006063 h 2354195"/>
              <a:gd name="connsiteX3" fmla="*/ 248869 w 3904135"/>
              <a:gd name="connsiteY3" fmla="*/ 0 h 2354195"/>
              <a:gd name="connsiteX4" fmla="*/ 1626723 w 3904135"/>
              <a:gd name="connsiteY4" fmla="*/ 1006063 h 2354195"/>
              <a:gd name="connsiteX5" fmla="*/ 3679442 w 3904135"/>
              <a:gd name="connsiteY5" fmla="*/ 1006063 h 2354195"/>
              <a:gd name="connsiteX6" fmla="*/ 3904135 w 3904135"/>
              <a:gd name="connsiteY6" fmla="*/ 1230756 h 2354195"/>
              <a:gd name="connsiteX7" fmla="*/ 3904135 w 3904135"/>
              <a:gd name="connsiteY7" fmla="*/ 1230752 h 2354195"/>
              <a:gd name="connsiteX8" fmla="*/ 3904135 w 3904135"/>
              <a:gd name="connsiteY8" fmla="*/ 1230752 h 2354195"/>
              <a:gd name="connsiteX9" fmla="*/ 3904135 w 3904135"/>
              <a:gd name="connsiteY9" fmla="*/ 1567785 h 2354195"/>
              <a:gd name="connsiteX10" fmla="*/ 3904135 w 3904135"/>
              <a:gd name="connsiteY10" fmla="*/ 2129502 h 2354195"/>
              <a:gd name="connsiteX11" fmla="*/ 3679442 w 3904135"/>
              <a:gd name="connsiteY11" fmla="*/ 2354195 h 2354195"/>
              <a:gd name="connsiteX12" fmla="*/ 1626723 w 3904135"/>
              <a:gd name="connsiteY12" fmla="*/ 2354195 h 2354195"/>
              <a:gd name="connsiteX13" fmla="*/ 650689 w 3904135"/>
              <a:gd name="connsiteY13" fmla="*/ 2354195 h 2354195"/>
              <a:gd name="connsiteX14" fmla="*/ 650689 w 3904135"/>
              <a:gd name="connsiteY14" fmla="*/ 2354195 h 2354195"/>
              <a:gd name="connsiteX15" fmla="*/ 224693 w 3904135"/>
              <a:gd name="connsiteY15" fmla="*/ 2354195 h 2354195"/>
              <a:gd name="connsiteX16" fmla="*/ 0 w 3904135"/>
              <a:gd name="connsiteY16" fmla="*/ 2129502 h 2354195"/>
              <a:gd name="connsiteX17" fmla="*/ 0 w 3904135"/>
              <a:gd name="connsiteY17" fmla="*/ 1567785 h 2354195"/>
              <a:gd name="connsiteX18" fmla="*/ 0 w 3904135"/>
              <a:gd name="connsiteY18" fmla="*/ 1230752 h 2354195"/>
              <a:gd name="connsiteX19" fmla="*/ 0 w 3904135"/>
              <a:gd name="connsiteY19" fmla="*/ 1230752 h 2354195"/>
              <a:gd name="connsiteX20" fmla="*/ 0 w 3904135"/>
              <a:gd name="connsiteY20" fmla="*/ 1230756 h 2354195"/>
              <a:gd name="connsiteX0" fmla="*/ 0 w 3904135"/>
              <a:gd name="connsiteY0" fmla="*/ 1230756 h 2354195"/>
              <a:gd name="connsiteX1" fmla="*/ 224693 w 3904135"/>
              <a:gd name="connsiteY1" fmla="*/ 1006063 h 2354195"/>
              <a:gd name="connsiteX2" fmla="*/ 371289 w 3904135"/>
              <a:gd name="connsiteY2" fmla="*/ 999713 h 2354195"/>
              <a:gd name="connsiteX3" fmla="*/ 248869 w 3904135"/>
              <a:gd name="connsiteY3" fmla="*/ 0 h 2354195"/>
              <a:gd name="connsiteX4" fmla="*/ 1626723 w 3904135"/>
              <a:gd name="connsiteY4" fmla="*/ 1006063 h 2354195"/>
              <a:gd name="connsiteX5" fmla="*/ 3679442 w 3904135"/>
              <a:gd name="connsiteY5" fmla="*/ 1006063 h 2354195"/>
              <a:gd name="connsiteX6" fmla="*/ 3904135 w 3904135"/>
              <a:gd name="connsiteY6" fmla="*/ 1230756 h 2354195"/>
              <a:gd name="connsiteX7" fmla="*/ 3904135 w 3904135"/>
              <a:gd name="connsiteY7" fmla="*/ 1230752 h 2354195"/>
              <a:gd name="connsiteX8" fmla="*/ 3904135 w 3904135"/>
              <a:gd name="connsiteY8" fmla="*/ 1230752 h 2354195"/>
              <a:gd name="connsiteX9" fmla="*/ 3904135 w 3904135"/>
              <a:gd name="connsiteY9" fmla="*/ 1567785 h 2354195"/>
              <a:gd name="connsiteX10" fmla="*/ 3904135 w 3904135"/>
              <a:gd name="connsiteY10" fmla="*/ 2129502 h 2354195"/>
              <a:gd name="connsiteX11" fmla="*/ 3679442 w 3904135"/>
              <a:gd name="connsiteY11" fmla="*/ 2354195 h 2354195"/>
              <a:gd name="connsiteX12" fmla="*/ 1626723 w 3904135"/>
              <a:gd name="connsiteY12" fmla="*/ 2354195 h 2354195"/>
              <a:gd name="connsiteX13" fmla="*/ 650689 w 3904135"/>
              <a:gd name="connsiteY13" fmla="*/ 2354195 h 2354195"/>
              <a:gd name="connsiteX14" fmla="*/ 650689 w 3904135"/>
              <a:gd name="connsiteY14" fmla="*/ 2354195 h 2354195"/>
              <a:gd name="connsiteX15" fmla="*/ 224693 w 3904135"/>
              <a:gd name="connsiteY15" fmla="*/ 2354195 h 2354195"/>
              <a:gd name="connsiteX16" fmla="*/ 0 w 3904135"/>
              <a:gd name="connsiteY16" fmla="*/ 2129502 h 2354195"/>
              <a:gd name="connsiteX17" fmla="*/ 0 w 3904135"/>
              <a:gd name="connsiteY17" fmla="*/ 1567785 h 2354195"/>
              <a:gd name="connsiteX18" fmla="*/ 0 w 3904135"/>
              <a:gd name="connsiteY18" fmla="*/ 1230752 h 2354195"/>
              <a:gd name="connsiteX19" fmla="*/ 0 w 3904135"/>
              <a:gd name="connsiteY19" fmla="*/ 1230752 h 2354195"/>
              <a:gd name="connsiteX20" fmla="*/ 0 w 3904135"/>
              <a:gd name="connsiteY20" fmla="*/ 1230756 h 2354195"/>
              <a:gd name="connsiteX0" fmla="*/ 0 w 3904135"/>
              <a:gd name="connsiteY0" fmla="*/ 1230756 h 2354195"/>
              <a:gd name="connsiteX1" fmla="*/ 224693 w 3904135"/>
              <a:gd name="connsiteY1" fmla="*/ 1006063 h 2354195"/>
              <a:gd name="connsiteX2" fmla="*/ 371289 w 3904135"/>
              <a:gd name="connsiteY2" fmla="*/ 999713 h 2354195"/>
              <a:gd name="connsiteX3" fmla="*/ 248869 w 3904135"/>
              <a:gd name="connsiteY3" fmla="*/ 0 h 2354195"/>
              <a:gd name="connsiteX4" fmla="*/ 636123 w 3904135"/>
              <a:gd name="connsiteY4" fmla="*/ 1006063 h 2354195"/>
              <a:gd name="connsiteX5" fmla="*/ 3679442 w 3904135"/>
              <a:gd name="connsiteY5" fmla="*/ 1006063 h 2354195"/>
              <a:gd name="connsiteX6" fmla="*/ 3904135 w 3904135"/>
              <a:gd name="connsiteY6" fmla="*/ 1230756 h 2354195"/>
              <a:gd name="connsiteX7" fmla="*/ 3904135 w 3904135"/>
              <a:gd name="connsiteY7" fmla="*/ 1230752 h 2354195"/>
              <a:gd name="connsiteX8" fmla="*/ 3904135 w 3904135"/>
              <a:gd name="connsiteY8" fmla="*/ 1230752 h 2354195"/>
              <a:gd name="connsiteX9" fmla="*/ 3904135 w 3904135"/>
              <a:gd name="connsiteY9" fmla="*/ 1567785 h 2354195"/>
              <a:gd name="connsiteX10" fmla="*/ 3904135 w 3904135"/>
              <a:gd name="connsiteY10" fmla="*/ 2129502 h 2354195"/>
              <a:gd name="connsiteX11" fmla="*/ 3679442 w 3904135"/>
              <a:gd name="connsiteY11" fmla="*/ 2354195 h 2354195"/>
              <a:gd name="connsiteX12" fmla="*/ 1626723 w 3904135"/>
              <a:gd name="connsiteY12" fmla="*/ 2354195 h 2354195"/>
              <a:gd name="connsiteX13" fmla="*/ 650689 w 3904135"/>
              <a:gd name="connsiteY13" fmla="*/ 2354195 h 2354195"/>
              <a:gd name="connsiteX14" fmla="*/ 650689 w 3904135"/>
              <a:gd name="connsiteY14" fmla="*/ 2354195 h 2354195"/>
              <a:gd name="connsiteX15" fmla="*/ 224693 w 3904135"/>
              <a:gd name="connsiteY15" fmla="*/ 2354195 h 2354195"/>
              <a:gd name="connsiteX16" fmla="*/ 0 w 3904135"/>
              <a:gd name="connsiteY16" fmla="*/ 2129502 h 2354195"/>
              <a:gd name="connsiteX17" fmla="*/ 0 w 3904135"/>
              <a:gd name="connsiteY17" fmla="*/ 1567785 h 2354195"/>
              <a:gd name="connsiteX18" fmla="*/ 0 w 3904135"/>
              <a:gd name="connsiteY18" fmla="*/ 1230752 h 2354195"/>
              <a:gd name="connsiteX19" fmla="*/ 0 w 3904135"/>
              <a:gd name="connsiteY19" fmla="*/ 1230752 h 2354195"/>
              <a:gd name="connsiteX20" fmla="*/ 0 w 3904135"/>
              <a:gd name="connsiteY20" fmla="*/ 1230756 h 235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04135" h="2354195">
                <a:moveTo>
                  <a:pt x="0" y="1230756"/>
                </a:moveTo>
                <a:cubicBezTo>
                  <a:pt x="0" y="1106661"/>
                  <a:pt x="100598" y="1006063"/>
                  <a:pt x="224693" y="1006063"/>
                </a:cubicBezTo>
                <a:lnTo>
                  <a:pt x="371289" y="999713"/>
                </a:lnTo>
                <a:lnTo>
                  <a:pt x="248869" y="0"/>
                </a:lnTo>
                <a:lnTo>
                  <a:pt x="636123" y="1006063"/>
                </a:lnTo>
                <a:lnTo>
                  <a:pt x="3679442" y="1006063"/>
                </a:lnTo>
                <a:cubicBezTo>
                  <a:pt x="3803537" y="1006063"/>
                  <a:pt x="3904135" y="1106661"/>
                  <a:pt x="3904135" y="1230756"/>
                </a:cubicBezTo>
                <a:lnTo>
                  <a:pt x="3904135" y="1230752"/>
                </a:lnTo>
                <a:lnTo>
                  <a:pt x="3904135" y="1230752"/>
                </a:lnTo>
                <a:lnTo>
                  <a:pt x="3904135" y="1567785"/>
                </a:lnTo>
                <a:lnTo>
                  <a:pt x="3904135" y="2129502"/>
                </a:lnTo>
                <a:cubicBezTo>
                  <a:pt x="3904135" y="2253597"/>
                  <a:pt x="3803537" y="2354195"/>
                  <a:pt x="3679442" y="2354195"/>
                </a:cubicBezTo>
                <a:lnTo>
                  <a:pt x="1626723" y="2354195"/>
                </a:lnTo>
                <a:lnTo>
                  <a:pt x="650689" y="2354195"/>
                </a:lnTo>
                <a:lnTo>
                  <a:pt x="650689" y="2354195"/>
                </a:lnTo>
                <a:lnTo>
                  <a:pt x="224693" y="2354195"/>
                </a:lnTo>
                <a:cubicBezTo>
                  <a:pt x="100598" y="2354195"/>
                  <a:pt x="0" y="2253597"/>
                  <a:pt x="0" y="2129502"/>
                </a:cubicBezTo>
                <a:lnTo>
                  <a:pt x="0" y="1567785"/>
                </a:lnTo>
                <a:lnTo>
                  <a:pt x="0" y="1230752"/>
                </a:lnTo>
                <a:lnTo>
                  <a:pt x="0" y="1230752"/>
                </a:lnTo>
                <a:lnTo>
                  <a:pt x="0" y="1230756"/>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800" dirty="0" smtClean="0">
                <a:solidFill>
                  <a:schemeClr val="tx1"/>
                </a:solidFill>
                <a:latin typeface="+mj-ea"/>
                <a:ea typeface="+mj-ea"/>
              </a:rPr>
              <a:t>蛍光灯や外の明かりが電子黒板に映り込んでいないかを留意</a:t>
            </a:r>
            <a:endParaRPr kumimoji="1" lang="ja-JP" altLang="en-US" sz="2800" dirty="0">
              <a:solidFill>
                <a:schemeClr val="tx1"/>
              </a:solidFill>
              <a:latin typeface="+mj-ea"/>
              <a:ea typeface="+mj-ea"/>
            </a:endParaRPr>
          </a:p>
        </p:txBody>
      </p:sp>
    </p:spTree>
    <p:extLst>
      <p:ext uri="{BB962C8B-B14F-4D97-AF65-F5344CB8AC3E}">
        <p14:creationId xmlns:p14="http://schemas.microsoft.com/office/powerpoint/2010/main" val="74060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注意点</a:t>
            </a:r>
            <a:endParaRPr kumimoji="1" lang="ja-JP" altLang="en-US" dirty="0"/>
          </a:p>
        </p:txBody>
      </p:sp>
      <p:sp>
        <p:nvSpPr>
          <p:cNvPr id="3" name="コンテンツ プレースホルダー 2"/>
          <p:cNvSpPr>
            <a:spLocks noGrp="1"/>
          </p:cNvSpPr>
          <p:nvPr>
            <p:ph idx="1"/>
          </p:nvPr>
        </p:nvSpPr>
        <p:spPr/>
        <p:txBody>
          <a:bodyPr/>
          <a:lstStyle/>
          <a:p>
            <a:pPr>
              <a:lnSpc>
                <a:spcPct val="80000"/>
              </a:lnSpc>
              <a:buFont typeface="Wingdings" panose="05000000000000000000" pitchFamily="2" charset="2"/>
              <a:buChar char="l"/>
            </a:pPr>
            <a:r>
              <a:rPr kumimoji="1" lang="ja-JP" altLang="en-US" sz="3200" dirty="0" smtClean="0"/>
              <a:t>ＩＣＴ機器設置の注意点</a:t>
            </a:r>
            <a:endParaRPr kumimoji="1" lang="en-US" altLang="ja-JP" sz="3200" dirty="0" smtClean="0"/>
          </a:p>
          <a:p>
            <a:pPr marL="788670" lvl="1" indent="-514350">
              <a:lnSpc>
                <a:spcPct val="80000"/>
              </a:lnSpc>
              <a:buFont typeface="+mj-ea"/>
              <a:buAutoNum type="circleNumDbPlain"/>
            </a:pPr>
            <a:r>
              <a:rPr lang="ja-JP" altLang="en-US" sz="3200" dirty="0">
                <a:latin typeface="+mj-ea"/>
                <a:ea typeface="+mj-ea"/>
              </a:rPr>
              <a:t>機器</a:t>
            </a:r>
            <a:r>
              <a:rPr lang="ja-JP" altLang="en-US" sz="3200" dirty="0" smtClean="0">
                <a:latin typeface="+mj-ea"/>
                <a:ea typeface="+mj-ea"/>
              </a:rPr>
              <a:t>やコード配線の設置は児童生徒の安全に十分配慮すること。</a:t>
            </a:r>
            <a:endParaRPr lang="en-US" altLang="ja-JP" sz="3200" dirty="0" smtClean="0">
              <a:latin typeface="+mj-ea"/>
              <a:ea typeface="+mj-ea"/>
            </a:endParaRPr>
          </a:p>
          <a:p>
            <a:pPr marL="788670" lvl="1" indent="-514350">
              <a:lnSpc>
                <a:spcPct val="80000"/>
              </a:lnSpc>
              <a:buFont typeface="+mj-ea"/>
              <a:buAutoNum type="circleNumDbPlain"/>
            </a:pPr>
            <a:r>
              <a:rPr lang="ja-JP" altLang="en-US" sz="3200" dirty="0" smtClean="0">
                <a:latin typeface="+mj-ea"/>
                <a:ea typeface="+mj-ea"/>
              </a:rPr>
              <a:t>投影</a:t>
            </a:r>
            <a:r>
              <a:rPr lang="ja-JP" altLang="en-US" sz="3200" dirty="0">
                <a:latin typeface="+mj-ea"/>
                <a:ea typeface="+mj-ea"/>
              </a:rPr>
              <a:t>画面</a:t>
            </a:r>
            <a:r>
              <a:rPr lang="ja-JP" altLang="en-US" sz="3200" dirty="0" smtClean="0">
                <a:latin typeface="+mj-ea"/>
                <a:ea typeface="+mj-ea"/>
              </a:rPr>
              <a:t>に</a:t>
            </a:r>
            <a:r>
              <a:rPr lang="ja-JP" altLang="en-US" sz="3200" dirty="0">
                <a:latin typeface="+mj-ea"/>
                <a:ea typeface="+mj-ea"/>
              </a:rPr>
              <a:t>光</a:t>
            </a:r>
            <a:r>
              <a:rPr lang="ja-JP" altLang="en-US" sz="3200" dirty="0" smtClean="0">
                <a:latin typeface="+mj-ea"/>
                <a:ea typeface="+mj-ea"/>
              </a:rPr>
              <a:t>が</a:t>
            </a:r>
            <a:r>
              <a:rPr lang="ja-JP" altLang="en-US" sz="3200" dirty="0">
                <a:latin typeface="+mj-ea"/>
                <a:ea typeface="+mj-ea"/>
              </a:rPr>
              <a:t>反射</a:t>
            </a:r>
            <a:r>
              <a:rPr lang="ja-JP" altLang="en-US" sz="3200" dirty="0" smtClean="0">
                <a:latin typeface="+mj-ea"/>
                <a:ea typeface="+mj-ea"/>
              </a:rPr>
              <a:t>したり、映り込んだりしないよう配置すること。</a:t>
            </a:r>
            <a:endParaRPr lang="en-US" altLang="ja-JP" sz="3200" dirty="0" smtClean="0">
              <a:latin typeface="+mj-ea"/>
              <a:ea typeface="+mj-ea"/>
            </a:endParaRPr>
          </a:p>
          <a:p>
            <a:pPr marL="788670" lvl="1" indent="-514350">
              <a:lnSpc>
                <a:spcPct val="80000"/>
              </a:lnSpc>
              <a:buFont typeface="+mj-ea"/>
              <a:buAutoNum type="circleNumDbPlain"/>
            </a:pPr>
            <a:r>
              <a:rPr kumimoji="1" lang="ja-JP" altLang="en-US" sz="3200" dirty="0">
                <a:latin typeface="+mj-ea"/>
                <a:ea typeface="+mj-ea"/>
              </a:rPr>
              <a:t>教室</a:t>
            </a:r>
            <a:r>
              <a:rPr kumimoji="1" lang="ja-JP" altLang="en-US" sz="3200" dirty="0" smtClean="0">
                <a:latin typeface="+mj-ea"/>
                <a:ea typeface="+mj-ea"/>
              </a:rPr>
              <a:t>が明るすぎる</a:t>
            </a:r>
            <a:r>
              <a:rPr kumimoji="1" lang="ja-JP" altLang="en-US" sz="3200" dirty="0">
                <a:latin typeface="+mj-ea"/>
                <a:ea typeface="+mj-ea"/>
              </a:rPr>
              <a:t>場合</a:t>
            </a:r>
            <a:r>
              <a:rPr kumimoji="1" lang="ja-JP" altLang="en-US" sz="3200" dirty="0" smtClean="0">
                <a:latin typeface="+mj-ea"/>
                <a:ea typeface="+mj-ea"/>
              </a:rPr>
              <a:t>は暗幕などで</a:t>
            </a:r>
            <a:r>
              <a:rPr kumimoji="1" lang="ja-JP" altLang="en-US" sz="3200" dirty="0">
                <a:latin typeface="+mj-ea"/>
                <a:ea typeface="+mj-ea"/>
              </a:rPr>
              <a:t>光</a:t>
            </a:r>
            <a:r>
              <a:rPr kumimoji="1" lang="ja-JP" altLang="en-US" sz="3200" dirty="0" smtClean="0">
                <a:latin typeface="+mj-ea"/>
                <a:ea typeface="+mj-ea"/>
              </a:rPr>
              <a:t>を</a:t>
            </a:r>
            <a:r>
              <a:rPr kumimoji="1" lang="ja-JP" altLang="en-US" sz="3200" dirty="0">
                <a:latin typeface="+mj-ea"/>
                <a:ea typeface="+mj-ea"/>
              </a:rPr>
              <a:t>調節</a:t>
            </a:r>
            <a:r>
              <a:rPr kumimoji="1" lang="ja-JP" altLang="en-US" sz="3200" dirty="0" smtClean="0">
                <a:latin typeface="+mj-ea"/>
                <a:ea typeface="+mj-ea"/>
              </a:rPr>
              <a:t>すること。</a:t>
            </a:r>
            <a:endParaRPr kumimoji="1" lang="en-US" altLang="ja-JP" sz="3200" dirty="0" smtClean="0">
              <a:latin typeface="+mj-ea"/>
              <a:ea typeface="+mj-ea"/>
            </a:endParaRPr>
          </a:p>
          <a:p>
            <a:pPr marL="788670" lvl="1" indent="-514350">
              <a:lnSpc>
                <a:spcPct val="80000"/>
              </a:lnSpc>
              <a:buFont typeface="+mj-ea"/>
              <a:buAutoNum type="circleNumDbPlain"/>
            </a:pPr>
            <a:r>
              <a:rPr lang="ja-JP" altLang="en-US" sz="3200" dirty="0">
                <a:latin typeface="+mj-ea"/>
                <a:ea typeface="+mj-ea"/>
              </a:rPr>
              <a:t>投影</a:t>
            </a:r>
            <a:r>
              <a:rPr lang="ja-JP" altLang="en-US" sz="3200" dirty="0" smtClean="0">
                <a:latin typeface="+mj-ea"/>
                <a:ea typeface="+mj-ea"/>
              </a:rPr>
              <a:t>画面がすべての児童生徒から見やすいように設定すること。</a:t>
            </a:r>
            <a:endParaRPr kumimoji="1" lang="en-US" altLang="ja-JP" sz="3200" dirty="0" smtClean="0">
              <a:latin typeface="+mj-ea"/>
              <a:ea typeface="+mj-ea"/>
            </a:endParaRPr>
          </a:p>
          <a:p>
            <a:pPr>
              <a:lnSpc>
                <a:spcPct val="80000"/>
              </a:lnSpc>
              <a:buFont typeface="Wingdings" panose="05000000000000000000" pitchFamily="2" charset="2"/>
              <a:buChar char="l"/>
            </a:pPr>
            <a:r>
              <a:rPr lang="ja-JP" altLang="en-US" sz="3200" dirty="0" smtClean="0"/>
              <a:t>教材作成</a:t>
            </a:r>
            <a:r>
              <a:rPr lang="ja-JP" altLang="en-US" sz="3200" dirty="0"/>
              <a:t>時</a:t>
            </a:r>
            <a:r>
              <a:rPr lang="ja-JP" altLang="en-US" sz="3200" dirty="0" smtClean="0"/>
              <a:t>の注意点</a:t>
            </a:r>
            <a:endParaRPr lang="en-US" altLang="ja-JP" sz="3200" dirty="0" smtClean="0"/>
          </a:p>
          <a:p>
            <a:pPr lvl="1">
              <a:lnSpc>
                <a:spcPct val="80000"/>
              </a:lnSpc>
              <a:buFont typeface="Wingdings" panose="05000000000000000000" pitchFamily="2" charset="2"/>
              <a:buChar char="p"/>
            </a:pPr>
            <a:r>
              <a:rPr lang="ja-JP" altLang="en-US" sz="3200" dirty="0">
                <a:latin typeface="+mj-ea"/>
                <a:ea typeface="+mj-ea"/>
              </a:rPr>
              <a:t> </a:t>
            </a:r>
            <a:r>
              <a:rPr kumimoji="1" lang="ja-JP" altLang="en-US" sz="3200" dirty="0" smtClean="0">
                <a:latin typeface="+mj-ea"/>
                <a:ea typeface="+mj-ea"/>
              </a:rPr>
              <a:t>投影した教材が一番後ろの児童生徒でも視認できるように作成する。</a:t>
            </a:r>
            <a:endParaRPr kumimoji="1" lang="ja-JP" altLang="en-US" sz="3200" dirty="0">
              <a:latin typeface="+mj-ea"/>
              <a:ea typeface="+mj-ea"/>
            </a:endParaRPr>
          </a:p>
        </p:txBody>
      </p:sp>
    </p:spTree>
    <p:extLst>
      <p:ext uri="{BB962C8B-B14F-4D97-AF65-F5344CB8AC3E}">
        <p14:creationId xmlns:p14="http://schemas.microsoft.com/office/powerpoint/2010/main" val="369329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1603" t="38611" r="15449" b="21437"/>
          <a:stretch/>
        </p:blipFill>
        <p:spPr>
          <a:xfrm>
            <a:off x="593644" y="2783065"/>
            <a:ext cx="10864361" cy="3198208"/>
          </a:xfrm>
          <a:prstGeom prst="rect">
            <a:avLst/>
          </a:prstGeom>
        </p:spPr>
      </p:pic>
      <p:sp>
        <p:nvSpPr>
          <p:cNvPr id="2" name="タイトル 1"/>
          <p:cNvSpPr>
            <a:spLocks noGrp="1"/>
          </p:cNvSpPr>
          <p:nvPr>
            <p:ph type="title"/>
          </p:nvPr>
        </p:nvSpPr>
        <p:spPr/>
        <p:txBody>
          <a:bodyPr/>
          <a:lstStyle/>
          <a:p>
            <a:r>
              <a:rPr kumimoji="1" lang="ja-JP" altLang="en-US" dirty="0" smtClean="0"/>
              <a:t>ＩＣＴ機器の活用例（プロジェクタ）</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4000" dirty="0" smtClean="0"/>
              <a:t>文字や写真、動画を大きく提示することができ、資料を瞬時に切りかえることができます。</a:t>
            </a:r>
          </a:p>
          <a:p>
            <a:endParaRPr lang="en-US" altLang="ja-JP" sz="4000" dirty="0"/>
          </a:p>
          <a:p>
            <a:endParaRPr kumimoji="1" lang="en-US" altLang="ja-JP" sz="4000" dirty="0" smtClean="0"/>
          </a:p>
          <a:p>
            <a:endParaRPr lang="en-US" altLang="ja-JP" sz="4000" dirty="0"/>
          </a:p>
          <a:p>
            <a:endParaRPr kumimoji="1" lang="en-US" altLang="ja-JP" sz="4000" dirty="0" smtClean="0"/>
          </a:p>
          <a:p>
            <a:pPr marL="45720" indent="0">
              <a:buNone/>
            </a:pPr>
            <a:endParaRPr kumimoji="1" lang="ja-JP" altLang="en-US" sz="3200" dirty="0"/>
          </a:p>
        </p:txBody>
      </p:sp>
    </p:spTree>
    <p:extLst>
      <p:ext uri="{BB962C8B-B14F-4D97-AF65-F5344CB8AC3E}">
        <p14:creationId xmlns:p14="http://schemas.microsoft.com/office/powerpoint/2010/main" val="345482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srcRect l="34727" t="23942" r="16282" b="20245"/>
          <a:stretch/>
        </p:blipFill>
        <p:spPr>
          <a:xfrm>
            <a:off x="260326" y="2176001"/>
            <a:ext cx="5625085" cy="3444536"/>
          </a:xfrm>
          <a:prstGeom prst="rect">
            <a:avLst/>
          </a:prstGeom>
        </p:spPr>
      </p:pic>
      <p:sp>
        <p:nvSpPr>
          <p:cNvPr id="2" name="タイトル 1"/>
          <p:cNvSpPr>
            <a:spLocks noGrp="1"/>
          </p:cNvSpPr>
          <p:nvPr>
            <p:ph type="title"/>
          </p:nvPr>
        </p:nvSpPr>
        <p:spPr/>
        <p:txBody>
          <a:bodyPr/>
          <a:lstStyle/>
          <a:p>
            <a:r>
              <a:rPr kumimoji="1" lang="ja-JP" altLang="en-US" dirty="0" smtClean="0"/>
              <a:t>ＩＣＴ機器の活用例（ＯＨＣ）</a:t>
            </a:r>
            <a:endParaRPr kumimoji="1" lang="ja-JP" altLang="en-US" dirty="0"/>
          </a:p>
        </p:txBody>
      </p:sp>
      <p:sp>
        <p:nvSpPr>
          <p:cNvPr id="3" name="コンテンツ プレースホルダー 2"/>
          <p:cNvSpPr>
            <a:spLocks noGrp="1"/>
          </p:cNvSpPr>
          <p:nvPr>
            <p:ph idx="1"/>
          </p:nvPr>
        </p:nvSpPr>
        <p:spPr>
          <a:xfrm>
            <a:off x="374626" y="1633347"/>
            <a:ext cx="10971584" cy="4886706"/>
          </a:xfrm>
        </p:spPr>
        <p:txBody>
          <a:bodyPr/>
          <a:lstStyle/>
          <a:p>
            <a:r>
              <a:rPr kumimoji="1" lang="ja-JP" altLang="en-US" sz="3600" dirty="0" smtClean="0"/>
              <a:t>教科書・辞書・新聞などを投影</a:t>
            </a:r>
            <a:endParaRPr kumimoji="1" lang="en-US" altLang="ja-JP" sz="3600" dirty="0" smtClean="0"/>
          </a:p>
          <a:p>
            <a:endParaRPr lang="en-US" altLang="ja-JP" sz="3600" dirty="0"/>
          </a:p>
          <a:p>
            <a:endParaRPr kumimoji="1" lang="en-US" altLang="ja-JP" sz="3600" dirty="0" smtClean="0"/>
          </a:p>
          <a:p>
            <a:pPr marL="45720" indent="0">
              <a:buNone/>
            </a:pPr>
            <a:endParaRPr kumimoji="1" lang="ja-JP" altLang="en-US" sz="2800" dirty="0"/>
          </a:p>
        </p:txBody>
      </p:sp>
      <p:pic>
        <p:nvPicPr>
          <p:cNvPr id="7" name="図 6"/>
          <p:cNvPicPr>
            <a:picLocks noChangeAspect="1"/>
          </p:cNvPicPr>
          <p:nvPr/>
        </p:nvPicPr>
        <p:blipFill rotWithShape="1">
          <a:blip r:embed="rId2"/>
          <a:srcRect l="12180" t="23942" r="65744" b="49899"/>
          <a:stretch/>
        </p:blipFill>
        <p:spPr>
          <a:xfrm>
            <a:off x="7555151" y="1614982"/>
            <a:ext cx="4085617" cy="2602271"/>
          </a:xfrm>
          <a:prstGeom prst="rect">
            <a:avLst/>
          </a:prstGeom>
        </p:spPr>
      </p:pic>
      <p:pic>
        <p:nvPicPr>
          <p:cNvPr id="8" name="図 7"/>
          <p:cNvPicPr>
            <a:picLocks noChangeAspect="1"/>
          </p:cNvPicPr>
          <p:nvPr/>
        </p:nvPicPr>
        <p:blipFill rotWithShape="1">
          <a:blip r:embed="rId3"/>
          <a:srcRect l="12543" t="36941" r="38388" b="31886"/>
          <a:stretch/>
        </p:blipFill>
        <p:spPr>
          <a:xfrm>
            <a:off x="5191657" y="4235619"/>
            <a:ext cx="6743670" cy="2302800"/>
          </a:xfrm>
          <a:prstGeom prst="rect">
            <a:avLst/>
          </a:prstGeom>
        </p:spPr>
      </p:pic>
    </p:spTree>
    <p:extLst>
      <p:ext uri="{BB962C8B-B14F-4D97-AF65-F5344CB8AC3E}">
        <p14:creationId xmlns:p14="http://schemas.microsoft.com/office/powerpoint/2010/main" val="3995554653"/>
      </p:ext>
    </p:extLst>
  </p:cSld>
  <p:clrMapOvr>
    <a:masterClrMapping/>
  </p:clrMapOvr>
</p:sld>
</file>

<file path=ppt/theme/theme1.xml><?xml version="1.0" encoding="utf-8"?>
<a:theme xmlns:a="http://schemas.openxmlformats.org/drawingml/2006/main" name="基礎">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spDef>
      <a:spPr>
        <a:solidFill>
          <a:schemeClr val="bg1"/>
        </a:solidFill>
        <a:ln w="38100">
          <a:solidFill>
            <a:schemeClr val="tx1"/>
          </a:solidFill>
        </a:ln>
      </a:spPr>
      <a:bodyPr rtlCol="0" anchor="ctr"/>
      <a:lstStyle>
        <a:defPPr algn="ctr">
          <a:defRPr kumimoji="1" sz="2800" dirty="0" smtClean="0">
            <a:solidFill>
              <a:schemeClr val="tx1"/>
            </a:solidFill>
            <a:latin typeface="+mj-ea"/>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
  <TotalTime>1510</TotalTime>
  <Words>519</Words>
  <Application>Microsoft Office PowerPoint</Application>
  <PresentationFormat>ワイド画面</PresentationFormat>
  <Paragraphs>79</Paragraphs>
  <Slides>13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HGｺﾞｼｯｸE</vt:lpstr>
      <vt:lpstr>HG創英角ｺﾞｼｯｸUB</vt:lpstr>
      <vt:lpstr>Corbel</vt:lpstr>
      <vt:lpstr>Franklin Gothic Book</vt:lpstr>
      <vt:lpstr>Franklin Gothic Medium</vt:lpstr>
      <vt:lpstr>Times New Roman</vt:lpstr>
      <vt:lpstr>Wingdings</vt:lpstr>
      <vt:lpstr>基礎</vt:lpstr>
      <vt:lpstr>第５章 ＩＣＴを活用した授業のための指導力の向上</vt:lpstr>
      <vt:lpstr>ＩＣＴ機器の種類と特性</vt:lpstr>
      <vt:lpstr>ＩＣＴ機器の種類と特性</vt:lpstr>
      <vt:lpstr>ＩＣＴ機器のある教室環境</vt:lpstr>
      <vt:lpstr>プロジェクタを使う場合</vt:lpstr>
      <vt:lpstr>電子黒板を使う場合</vt:lpstr>
      <vt:lpstr>注意点</vt:lpstr>
      <vt:lpstr>ＩＣＴ機器の活用例（プロジェクタ）</vt:lpstr>
      <vt:lpstr>ＩＣＴ機器の活用例（ＯＨＣ）</vt:lpstr>
      <vt:lpstr>ＩＣＴ機器の活用例（デジタルカメラ）</vt:lpstr>
      <vt:lpstr>ＩＣＴ機器の活用例（デジタルカメラ）</vt:lpstr>
      <vt:lpstr>ＩＣＴ機器の活用例（デジタルビデオカメラ）</vt:lpstr>
      <vt:lpstr>ＩＣＴ機器の活用例 （カメラ付きタブレットＰＣ）</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森脇　大貴</dc:creator>
  <cp:lastModifiedBy>Takehiro FURUTA</cp:lastModifiedBy>
  <cp:revision>178</cp:revision>
  <dcterms:created xsi:type="dcterms:W3CDTF">2015-10-13T01:30:40Z</dcterms:created>
  <dcterms:modified xsi:type="dcterms:W3CDTF">2016-02-11T14:07:15Z</dcterms:modified>
</cp:coreProperties>
</file>