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3899"/>
    <a:srgbClr val="EF3BB3"/>
    <a:srgbClr val="FFECAA"/>
    <a:srgbClr val="FF0000"/>
    <a:srgbClr val="349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7730" y="393198"/>
            <a:ext cx="11477638" cy="2228956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72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dirty="0" smtClean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0274" y="3157879"/>
            <a:ext cx="8295506" cy="2049462"/>
          </a:xfrm>
        </p:spPr>
        <p:txBody>
          <a:bodyPr>
            <a:noAutofit/>
          </a:bodyPr>
          <a:lstStyle>
            <a:lvl1pPr marL="0" indent="0" algn="l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 smtClean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0" t="41016" r="1223" b="32591"/>
          <a:stretch/>
        </p:blipFill>
        <p:spPr>
          <a:xfrm>
            <a:off x="305139" y="3072002"/>
            <a:ext cx="3355135" cy="21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9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248649"/>
            <a:ext cx="11700400" cy="1038730"/>
          </a:xfrm>
        </p:spPr>
        <p:txBody>
          <a:bodyPr>
            <a:noAutofit/>
          </a:bodyPr>
          <a:lstStyle>
            <a:lvl1pPr>
              <a:defRPr sz="54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327257"/>
            <a:ext cx="11700400" cy="1038730"/>
          </a:xfrm>
        </p:spPr>
        <p:txBody>
          <a:bodyPr>
            <a:noAutofit/>
          </a:bodyPr>
          <a:lstStyle>
            <a:lvl1pPr algn="ctr">
              <a:defRPr sz="40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644" y="1633347"/>
            <a:ext cx="10971584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234926" y="1453275"/>
            <a:ext cx="11700400" cy="14768"/>
          </a:xfrm>
          <a:prstGeom prst="line">
            <a:avLst/>
          </a:prstGeom>
          <a:ln w="63500" cap="sq">
            <a:solidFill>
              <a:srgbClr val="F23899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4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97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第６章　校務の情報化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rgbClr val="F23899"/>
                </a:solidFill>
              </a:rPr>
              <a:t>１．</a:t>
            </a:r>
            <a:r>
              <a:rPr kumimoji="1" lang="ja-JP" altLang="en-US" dirty="0" smtClean="0"/>
              <a:t>校務の情報化とは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2786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「校務の情報化」のメリット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0070" indent="-514350">
              <a:buFont typeface="+mj-lt"/>
              <a:buAutoNum type="arabicPeriod"/>
            </a:pPr>
            <a:r>
              <a:rPr kumimoji="1" lang="ja-JP" altLang="en-US" sz="4000" dirty="0" smtClean="0"/>
              <a:t>業務の効率化や教育データの蓄積などによる教育活動の質の改善</a:t>
            </a:r>
            <a:endParaRPr kumimoji="1" lang="en-US" altLang="ja-JP" sz="4000" dirty="0" smtClean="0"/>
          </a:p>
          <a:p>
            <a:pPr marL="560070" indent="-514350">
              <a:buFont typeface="+mj-lt"/>
              <a:buAutoNum type="arabicPeriod"/>
            </a:pPr>
            <a:r>
              <a:rPr lang="ja-JP" altLang="en-US" sz="4000" dirty="0" smtClean="0"/>
              <a:t>保護者・地域と情報共有し、協力体制を構築することで、「開かれた学校」の実現</a:t>
            </a:r>
            <a:endParaRPr lang="en-US" altLang="ja-JP" sz="4000" dirty="0" smtClean="0"/>
          </a:p>
          <a:p>
            <a:pPr marL="560070" indent="-514350">
              <a:buFont typeface="+mj-lt"/>
              <a:buAutoNum type="arabicPeriod"/>
            </a:pPr>
            <a:r>
              <a:rPr kumimoji="1" lang="ja-JP" altLang="en-US" sz="4000" dirty="0" smtClean="0"/>
              <a:t>管理データセキュリティ</a:t>
            </a:r>
            <a:r>
              <a:rPr kumimoji="1" lang="ja-JP" altLang="en-US" sz="4000" dirty="0"/>
              <a:t>確保</a:t>
            </a:r>
          </a:p>
        </p:txBody>
      </p:sp>
    </p:spTree>
    <p:extLst>
      <p:ext uri="{BB962C8B-B14F-4D97-AF65-F5344CB8AC3E}">
        <p14:creationId xmlns:p14="http://schemas.microsoft.com/office/powerpoint/2010/main" val="2387469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校務の</a:t>
            </a:r>
            <a:r>
              <a:rPr lang="ja-JP" altLang="en-US" dirty="0"/>
              <a:t>情報化</a:t>
            </a:r>
            <a:r>
              <a:rPr lang="ja-JP" altLang="en-US" dirty="0" smtClean="0"/>
              <a:t>の</a:t>
            </a:r>
            <a:r>
              <a:rPr lang="ja-JP" altLang="en-US" dirty="0"/>
              <a:t>目的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88670" indent="-742950">
              <a:buFont typeface="+mj-lt"/>
              <a:buAutoNum type="arabicPeriod"/>
            </a:pPr>
            <a:r>
              <a:rPr kumimoji="1" lang="ja-JP" altLang="en-US" dirty="0" smtClean="0"/>
              <a:t>教育活動の質の改善</a:t>
            </a:r>
            <a:endParaRPr kumimoji="1" lang="en-US" altLang="ja-JP" dirty="0" smtClean="0"/>
          </a:p>
          <a:p>
            <a:pPr marL="788670" indent="-742950">
              <a:buFont typeface="+mj-lt"/>
              <a:buAutoNum type="arabicPeriod"/>
            </a:pPr>
            <a:r>
              <a:rPr lang="ja-JP" altLang="en-US" dirty="0"/>
              <a:t>保護者</a:t>
            </a:r>
            <a:r>
              <a:rPr lang="ja-JP" altLang="en-US" dirty="0" smtClean="0"/>
              <a:t>や地域との連携</a:t>
            </a:r>
            <a:endParaRPr lang="en-US" altLang="ja-JP" dirty="0" smtClean="0"/>
          </a:p>
          <a:p>
            <a:pPr marL="788670" indent="-742950">
              <a:buFont typeface="+mj-lt"/>
              <a:buAutoNum type="arabicPeriod"/>
            </a:pPr>
            <a:r>
              <a:rPr kumimoji="1" lang="ja-JP" altLang="en-US" dirty="0" smtClean="0"/>
              <a:t>管理データのセキュリティの確保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5207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教育活動の質の改善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文書を電子化する</a:t>
            </a:r>
            <a:endParaRPr kumimoji="1"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lang="ja-JP" altLang="en-US" sz="3200" dirty="0" smtClean="0">
                <a:latin typeface="+mj-ea"/>
                <a:ea typeface="+mj-ea"/>
              </a:rPr>
              <a:t>転記ミスや再入力の手間の軽減</a:t>
            </a:r>
            <a:endParaRPr lang="en-US" altLang="ja-JP" sz="3200" dirty="0" smtClean="0">
              <a:latin typeface="+mj-ea"/>
              <a:ea typeface="+mj-ea"/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kumimoji="1" lang="ja-JP" altLang="en-US" sz="3200" dirty="0" smtClean="0">
                <a:latin typeface="+mj-ea"/>
                <a:ea typeface="+mj-ea"/>
              </a:rPr>
              <a:t>多人数でデータ共有</a:t>
            </a:r>
            <a:endParaRPr kumimoji="1" lang="en-US" altLang="ja-JP" sz="3200" dirty="0" smtClean="0">
              <a:latin typeface="+mj-ea"/>
              <a:ea typeface="+mj-ea"/>
            </a:endParaRPr>
          </a:p>
          <a:p>
            <a:pPr marL="45720" indent="0">
              <a:buNone/>
            </a:pPr>
            <a:r>
              <a:rPr lang="ja-JP" altLang="en-US" dirty="0">
                <a:solidFill>
                  <a:schemeClr val="accent6">
                    <a:lumMod val="75000"/>
                  </a:schemeClr>
                </a:solidFill>
              </a:rPr>
              <a:t>ネットワーク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を活用する</a:t>
            </a:r>
            <a:endParaRPr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lang="ja-JP" altLang="en-US" sz="3200" dirty="0" smtClean="0">
                <a:latin typeface="+mj-ea"/>
                <a:ea typeface="+mj-ea"/>
              </a:rPr>
              <a:t>即時・遠隔地でのデータ交換</a:t>
            </a:r>
            <a:endParaRPr lang="en-US" altLang="ja-JP" sz="3200" dirty="0" smtClean="0">
              <a:latin typeface="+mj-ea"/>
              <a:ea typeface="+mj-ea"/>
            </a:endParaRPr>
          </a:p>
          <a:p>
            <a:pPr marL="45720" indent="0">
              <a:buNone/>
            </a:pPr>
            <a:r>
              <a:rPr kumimoji="1" lang="ja-JP" altLang="en-US" dirty="0">
                <a:solidFill>
                  <a:srgbClr val="FF0000"/>
                </a:solidFill>
              </a:rPr>
              <a:t>業務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の</a:t>
            </a:r>
            <a:r>
              <a:rPr kumimoji="1" lang="ja-JP" altLang="en-US" dirty="0">
                <a:solidFill>
                  <a:srgbClr val="FF0000"/>
                </a:solidFill>
              </a:rPr>
              <a:t>効率化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と</a:t>
            </a:r>
            <a:r>
              <a:rPr kumimoji="1" lang="ja-JP" altLang="en-US" dirty="0">
                <a:solidFill>
                  <a:srgbClr val="FF0000"/>
                </a:solidFill>
              </a:rPr>
              <a:t>負担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の</a:t>
            </a:r>
            <a:r>
              <a:rPr kumimoji="1" lang="ja-JP" altLang="en-US" dirty="0">
                <a:solidFill>
                  <a:srgbClr val="FF0000"/>
                </a:solidFill>
              </a:rPr>
              <a:t>軽減</a:t>
            </a:r>
          </a:p>
        </p:txBody>
      </p:sp>
    </p:spTree>
    <p:extLst>
      <p:ext uri="{BB962C8B-B14F-4D97-AF65-F5344CB8AC3E}">
        <p14:creationId xmlns:p14="http://schemas.microsoft.com/office/powerpoint/2010/main" val="416971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教育活動の質の改善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9334" y="1365987"/>
            <a:ext cx="10971584" cy="4886706"/>
          </a:xfrm>
        </p:spPr>
        <p:txBody>
          <a:bodyPr/>
          <a:lstStyle/>
          <a:p>
            <a:pPr marL="45720" indent="0" algn="ctr">
              <a:lnSpc>
                <a:spcPct val="150000"/>
              </a:lnSpc>
              <a:buNone/>
            </a:pPr>
            <a:r>
              <a:rPr kumimoji="1" lang="ja-JP" altLang="en-US" sz="3200" dirty="0" smtClean="0"/>
              <a:t>教職員の多忙さを軽減</a:t>
            </a:r>
            <a:endParaRPr kumimoji="1" lang="en-US" altLang="ja-JP" sz="3200" dirty="0" smtClean="0"/>
          </a:p>
          <a:p>
            <a:pPr marL="45720" indent="0" algn="ctr">
              <a:lnSpc>
                <a:spcPct val="150000"/>
              </a:lnSpc>
              <a:buNone/>
            </a:pPr>
            <a:r>
              <a:rPr lang="ja-JP" altLang="en-US" sz="3200" dirty="0" smtClean="0"/>
              <a:t>時間的余裕の創出</a:t>
            </a:r>
            <a:endParaRPr lang="en-US" altLang="ja-JP" sz="3200" dirty="0" smtClean="0"/>
          </a:p>
          <a:p>
            <a:pPr marL="45720" indent="0" algn="ctr">
              <a:lnSpc>
                <a:spcPct val="150000"/>
              </a:lnSpc>
              <a:buNone/>
            </a:pPr>
            <a:r>
              <a:rPr lang="ja-JP" altLang="en-US" sz="3200" dirty="0" smtClean="0">
                <a:solidFill>
                  <a:schemeClr val="accent6">
                    <a:lumMod val="75000"/>
                  </a:schemeClr>
                </a:solidFill>
              </a:rPr>
              <a:t>児童</a:t>
            </a:r>
            <a:r>
              <a:rPr lang="ja-JP" altLang="en-US" sz="3200" dirty="0">
                <a:solidFill>
                  <a:schemeClr val="accent6">
                    <a:lumMod val="75000"/>
                  </a:schemeClr>
                </a:solidFill>
              </a:rPr>
              <a:t>生徒</a:t>
            </a:r>
            <a:r>
              <a:rPr lang="ja-JP" altLang="en-US" sz="3200" dirty="0" smtClean="0">
                <a:solidFill>
                  <a:schemeClr val="accent6">
                    <a:lumMod val="75000"/>
                  </a:schemeClr>
                </a:solidFill>
              </a:rPr>
              <a:t>と向き合う時間の増加</a:t>
            </a:r>
            <a:endParaRPr lang="en-US" altLang="ja-JP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2626" y="4252155"/>
            <a:ext cx="6985000" cy="736600"/>
          </a:xfrm>
          <a:prstGeom prst="rect">
            <a:avLst/>
          </a:prstGeom>
          <a:solidFill>
            <a:srgbClr val="F23899"/>
          </a:solidFill>
          <a:ln w="38100">
            <a:solidFill>
              <a:srgbClr val="F23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教育活動の質の改善</a:t>
            </a:r>
            <a:endParaRPr kumimoji="1" lang="ja-JP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9334" y="5080000"/>
            <a:ext cx="113159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n"/>
            </a:pPr>
            <a:r>
              <a:rPr kumimoji="1" lang="ja-JP" altLang="en-US" sz="3200" dirty="0" smtClean="0">
                <a:latin typeface="+mj-ea"/>
                <a:ea typeface="+mj-ea"/>
              </a:rPr>
              <a:t>指導・観察記録の蓄積共有によるきめ細かい指導・評価</a:t>
            </a:r>
            <a:endParaRPr kumimoji="1" lang="en-US" altLang="ja-JP" sz="3200" dirty="0" smtClean="0">
              <a:latin typeface="+mj-ea"/>
              <a:ea typeface="+mj-ea"/>
            </a:endParaRPr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kumimoji="1" lang="ja-JP" altLang="en-US" sz="3200" dirty="0">
                <a:latin typeface="+mj-ea"/>
                <a:ea typeface="+mj-ea"/>
              </a:rPr>
              <a:t>情報</a:t>
            </a:r>
            <a:r>
              <a:rPr kumimoji="1" lang="ja-JP" altLang="en-US" sz="3200" dirty="0" smtClean="0">
                <a:latin typeface="+mj-ea"/>
                <a:ea typeface="+mj-ea"/>
              </a:rPr>
              <a:t>共有の推進による学校運営への参画意識の向上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6" name="二等辺三角形 5"/>
          <p:cNvSpPr/>
          <p:nvPr/>
        </p:nvSpPr>
        <p:spPr>
          <a:xfrm rot="10800000">
            <a:off x="5937889" y="2130342"/>
            <a:ext cx="638807" cy="274375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/>
          <p:cNvSpPr/>
          <p:nvPr/>
        </p:nvSpPr>
        <p:spPr>
          <a:xfrm rot="10800000">
            <a:off x="5937889" y="3049007"/>
            <a:ext cx="638807" cy="274375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/>
          <p:cNvSpPr/>
          <p:nvPr/>
        </p:nvSpPr>
        <p:spPr>
          <a:xfrm rot="10800000">
            <a:off x="5937889" y="3907341"/>
            <a:ext cx="638807" cy="274375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877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校務の</a:t>
            </a:r>
            <a:r>
              <a:rPr lang="ja-JP" altLang="en-US" dirty="0"/>
              <a:t>情報化</a:t>
            </a:r>
            <a:r>
              <a:rPr lang="ja-JP" altLang="en-US" dirty="0" smtClean="0"/>
              <a:t>の</a:t>
            </a:r>
            <a:r>
              <a:rPr lang="ja-JP" altLang="en-US" dirty="0"/>
              <a:t>目的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88670" indent="-742950">
              <a:buFont typeface="+mj-lt"/>
              <a:buAutoNum type="arabicPeriod"/>
            </a:pPr>
            <a:r>
              <a:rPr kumimoji="1" lang="ja-JP" altLang="en-US" dirty="0" smtClean="0"/>
              <a:t>教育活動の質の改善</a:t>
            </a:r>
            <a:endParaRPr kumimoji="1" lang="en-US" altLang="ja-JP" dirty="0" smtClean="0"/>
          </a:p>
          <a:p>
            <a:pPr marL="788670" indent="-742950">
              <a:buFont typeface="+mj-lt"/>
              <a:buAutoNum type="arabicPeriod"/>
            </a:pPr>
            <a:r>
              <a:rPr lang="ja-JP" altLang="en-US" dirty="0"/>
              <a:t>保護者</a:t>
            </a:r>
            <a:r>
              <a:rPr lang="ja-JP" altLang="en-US" dirty="0" smtClean="0"/>
              <a:t>や地域との連携</a:t>
            </a:r>
            <a:endParaRPr lang="en-US" altLang="ja-JP" dirty="0" smtClean="0"/>
          </a:p>
          <a:p>
            <a:pPr marL="788670" indent="-742950">
              <a:buFont typeface="+mj-lt"/>
              <a:buAutoNum type="arabicPeriod"/>
            </a:pPr>
            <a:r>
              <a:rPr kumimoji="1" lang="ja-JP" altLang="en-US" dirty="0" smtClean="0"/>
              <a:t>管理データのセキュリティの確保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1624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保護者や地域との連携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9334" y="1785087"/>
            <a:ext cx="10971584" cy="4886706"/>
          </a:xfrm>
        </p:spPr>
        <p:txBody>
          <a:bodyPr/>
          <a:lstStyle/>
          <a:p>
            <a:pPr marL="45720" indent="0" algn="ctr">
              <a:lnSpc>
                <a:spcPct val="150000"/>
              </a:lnSpc>
              <a:buNone/>
            </a:pPr>
            <a:r>
              <a:rPr lang="ja-JP" altLang="en-US" sz="3200" dirty="0" smtClean="0"/>
              <a:t>電子メールや学校ホームページによる情報発信</a:t>
            </a:r>
            <a:endParaRPr lang="en-US" altLang="ja-JP" sz="3200" dirty="0" smtClean="0"/>
          </a:p>
          <a:p>
            <a:pPr marL="45720" indent="0" algn="ctr">
              <a:lnSpc>
                <a:spcPct val="150000"/>
              </a:lnSpc>
              <a:buNone/>
            </a:pPr>
            <a:r>
              <a:rPr lang="ja-JP" altLang="en-US" sz="3200" dirty="0"/>
              <a:t>学校</a:t>
            </a:r>
            <a:r>
              <a:rPr lang="ja-JP" altLang="en-US" sz="3200" dirty="0" smtClean="0"/>
              <a:t>の</a:t>
            </a:r>
            <a:r>
              <a:rPr lang="ja-JP" altLang="en-US" sz="3200" dirty="0"/>
              <a:t>取り組</a:t>
            </a:r>
            <a:r>
              <a:rPr lang="ja-JP" altLang="en-US" sz="3200" dirty="0" smtClean="0"/>
              <a:t>みを</a:t>
            </a:r>
            <a:r>
              <a:rPr lang="ja-JP" altLang="en-US" sz="3200" dirty="0"/>
              <a:t>家庭</a:t>
            </a:r>
            <a:r>
              <a:rPr lang="ja-JP" altLang="en-US" sz="3200" dirty="0" smtClean="0"/>
              <a:t>や</a:t>
            </a:r>
            <a:r>
              <a:rPr lang="ja-JP" altLang="en-US" sz="3200" dirty="0"/>
              <a:t>地域</a:t>
            </a:r>
            <a:r>
              <a:rPr lang="ja-JP" altLang="en-US" sz="3200" dirty="0" smtClean="0"/>
              <a:t>に発信</a:t>
            </a:r>
            <a:endParaRPr lang="en-US" altLang="ja-JP" sz="3200" dirty="0" smtClean="0"/>
          </a:p>
          <a:p>
            <a:pPr marL="45720" indent="0" algn="ctr">
              <a:lnSpc>
                <a:spcPct val="100000"/>
              </a:lnSpc>
              <a:buNone/>
            </a:pPr>
            <a:r>
              <a:rPr lang="ja-JP" altLang="en-US" sz="3200" dirty="0" smtClean="0">
                <a:solidFill>
                  <a:srgbClr val="FF0000"/>
                </a:solidFill>
              </a:rPr>
              <a:t>情報</a:t>
            </a:r>
            <a:r>
              <a:rPr lang="ja-JP" altLang="en-US" sz="3200" dirty="0">
                <a:solidFill>
                  <a:srgbClr val="FF0000"/>
                </a:solidFill>
              </a:rPr>
              <a:t>公開</a:t>
            </a:r>
            <a:r>
              <a:rPr lang="ja-JP" altLang="en-US" sz="3200" dirty="0" smtClean="0">
                <a:solidFill>
                  <a:srgbClr val="FF0000"/>
                </a:solidFill>
              </a:rPr>
              <a:t>や説明責任への対応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pPr marL="45720" indent="0" algn="ctr">
              <a:lnSpc>
                <a:spcPct val="100000"/>
              </a:lnSpc>
              <a:buNone/>
            </a:pPr>
            <a:r>
              <a:rPr lang="ja-JP" altLang="en-US" sz="3200" dirty="0" smtClean="0">
                <a:solidFill>
                  <a:srgbClr val="FF0000"/>
                </a:solidFill>
              </a:rPr>
              <a:t>お</a:t>
            </a:r>
            <a:r>
              <a:rPr lang="ja-JP" altLang="en-US" sz="3200" dirty="0">
                <a:solidFill>
                  <a:srgbClr val="FF0000"/>
                </a:solidFill>
              </a:rPr>
              <a:t>互</a:t>
            </a:r>
            <a:r>
              <a:rPr lang="ja-JP" altLang="en-US" sz="3200" dirty="0" smtClean="0">
                <a:solidFill>
                  <a:srgbClr val="FF0000"/>
                </a:solidFill>
              </a:rPr>
              <a:t>いが</a:t>
            </a:r>
            <a:r>
              <a:rPr lang="ja-JP" altLang="en-US" sz="3200" dirty="0">
                <a:solidFill>
                  <a:srgbClr val="FF0000"/>
                </a:solidFill>
              </a:rPr>
              <a:t>協力</a:t>
            </a:r>
            <a:r>
              <a:rPr lang="ja-JP" altLang="en-US" sz="3200" dirty="0" smtClean="0">
                <a:solidFill>
                  <a:srgbClr val="FF0000"/>
                </a:solidFill>
              </a:rPr>
              <a:t>して教育</a:t>
            </a:r>
            <a:r>
              <a:rPr lang="ja-JP" altLang="en-US" sz="3200" dirty="0">
                <a:solidFill>
                  <a:srgbClr val="FF0000"/>
                </a:solidFill>
              </a:rPr>
              <a:t>活動</a:t>
            </a:r>
            <a:r>
              <a:rPr lang="ja-JP" altLang="en-US" sz="3200" dirty="0" smtClean="0">
                <a:solidFill>
                  <a:srgbClr val="FF0000"/>
                </a:solidFill>
              </a:rPr>
              <a:t>に当たる</a:t>
            </a:r>
            <a:r>
              <a:rPr lang="ja-JP" altLang="en-US" sz="3200" dirty="0">
                <a:solidFill>
                  <a:srgbClr val="FF0000"/>
                </a:solidFill>
              </a:rPr>
              <a:t>体制づくり</a:t>
            </a:r>
            <a:endParaRPr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6" name="二等辺三角形 5"/>
          <p:cNvSpPr/>
          <p:nvPr/>
        </p:nvSpPr>
        <p:spPr>
          <a:xfrm rot="10800000">
            <a:off x="5937889" y="2549442"/>
            <a:ext cx="638807" cy="274375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/>
          <p:cNvSpPr/>
          <p:nvPr/>
        </p:nvSpPr>
        <p:spPr>
          <a:xfrm rot="10800000">
            <a:off x="5937889" y="3434699"/>
            <a:ext cx="638807" cy="274375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64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保護者や地域との連携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3200" dirty="0" smtClean="0"/>
              <a:t>学校の理念や教育方針</a:t>
            </a:r>
            <a:endParaRPr kumimoji="1" lang="en-US" altLang="ja-JP" sz="32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3200" dirty="0" smtClean="0"/>
              <a:t>学校活動・各種行事の内容</a:t>
            </a:r>
            <a:endParaRPr lang="en-US" altLang="ja-JP" sz="32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3200" dirty="0" smtClean="0"/>
              <a:t>不審者情報などの防犯・防災情報</a:t>
            </a:r>
            <a:endParaRPr kumimoji="1" lang="en-US" altLang="ja-JP" sz="32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32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3200" dirty="0" smtClean="0"/>
              <a:t>保護者・地域との情報共有</a:t>
            </a:r>
            <a:endParaRPr kumimoji="1" lang="en-US" altLang="ja-JP" sz="32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3200" dirty="0" smtClean="0"/>
              <a:t>児童生徒および地域の安全・安心の確保</a:t>
            </a:r>
            <a:endParaRPr lang="en-US" altLang="ja-JP" sz="3200" dirty="0" smtClean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32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3200" dirty="0" smtClean="0"/>
              <a:t>「開かれた学校」</a:t>
            </a:r>
            <a:endParaRPr kumimoji="1" lang="ja-JP" altLang="en-US" sz="3200" dirty="0"/>
          </a:p>
        </p:txBody>
      </p:sp>
      <p:sp>
        <p:nvSpPr>
          <p:cNvPr id="4" name="二等辺三角形 3"/>
          <p:cNvSpPr/>
          <p:nvPr/>
        </p:nvSpPr>
        <p:spPr>
          <a:xfrm rot="10800000">
            <a:off x="2953388" y="3581399"/>
            <a:ext cx="838201" cy="360017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二等辺三角形 4"/>
          <p:cNvSpPr/>
          <p:nvPr/>
        </p:nvSpPr>
        <p:spPr>
          <a:xfrm rot="10800000">
            <a:off x="2953387" y="5422899"/>
            <a:ext cx="838201" cy="360017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44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校務の</a:t>
            </a:r>
            <a:r>
              <a:rPr lang="ja-JP" altLang="en-US" dirty="0"/>
              <a:t>情報化</a:t>
            </a:r>
            <a:r>
              <a:rPr lang="ja-JP" altLang="en-US" dirty="0" smtClean="0"/>
              <a:t>の</a:t>
            </a:r>
            <a:r>
              <a:rPr lang="ja-JP" altLang="en-US" dirty="0"/>
              <a:t>目的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88670" indent="-742950">
              <a:buFont typeface="+mj-lt"/>
              <a:buAutoNum type="arabicPeriod"/>
            </a:pPr>
            <a:r>
              <a:rPr kumimoji="1" lang="ja-JP" altLang="en-US" dirty="0" smtClean="0"/>
              <a:t>教育活動の質の改善</a:t>
            </a:r>
            <a:endParaRPr kumimoji="1" lang="en-US" altLang="ja-JP" dirty="0" smtClean="0"/>
          </a:p>
          <a:p>
            <a:pPr marL="788670" indent="-742950">
              <a:buFont typeface="+mj-lt"/>
              <a:buAutoNum type="arabicPeriod"/>
            </a:pPr>
            <a:r>
              <a:rPr lang="ja-JP" altLang="en-US" dirty="0"/>
              <a:t>保護者</a:t>
            </a:r>
            <a:r>
              <a:rPr lang="ja-JP" altLang="en-US" dirty="0" smtClean="0"/>
              <a:t>や地域との連携</a:t>
            </a:r>
            <a:endParaRPr lang="en-US" altLang="ja-JP" dirty="0" smtClean="0"/>
          </a:p>
          <a:p>
            <a:pPr marL="788670" indent="-742950">
              <a:buFont typeface="+mj-lt"/>
              <a:buAutoNum type="arabicPeriod"/>
            </a:pPr>
            <a:r>
              <a:rPr kumimoji="1" lang="ja-JP" altLang="en-US" dirty="0" smtClean="0"/>
              <a:t>管理データのセキュリティの確保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1690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保護者や地域との連携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ja-JP" altLang="en-US" sz="3200" dirty="0"/>
              <a:t>情報</a:t>
            </a:r>
            <a:r>
              <a:rPr lang="ja-JP" altLang="en-US" sz="3200" dirty="0" smtClean="0"/>
              <a:t>の流出や紛失が大きな社会問題</a:t>
            </a:r>
            <a:endParaRPr lang="en-US" altLang="ja-JP" sz="3200" dirty="0" smtClean="0"/>
          </a:p>
          <a:p>
            <a:pPr marL="45720" indent="0">
              <a:buNone/>
            </a:pPr>
            <a:r>
              <a:rPr kumimoji="1" lang="ja-JP" altLang="en-US" sz="3200" dirty="0" smtClean="0"/>
              <a:t>原因：</a:t>
            </a:r>
            <a:r>
              <a:rPr kumimoji="1" lang="en-US" altLang="ja-JP" sz="3200" dirty="0" smtClean="0"/>
              <a:t>	</a:t>
            </a:r>
            <a:r>
              <a:rPr kumimoji="1" lang="ja-JP" altLang="en-US" sz="3200" dirty="0" smtClean="0"/>
              <a:t>私物コンピュータの持ち込み</a:t>
            </a:r>
            <a:endParaRPr kumimoji="1" lang="en-US" altLang="ja-JP" sz="3200" dirty="0" smtClean="0"/>
          </a:p>
          <a:p>
            <a:pPr marL="45720" indent="0">
              <a:buNone/>
            </a:pPr>
            <a:r>
              <a:rPr lang="en-US" altLang="ja-JP" sz="3200" dirty="0"/>
              <a:t>	</a:t>
            </a:r>
            <a:r>
              <a:rPr lang="en-US" altLang="ja-JP" sz="3200" dirty="0" smtClean="0"/>
              <a:t>	</a:t>
            </a:r>
            <a:r>
              <a:rPr lang="ja-JP" altLang="en-US" sz="3200" dirty="0" smtClean="0"/>
              <a:t>ＵＳＢメモリ等による持ち出し</a:t>
            </a:r>
            <a:endParaRPr lang="en-US" altLang="ja-JP" sz="3200" dirty="0" smtClean="0"/>
          </a:p>
          <a:p>
            <a:pPr marL="45720" indent="0">
              <a:buNone/>
            </a:pPr>
            <a:endParaRPr kumimoji="1" lang="en-US" altLang="ja-JP" sz="3200" dirty="0"/>
          </a:p>
          <a:p>
            <a:pPr marL="45720" indent="0">
              <a:buNone/>
            </a:pPr>
            <a:r>
              <a:rPr lang="ja-JP" altLang="en-US" sz="3200" dirty="0" smtClean="0"/>
              <a:t>セキュリティでの対策：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サーバでの一元管理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アクセス</a:t>
            </a:r>
            <a:r>
              <a:rPr lang="ja-JP" altLang="en-US" sz="3200" dirty="0"/>
              <a:t>権限</a:t>
            </a:r>
            <a:r>
              <a:rPr lang="ja-JP" altLang="en-US" sz="3200" dirty="0" smtClean="0"/>
              <a:t>の</a:t>
            </a:r>
            <a:r>
              <a:rPr lang="ja-JP" altLang="en-US" sz="3200" dirty="0"/>
              <a:t>明確化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35782004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紫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713</TotalTime>
  <Words>327</Words>
  <Application>Microsoft Office PowerPoint</Application>
  <PresentationFormat>ワイド画面</PresentationFormat>
  <Paragraphs>54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HGｺﾞｼｯｸE</vt:lpstr>
      <vt:lpstr>HG創英角ｺﾞｼｯｸUB</vt:lpstr>
      <vt:lpstr>Corbel</vt:lpstr>
      <vt:lpstr>Franklin Gothic Book</vt:lpstr>
      <vt:lpstr>Franklin Gothic Medium</vt:lpstr>
      <vt:lpstr>Wingdings</vt:lpstr>
      <vt:lpstr>基礎</vt:lpstr>
      <vt:lpstr>第６章　校務の情報化</vt:lpstr>
      <vt:lpstr>校務の情報化の目的</vt:lpstr>
      <vt:lpstr>教育活動の質の改善</vt:lpstr>
      <vt:lpstr>教育活動の質の改善</vt:lpstr>
      <vt:lpstr>校務の情報化の目的</vt:lpstr>
      <vt:lpstr>保護者や地域との連携</vt:lpstr>
      <vt:lpstr>保護者や地域との連携</vt:lpstr>
      <vt:lpstr>校務の情報化の目的</vt:lpstr>
      <vt:lpstr>保護者や地域との連携</vt:lpstr>
      <vt:lpstr>「校務の情報化」のメリット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森脇　大貴</dc:creator>
  <cp:lastModifiedBy>Takehiro FURUTA</cp:lastModifiedBy>
  <cp:revision>97</cp:revision>
  <dcterms:created xsi:type="dcterms:W3CDTF">2015-10-13T01:30:40Z</dcterms:created>
  <dcterms:modified xsi:type="dcterms:W3CDTF">2016-02-11T16:11:43Z</dcterms:modified>
</cp:coreProperties>
</file>