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AA"/>
    <a:srgbClr val="B4D4A8"/>
    <a:srgbClr val="BEF347"/>
    <a:srgbClr val="F23899"/>
    <a:srgbClr val="EF3BB3"/>
    <a:srgbClr val="FF0000"/>
    <a:srgbClr val="349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7730" y="393198"/>
            <a:ext cx="11477638" cy="2228956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72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dirty="0" smtClean="0"/>
              <a:t>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60274" y="3157879"/>
            <a:ext cx="8295506" cy="2049462"/>
          </a:xfrm>
        </p:spPr>
        <p:txBody>
          <a:bodyPr>
            <a:noAutofit/>
          </a:bodyPr>
          <a:lstStyle>
            <a:lvl1pPr marL="0" indent="0" algn="l">
              <a:buNone/>
              <a:defRPr sz="540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dirty="0" smtClean="0"/>
              <a:t>サブタイトル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0" t="41016" r="1223" b="32591"/>
          <a:stretch/>
        </p:blipFill>
        <p:spPr>
          <a:xfrm>
            <a:off x="305139" y="3072002"/>
            <a:ext cx="3355135" cy="213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9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248649"/>
            <a:ext cx="11700400" cy="1038730"/>
          </a:xfrm>
        </p:spPr>
        <p:txBody>
          <a:bodyPr>
            <a:noAutofit/>
          </a:bodyPr>
          <a:lstStyle>
            <a:lvl1pPr>
              <a:defRPr sz="54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rgbClr val="F238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327257"/>
            <a:ext cx="11700400" cy="1038730"/>
          </a:xfrm>
        </p:spPr>
        <p:txBody>
          <a:bodyPr>
            <a:noAutofit/>
          </a:bodyPr>
          <a:lstStyle>
            <a:lvl1pPr algn="ctr">
              <a:defRPr sz="40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644" y="1633347"/>
            <a:ext cx="10971584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234926" y="1453275"/>
            <a:ext cx="11700400" cy="14768"/>
          </a:xfrm>
          <a:prstGeom prst="line">
            <a:avLst/>
          </a:prstGeom>
          <a:ln w="63500" cap="sq">
            <a:solidFill>
              <a:srgbClr val="F23899"/>
            </a:solidFill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4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97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第６章　校務の情報化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>
                <a:ln>
                  <a:solidFill>
                    <a:schemeClr val="tx1"/>
                  </a:solidFill>
                </a:ln>
                <a:solidFill>
                  <a:srgbClr val="F23899"/>
                </a:solidFill>
              </a:rPr>
              <a:t>２</a:t>
            </a:r>
            <a:r>
              <a:rPr kumimoji="1" lang="ja-JP" altLang="en-US" dirty="0" smtClean="0">
                <a:ln>
                  <a:solidFill>
                    <a:schemeClr val="tx1"/>
                  </a:solidFill>
                </a:ln>
                <a:solidFill>
                  <a:srgbClr val="F23899"/>
                </a:solidFill>
              </a:rPr>
              <a:t>．</a:t>
            </a:r>
            <a:r>
              <a:rPr kumimoji="1" lang="ja-JP" altLang="en-US" dirty="0" smtClean="0"/>
              <a:t>校務情報</a:t>
            </a:r>
            <a:r>
              <a:rPr lang="ja-JP" altLang="en-US" dirty="0" smtClean="0"/>
              <a:t>の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整理と管理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278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校務の情報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37047"/>
              </p:ext>
            </p:extLst>
          </p:nvPr>
        </p:nvGraphicFramePr>
        <p:xfrm>
          <a:off x="593725" y="1633536"/>
          <a:ext cx="10971213" cy="3001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1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75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400" b="0" dirty="0" smtClean="0">
                          <a:latin typeface="+mj-ea"/>
                          <a:ea typeface="+mj-ea"/>
                        </a:rPr>
                        <a:t>日々扱うさまざまなデータ</a:t>
                      </a:r>
                      <a:endParaRPr kumimoji="1" lang="ja-JP" altLang="en-US" sz="4400" b="0" dirty="0"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3B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44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23900" y="2438400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指導要録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92400" y="3141181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出席簿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36970" y="3888340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同窓会</a:t>
            </a:r>
            <a:r>
              <a:rPr kumimoji="1" lang="ja-JP" altLang="en-US" sz="3200" dirty="0">
                <a:latin typeface="+mj-ea"/>
                <a:ea typeface="+mj-ea"/>
              </a:rPr>
              <a:t>名簿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47098" y="3570551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通知表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91075" y="2718227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成績一覧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88302" y="3888767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調査書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496188" y="3278163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定期試験問題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490088" y="2582808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緊急連絡網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316243" y="4042733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健康診断書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5" name="線吹き出し 1 (枠付き) 14"/>
          <p:cNvSpPr/>
          <p:nvPr/>
        </p:nvSpPr>
        <p:spPr>
          <a:xfrm>
            <a:off x="1818104" y="4960190"/>
            <a:ext cx="2438380" cy="685800"/>
          </a:xfrm>
          <a:prstGeom prst="borderCallout1">
            <a:avLst>
              <a:gd name="adj1" fmla="val -94214"/>
              <a:gd name="adj2" fmla="val 100523"/>
              <a:gd name="adj3" fmla="val 8796"/>
              <a:gd name="adj4" fmla="val 51251"/>
            </a:avLst>
          </a:prstGeom>
          <a:solidFill>
            <a:srgbClr val="EF3BB3"/>
          </a:solidFill>
          <a:ln>
            <a:solidFill>
              <a:srgbClr val="EF3B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latin typeface="+mj-ea"/>
                <a:ea typeface="+mj-ea"/>
              </a:rPr>
              <a:t>電子データ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6" name="線吹き出し 1 (枠付き) 15"/>
          <p:cNvSpPr/>
          <p:nvPr/>
        </p:nvSpPr>
        <p:spPr>
          <a:xfrm>
            <a:off x="7507704" y="4960190"/>
            <a:ext cx="2438380" cy="685800"/>
          </a:xfrm>
          <a:prstGeom prst="borderCallout1">
            <a:avLst>
              <a:gd name="adj1" fmla="val -90510"/>
              <a:gd name="adj2" fmla="val 1"/>
              <a:gd name="adj3" fmla="val 8796"/>
              <a:gd name="adj4" fmla="val 51251"/>
            </a:avLst>
          </a:prstGeom>
          <a:solidFill>
            <a:srgbClr val="EF3BB3"/>
          </a:solidFill>
          <a:ln>
            <a:solidFill>
              <a:srgbClr val="EF3B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latin typeface="+mj-ea"/>
                <a:ea typeface="+mj-ea"/>
              </a:rPr>
              <a:t>紙文書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62573" y="5850757"/>
            <a:ext cx="100335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  <a:latin typeface="+mj-ea"/>
                <a:ea typeface="+mj-ea"/>
              </a:rPr>
              <a:t>利用するデータや資料を把握し、整理することが必要</a:t>
            </a:r>
            <a:endParaRPr kumimoji="1" lang="ja-JP" altLang="en-US" sz="32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51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情報の類別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8744" y="2501900"/>
            <a:ext cx="10971584" cy="4886706"/>
          </a:xfrm>
        </p:spPr>
        <p:txBody>
          <a:bodyPr/>
          <a:lstStyle/>
          <a:p>
            <a:pPr marL="45720" indent="0">
              <a:lnSpc>
                <a:spcPct val="60000"/>
              </a:lnSpc>
              <a:buNone/>
            </a:pPr>
            <a:r>
              <a:rPr kumimoji="1" lang="ja-JP" altLang="en-US" sz="3200" dirty="0" smtClean="0">
                <a:solidFill>
                  <a:srgbClr val="FF0000"/>
                </a:solidFill>
              </a:rPr>
              <a:t>１．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	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最重要データ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pPr marL="45720" indent="0">
              <a:lnSpc>
                <a:spcPct val="60000"/>
              </a:lnSpc>
              <a:buNone/>
            </a:pPr>
            <a:r>
              <a:rPr lang="en-US" altLang="ja-JP" sz="3200" dirty="0"/>
              <a:t>	</a:t>
            </a:r>
            <a:r>
              <a:rPr lang="ja-JP" altLang="en-US" sz="3200" dirty="0" smtClean="0"/>
              <a:t>成績・保険等の個人情報など</a:t>
            </a:r>
            <a:endParaRPr lang="en-US" altLang="ja-JP" sz="3200" dirty="0"/>
          </a:p>
          <a:p>
            <a:pPr marL="45720" indent="0">
              <a:lnSpc>
                <a:spcPct val="60000"/>
              </a:lnSpc>
              <a:buNone/>
            </a:pPr>
            <a:r>
              <a:rPr lang="en-US" altLang="ja-JP" sz="3200" dirty="0"/>
              <a:t>	</a:t>
            </a:r>
            <a:r>
              <a:rPr lang="ja-JP" altLang="en-US" sz="3200" dirty="0" smtClean="0"/>
              <a:t>絶対に外部に見られてはいけない</a:t>
            </a:r>
            <a:endParaRPr lang="en-US" altLang="ja-JP" sz="3200" dirty="0" smtClean="0"/>
          </a:p>
          <a:p>
            <a:pPr marL="45720" indent="0">
              <a:lnSpc>
                <a:spcPct val="60000"/>
              </a:lnSpc>
              <a:buNone/>
            </a:pPr>
            <a:r>
              <a:rPr lang="ja-JP" altLang="en-US" sz="3200" dirty="0" smtClean="0">
                <a:solidFill>
                  <a:srgbClr val="0070C0"/>
                </a:solidFill>
              </a:rPr>
              <a:t>２．</a:t>
            </a:r>
            <a:r>
              <a:rPr lang="en-US" altLang="ja-JP" sz="3200" dirty="0" smtClean="0">
                <a:solidFill>
                  <a:srgbClr val="0070C0"/>
                </a:solidFill>
              </a:rPr>
              <a:t>	</a:t>
            </a:r>
            <a:r>
              <a:rPr lang="ja-JP" altLang="en-US" sz="3200" dirty="0" smtClean="0">
                <a:solidFill>
                  <a:srgbClr val="0070C0"/>
                </a:solidFill>
              </a:rPr>
              <a:t>要注意データ</a:t>
            </a:r>
            <a:endParaRPr lang="en-US" altLang="ja-JP" sz="3200" dirty="0" smtClean="0">
              <a:solidFill>
                <a:srgbClr val="0070C0"/>
              </a:solidFill>
            </a:endParaRPr>
          </a:p>
          <a:p>
            <a:pPr marL="45720" indent="0">
              <a:lnSpc>
                <a:spcPct val="60000"/>
              </a:lnSpc>
              <a:buNone/>
            </a:pPr>
            <a:r>
              <a:rPr lang="en-US" altLang="ja-JP" sz="3200" dirty="0" smtClean="0"/>
              <a:t>	</a:t>
            </a:r>
            <a:r>
              <a:rPr lang="ja-JP" altLang="en-US" sz="3200" dirty="0" smtClean="0"/>
              <a:t>持ち出す</a:t>
            </a:r>
            <a:r>
              <a:rPr lang="ja-JP" altLang="en-US" sz="3200" dirty="0"/>
              <a:t>際</a:t>
            </a:r>
            <a:r>
              <a:rPr lang="ja-JP" altLang="en-US" sz="3200" dirty="0" smtClean="0"/>
              <a:t>には</a:t>
            </a:r>
            <a:r>
              <a:rPr lang="ja-JP" altLang="en-US" sz="3200" dirty="0"/>
              <a:t>十分</a:t>
            </a:r>
            <a:r>
              <a:rPr lang="ja-JP" altLang="en-US" sz="3200" dirty="0" smtClean="0"/>
              <a:t>な</a:t>
            </a:r>
            <a:r>
              <a:rPr lang="ja-JP" altLang="en-US" sz="3200" dirty="0"/>
              <a:t>注意</a:t>
            </a:r>
            <a:r>
              <a:rPr lang="ja-JP" altLang="en-US" sz="3200" dirty="0" smtClean="0"/>
              <a:t>が必要</a:t>
            </a:r>
            <a:endParaRPr lang="en-US" altLang="ja-JP" sz="3200" dirty="0" smtClean="0"/>
          </a:p>
          <a:p>
            <a:pPr marL="45720" indent="0">
              <a:lnSpc>
                <a:spcPct val="60000"/>
              </a:lnSpc>
              <a:buNone/>
            </a:pPr>
            <a:r>
              <a:rPr lang="ja-JP" altLang="en-US" sz="3200" dirty="0" smtClean="0">
                <a:solidFill>
                  <a:srgbClr val="00B050"/>
                </a:solidFill>
              </a:rPr>
              <a:t>３．</a:t>
            </a:r>
            <a:r>
              <a:rPr lang="en-US" altLang="ja-JP" sz="3200" dirty="0" smtClean="0">
                <a:solidFill>
                  <a:srgbClr val="00B050"/>
                </a:solidFill>
              </a:rPr>
              <a:t>	</a:t>
            </a:r>
            <a:r>
              <a:rPr lang="ja-JP" altLang="en-US" sz="3200" dirty="0" smtClean="0">
                <a:solidFill>
                  <a:srgbClr val="00B050"/>
                </a:solidFill>
              </a:rPr>
              <a:t>一般データ</a:t>
            </a:r>
            <a:endParaRPr lang="en-US" altLang="ja-JP" sz="3200" dirty="0" smtClean="0">
              <a:solidFill>
                <a:srgbClr val="00B050"/>
              </a:solidFill>
            </a:endParaRPr>
          </a:p>
          <a:p>
            <a:pPr marL="45720" indent="0">
              <a:lnSpc>
                <a:spcPct val="60000"/>
              </a:lnSpc>
              <a:buNone/>
            </a:pPr>
            <a:r>
              <a:rPr lang="en-US" altLang="ja-JP" sz="3200" dirty="0"/>
              <a:t>	</a:t>
            </a:r>
            <a:r>
              <a:rPr lang="ja-JP" altLang="en-US" sz="3200" dirty="0" smtClean="0"/>
              <a:t>持ち出しに特に制限はつけない</a:t>
            </a:r>
            <a:endParaRPr lang="en-US" altLang="ja-JP" sz="32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2573" y="5850757"/>
            <a:ext cx="96231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  <a:latin typeface="+mj-ea"/>
                <a:ea typeface="+mj-ea"/>
              </a:rPr>
              <a:t>きちんと分類し、間違いのないよう扱うことが必要</a:t>
            </a:r>
            <a:endParaRPr kumimoji="1" lang="ja-JP" altLang="en-US" sz="32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84200" y="1993900"/>
            <a:ext cx="10985500" cy="385685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062573" y="1633347"/>
            <a:ext cx="2341028" cy="70345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重要度の例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7658100" y="1534223"/>
            <a:ext cx="3619500" cy="1831277"/>
          </a:xfrm>
          <a:prstGeom prst="wedgeRoundRectCallout">
            <a:avLst>
              <a:gd name="adj1" fmla="val -62588"/>
              <a:gd name="adj2" fmla="val -24933"/>
              <a:gd name="adj3" fmla="val 16667"/>
            </a:avLst>
          </a:prstGeom>
          <a:solidFill>
            <a:srgbClr val="FFECA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重要度は？</a:t>
            </a:r>
            <a:endParaRPr kumimoji="1" lang="en-US" altLang="ja-JP" sz="3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管理者は？</a:t>
            </a:r>
            <a:endParaRPr kumimoji="1" lang="en-US" altLang="ja-JP" sz="3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閲覧</a:t>
            </a:r>
            <a:r>
              <a:rPr kumimoji="1"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可能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の</a:t>
            </a:r>
            <a:r>
              <a:rPr kumimoji="1"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人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は</a:t>
            </a:r>
            <a:r>
              <a:rPr kumimoji="1"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675690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特に扱いに注意が必要な「個人情報」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sz="3200" dirty="0" smtClean="0"/>
              <a:t>個人に関する情報であり、複数の情報（名前、住所等）で特定の個人を識別することができる情報のこと</a:t>
            </a:r>
            <a:endParaRPr kumimoji="1" lang="ja-JP" altLang="en-US" sz="3200" dirty="0"/>
          </a:p>
        </p:txBody>
      </p:sp>
      <p:sp>
        <p:nvSpPr>
          <p:cNvPr id="4" name="正方形/長方形 3"/>
          <p:cNvSpPr/>
          <p:nvPr/>
        </p:nvSpPr>
        <p:spPr>
          <a:xfrm>
            <a:off x="593644" y="2882900"/>
            <a:ext cx="10887156" cy="673100"/>
          </a:xfrm>
          <a:prstGeom prst="rect">
            <a:avLst/>
          </a:prstGeom>
          <a:solidFill>
            <a:srgbClr val="FFEC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対象：在籍児童生徒、保護者、教職員、卒業生など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93644" y="3740150"/>
            <a:ext cx="10887156" cy="2584450"/>
          </a:xfrm>
          <a:prstGeom prst="rect">
            <a:avLst/>
          </a:prstGeom>
          <a:solidFill>
            <a:srgbClr val="B4D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種類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：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・児童生徒名簿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・緊急連絡網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・成績表</a:t>
            </a:r>
            <a:endParaRPr kumimoji="1" lang="en-US" altLang="ja-JP" sz="3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en-US" altLang="ja-JP" sz="3200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・成績記録簿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			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・指導補助簿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・指導記録</a:t>
            </a:r>
            <a:endParaRPr kumimoji="1" lang="en-US" altLang="ja-JP" sz="3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en-US" altLang="ja-JP" sz="3200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・家庭環境調査票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・健康診断記録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	</a:t>
            </a:r>
          </a:p>
          <a:p>
            <a:r>
              <a:rPr kumimoji="1" lang="en-US" altLang="ja-JP" sz="3200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・教育相談記録</a:t>
            </a:r>
            <a:endParaRPr kumimoji="1" lang="en-US" altLang="ja-JP" sz="3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en-US" altLang="ja-JP" sz="3200" dirty="0">
                <a:solidFill>
                  <a:schemeClr val="tx1"/>
                </a:solidFill>
                <a:latin typeface="+mj-ea"/>
                <a:ea typeface="+mj-ea"/>
              </a:rPr>
              <a:t>	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		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★文字だけでなく、画像や音声データも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53585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情報漏えい事故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sz="3200" dirty="0" smtClean="0"/>
              <a:t>平成２３年度、</a:t>
            </a:r>
            <a:r>
              <a:rPr lang="ja-JP" altLang="en-US" sz="3200" dirty="0" smtClean="0"/>
              <a:t>学校・教育機関における個人情報漏えい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事故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１</a:t>
            </a:r>
            <a:r>
              <a:rPr kumimoji="1" lang="ja-JP" altLang="en-US" sz="3200" dirty="0" smtClean="0"/>
              <a:t>件あたりの漏えい人数は、平均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３４９</a:t>
            </a:r>
            <a:r>
              <a:rPr kumimoji="1" lang="ja-JP" altLang="en-US" sz="3200" dirty="0" smtClean="0"/>
              <a:t>人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情報漏えい事故１件あたりの漏えい人数は、１人から　</a:t>
            </a:r>
            <a:r>
              <a:rPr lang="ja-JP" altLang="en-US" sz="3200" dirty="0" smtClean="0">
                <a:solidFill>
                  <a:srgbClr val="FF0000"/>
                </a:solidFill>
              </a:rPr>
              <a:t>１１，０００</a:t>
            </a:r>
            <a:r>
              <a:rPr lang="ja-JP" altLang="en-US" sz="3200" dirty="0" smtClean="0"/>
              <a:t>人まで大きい幅</a:t>
            </a:r>
            <a:endParaRPr lang="en-US" altLang="ja-JP" sz="3200" dirty="0" smtClean="0"/>
          </a:p>
          <a:p>
            <a:r>
              <a:rPr kumimoji="1" lang="ja-JP" altLang="en-US" sz="3200" dirty="0"/>
              <a:t>書類</a:t>
            </a:r>
            <a:r>
              <a:rPr kumimoji="1" lang="ja-JP" altLang="en-US" sz="3200" dirty="0" smtClean="0"/>
              <a:t>や、ＵＳＢメモリ、パソコンなど「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管理ミス</a:t>
            </a:r>
            <a:r>
              <a:rPr kumimoji="1" lang="ja-JP" altLang="en-US" sz="3200" dirty="0" smtClean="0"/>
              <a:t>」　「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不正な情報持ち出し</a:t>
            </a:r>
            <a:r>
              <a:rPr kumimoji="1" lang="ja-JP" altLang="en-US" sz="3200" dirty="0" smtClean="0"/>
              <a:t>」「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盗難</a:t>
            </a:r>
            <a:r>
              <a:rPr kumimoji="1" lang="ja-JP" altLang="en-US" sz="3200" dirty="0" smtClean="0"/>
              <a:t>」「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紛失、置き忘れ</a:t>
            </a:r>
            <a:r>
              <a:rPr kumimoji="1" lang="ja-JP" altLang="en-US" sz="3200" dirty="0" smtClean="0"/>
              <a:t>」が全体の約９０％</a:t>
            </a:r>
            <a:endParaRPr lang="en-US" altLang="ja-JP" sz="3200" dirty="0"/>
          </a:p>
          <a:p>
            <a:pPr marL="45720" indent="0">
              <a:buNone/>
            </a:pPr>
            <a:r>
              <a:rPr kumimoji="1" lang="ja-JP" altLang="en-US" sz="1800" dirty="0" smtClean="0"/>
              <a:t>平成２３年度</a:t>
            </a:r>
            <a:endParaRPr kumimoji="1" lang="en-US" altLang="ja-JP" sz="1800" dirty="0" smtClean="0"/>
          </a:p>
          <a:p>
            <a:pPr marL="45720" indent="0">
              <a:buNone/>
            </a:pPr>
            <a:r>
              <a:rPr lang="ja-JP" altLang="en-US" sz="1800" dirty="0"/>
              <a:t>学校</a:t>
            </a:r>
            <a:r>
              <a:rPr lang="ja-JP" altLang="en-US" sz="1800" dirty="0" smtClean="0"/>
              <a:t>・</a:t>
            </a:r>
            <a:r>
              <a:rPr lang="ja-JP" altLang="en-US" sz="1800" dirty="0"/>
              <a:t>教育</a:t>
            </a:r>
            <a:r>
              <a:rPr lang="ja-JP" altLang="en-US" sz="1800" dirty="0" smtClean="0"/>
              <a:t>機関の個人情報漏えいの発生状況・教員の意識に関する調査</a:t>
            </a:r>
            <a:endParaRPr lang="en-US" altLang="ja-JP" sz="1800" dirty="0" smtClean="0"/>
          </a:p>
          <a:p>
            <a:pPr marL="45720" indent="0">
              <a:buNone/>
            </a:pPr>
            <a:r>
              <a:rPr kumimoji="1" lang="ja-JP" altLang="en-US" sz="1800" dirty="0" smtClean="0"/>
              <a:t>（教育ネットワーク情報セキュリティ推進委員会）より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030019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「個人情報</a:t>
            </a:r>
            <a:r>
              <a:rPr lang="ja-JP" altLang="en-US" dirty="0" smtClean="0"/>
              <a:t>」の適切な取り扱い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sz="3200" dirty="0" smtClean="0"/>
              <a:t>学校には多くの個人情報</a:t>
            </a:r>
            <a:endParaRPr kumimoji="1" lang="en-US" altLang="ja-JP" sz="3200" dirty="0" smtClean="0"/>
          </a:p>
          <a:p>
            <a:pPr marL="45720" indent="0">
              <a:buNone/>
            </a:pP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学校</a:t>
            </a:r>
            <a:r>
              <a:rPr kumimoji="1" lang="ja-JP" altLang="en-US" sz="3200" dirty="0" smtClean="0"/>
              <a:t>における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個人情報に「関する</a:t>
            </a:r>
            <a:r>
              <a:rPr lang="ja-JP" altLang="en-US" sz="3200" dirty="0"/>
              <a:t>紛失</a:t>
            </a:r>
            <a:r>
              <a:rPr lang="ja-JP" altLang="en-US" sz="3200" dirty="0" smtClean="0"/>
              <a:t>や流出といった事故・事案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その管理体制そのもの</a:t>
            </a:r>
            <a:endParaRPr kumimoji="1" lang="en-US" altLang="ja-JP" sz="3200" dirty="0" smtClean="0"/>
          </a:p>
          <a:p>
            <a:pPr marL="45720" indent="0">
              <a:buNone/>
            </a:pPr>
            <a:r>
              <a:rPr lang="en-US" altLang="ja-JP" sz="3200" dirty="0"/>
              <a:t> </a:t>
            </a:r>
            <a:r>
              <a:rPr lang="ja-JP" altLang="en-US" sz="3200" dirty="0" smtClean="0"/>
              <a:t>非常に多くの社会的な注目が集まって</a:t>
            </a:r>
            <a:r>
              <a:rPr lang="ja-JP" altLang="en-US" sz="3200" dirty="0" smtClean="0"/>
              <a:t>いる</a:t>
            </a:r>
            <a:endParaRPr lang="en-US" altLang="ja-JP" sz="3200" dirty="0" smtClean="0"/>
          </a:p>
          <a:p>
            <a:pPr marL="45720" indent="0">
              <a:buNone/>
            </a:pPr>
            <a:r>
              <a:rPr kumimoji="1" lang="en-US" altLang="ja-JP" sz="3200" dirty="0"/>
              <a:t/>
            </a:r>
            <a:br>
              <a:rPr kumimoji="1" lang="en-US" altLang="ja-JP" sz="3200" dirty="0"/>
            </a:br>
            <a:r>
              <a:rPr lang="ja-JP" altLang="en-US" sz="3200" dirty="0">
                <a:solidFill>
                  <a:srgbClr val="FF0000"/>
                </a:solidFill>
              </a:rPr>
              <a:t>十分な配慮が必要</a:t>
            </a:r>
            <a:endParaRPr lang="en-US" altLang="ja-JP" sz="32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ja-JP" altLang="en-US" sz="3200" dirty="0">
                <a:solidFill>
                  <a:srgbClr val="FF0000"/>
                </a:solidFill>
              </a:rPr>
              <a:t>特に、デジタルデータは、</a:t>
            </a:r>
            <a:endParaRPr lang="en-US" altLang="ja-JP" sz="3200" dirty="0">
              <a:solidFill>
                <a:srgbClr val="FF0000"/>
              </a:solidFill>
            </a:endParaRPr>
          </a:p>
          <a:p>
            <a:r>
              <a:rPr lang="ja-JP" altLang="en-US" sz="3200" dirty="0">
                <a:solidFill>
                  <a:srgbClr val="FF0000"/>
                </a:solidFill>
              </a:rPr>
              <a:t>１回の情報漏えい事故で多くの人の情報が漏えい</a:t>
            </a:r>
            <a:endParaRPr lang="en-US" altLang="ja-JP" sz="3200" dirty="0">
              <a:solidFill>
                <a:srgbClr val="FF0000"/>
              </a:solidFill>
            </a:endParaRPr>
          </a:p>
          <a:p>
            <a:r>
              <a:rPr lang="ja-JP" altLang="en-US" sz="3200" dirty="0">
                <a:solidFill>
                  <a:srgbClr val="FF0000"/>
                </a:solidFill>
              </a:rPr>
              <a:t>漏えいした情報の回収が困難</a:t>
            </a:r>
          </a:p>
          <a:p>
            <a:pPr marL="45720" indent="0">
              <a:buNone/>
            </a:pPr>
            <a:endParaRPr kumimoji="1" lang="ja-JP" altLang="en-US" sz="3200" dirty="0"/>
          </a:p>
        </p:txBody>
      </p:sp>
      <p:sp>
        <p:nvSpPr>
          <p:cNvPr id="4" name="二等辺三角形 3"/>
          <p:cNvSpPr/>
          <p:nvPr/>
        </p:nvSpPr>
        <p:spPr>
          <a:xfrm rot="10800000">
            <a:off x="1854200" y="2130245"/>
            <a:ext cx="635000" cy="4445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ECAA"/>
              </a:solidFill>
            </a:endParaRPr>
          </a:p>
        </p:txBody>
      </p:sp>
      <p:sp>
        <p:nvSpPr>
          <p:cNvPr id="5" name="二等辺三角形 4"/>
          <p:cNvSpPr/>
          <p:nvPr/>
        </p:nvSpPr>
        <p:spPr>
          <a:xfrm rot="10800000">
            <a:off x="1854200" y="5043817"/>
            <a:ext cx="635000" cy="4445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EC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274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情報の保護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/>
              <a:t>パスワードの管理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 smtClean="0"/>
              <a:t>ウィルス対策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dirty="0" smtClean="0"/>
              <a:t>サーバでの一元管理</a:t>
            </a:r>
            <a:endParaRPr lang="en-US" altLang="ja-JP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78" t="58333" r="18334" b="15186"/>
          <a:stretch/>
        </p:blipFill>
        <p:spPr>
          <a:xfrm>
            <a:off x="1973695" y="3797300"/>
            <a:ext cx="8211482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42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学校情報セキュリティポリシーの遵守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sz="3600" dirty="0" smtClean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endParaRPr lang="en-US" altLang="ja-JP" sz="3600" dirty="0" smtClean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>
                <a:solidFill>
                  <a:srgbClr val="FF2525"/>
                </a:solidFill>
              </a:rPr>
              <a:t>基準に従って</a:t>
            </a:r>
            <a:r>
              <a:rPr lang="ja-JP" altLang="en-US" sz="3600" dirty="0" smtClean="0">
                <a:solidFill>
                  <a:srgbClr val="FF2525"/>
                </a:solidFill>
              </a:rPr>
              <a:t>，全教職員</a:t>
            </a:r>
            <a:r>
              <a:rPr lang="ja-JP" altLang="en-US" sz="3600" dirty="0">
                <a:solidFill>
                  <a:srgbClr val="FF2525"/>
                </a:solidFill>
              </a:rPr>
              <a:t>の共通理解のもとで情報管理を実施し</a:t>
            </a:r>
            <a:r>
              <a:rPr lang="ja-JP" altLang="en-US" sz="3600" dirty="0" smtClean="0">
                <a:solidFill>
                  <a:srgbClr val="FF2525"/>
                </a:solidFill>
              </a:rPr>
              <a:t>、情報</a:t>
            </a:r>
            <a:r>
              <a:rPr lang="ja-JP" altLang="en-US" sz="3600" dirty="0">
                <a:solidFill>
                  <a:srgbClr val="FF2525"/>
                </a:solidFill>
              </a:rPr>
              <a:t>セキュリティ対策に取り込む必要</a:t>
            </a:r>
          </a:p>
          <a:p>
            <a:pPr marL="0" indent="0">
              <a:buNone/>
            </a:pPr>
            <a:endParaRPr lang="ja-JP" altLang="en-US" sz="36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12099" t="30029" r="19006" b="17426"/>
          <a:stretch/>
        </p:blipFill>
        <p:spPr>
          <a:xfrm>
            <a:off x="2048594" y="1716016"/>
            <a:ext cx="8061684" cy="333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255939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紫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743</TotalTime>
  <Words>205</Words>
  <Application>Microsoft Office PowerPoint</Application>
  <PresentationFormat>ワイド画面</PresentationFormat>
  <Paragraphs>66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HGｺﾞｼｯｸE</vt:lpstr>
      <vt:lpstr>HG創英角ｺﾞｼｯｸUB</vt:lpstr>
      <vt:lpstr>Corbel</vt:lpstr>
      <vt:lpstr>Franklin Gothic Book</vt:lpstr>
      <vt:lpstr>Franklin Gothic Medium</vt:lpstr>
      <vt:lpstr>Wingdings</vt:lpstr>
      <vt:lpstr>基礎</vt:lpstr>
      <vt:lpstr>第６章　校務の情報化</vt:lpstr>
      <vt:lpstr>校務の情報</vt:lpstr>
      <vt:lpstr>情報の類別</vt:lpstr>
      <vt:lpstr>特に扱いに注意が必要な「個人情報」</vt:lpstr>
      <vt:lpstr>情報漏えい事故</vt:lpstr>
      <vt:lpstr>「個人情報」の適切な取り扱い</vt:lpstr>
      <vt:lpstr>情報の保護</vt:lpstr>
      <vt:lpstr>学校情報セキュリティポリシーの遵守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森脇　大貴</dc:creator>
  <cp:lastModifiedBy>Takehiro FURUTA</cp:lastModifiedBy>
  <cp:revision>104</cp:revision>
  <dcterms:created xsi:type="dcterms:W3CDTF">2015-10-13T01:30:40Z</dcterms:created>
  <dcterms:modified xsi:type="dcterms:W3CDTF">2016-02-11T16:19:34Z</dcterms:modified>
</cp:coreProperties>
</file>