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64" r:id="rId3"/>
    <p:sldId id="265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BB3"/>
    <a:srgbClr val="F23899"/>
    <a:srgbClr val="FFECAA"/>
    <a:srgbClr val="B4D4A8"/>
    <a:srgbClr val="BEF347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rgbClr val="F23899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第６章　校務の情報化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３．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</a:rPr>
              <a:t>校務</a:t>
            </a:r>
            <a:r>
              <a:rPr kumimoji="1" lang="ja-JP" altLang="en-US" dirty="0" smtClean="0"/>
              <a:t>に関する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情報の作成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5278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インターネットの活用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各種文書での利用</a:t>
            </a:r>
            <a:endParaRPr kumimoji="1" lang="en-US" altLang="ja-JP" dirty="0" smtClean="0"/>
          </a:p>
          <a:p>
            <a:pPr lvl="1"/>
            <a:r>
              <a:rPr lang="ja-JP" altLang="en-US" sz="3200" dirty="0">
                <a:latin typeface="+mj-ea"/>
                <a:ea typeface="+mj-ea"/>
              </a:rPr>
              <a:t>時候</a:t>
            </a:r>
            <a:r>
              <a:rPr lang="ja-JP" altLang="en-US" sz="3200" dirty="0" smtClean="0">
                <a:latin typeface="+mj-ea"/>
                <a:ea typeface="+mj-ea"/>
              </a:rPr>
              <a:t>の</a:t>
            </a:r>
            <a:r>
              <a:rPr lang="ja-JP" altLang="en-US" sz="3200" dirty="0">
                <a:latin typeface="+mj-ea"/>
                <a:ea typeface="+mj-ea"/>
              </a:rPr>
              <a:t>挨拶</a:t>
            </a:r>
            <a:r>
              <a:rPr lang="ja-JP" altLang="en-US" sz="3200" dirty="0" smtClean="0">
                <a:latin typeface="+mj-ea"/>
                <a:ea typeface="+mj-ea"/>
              </a:rPr>
              <a:t>等の文例集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sz="3200" dirty="0">
                <a:latin typeface="+mj-ea"/>
                <a:ea typeface="+mj-ea"/>
              </a:rPr>
              <a:t>フリ</a:t>
            </a:r>
            <a:r>
              <a:rPr kumimoji="1" lang="ja-JP" altLang="en-US" sz="3200" dirty="0" smtClean="0">
                <a:latin typeface="+mj-ea"/>
                <a:ea typeface="+mj-ea"/>
              </a:rPr>
              <a:t>ーの画像素材</a:t>
            </a:r>
            <a:r>
              <a:rPr kumimoji="1" lang="ja-JP" altLang="en-US" sz="3200" dirty="0">
                <a:latin typeface="+mj-ea"/>
                <a:ea typeface="+mj-ea"/>
              </a:rPr>
              <a:t>集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r>
              <a:rPr kumimoji="1" lang="ja-JP" altLang="en-US" dirty="0" smtClean="0"/>
              <a:t>恒常的な情報収集</a:t>
            </a:r>
            <a:endParaRPr kumimoji="1" lang="en-US" altLang="ja-JP" dirty="0" smtClean="0"/>
          </a:p>
          <a:p>
            <a:pPr lvl="1"/>
            <a:r>
              <a:rPr lang="ja-JP" altLang="en-US" sz="3200" dirty="0" smtClean="0">
                <a:latin typeface="+mj-ea"/>
                <a:ea typeface="+mj-ea"/>
              </a:rPr>
              <a:t>国・自治体・教育委員会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sz="3200" dirty="0">
                <a:latin typeface="+mj-ea"/>
                <a:ea typeface="+mj-ea"/>
              </a:rPr>
              <a:t>教育</a:t>
            </a:r>
            <a:r>
              <a:rPr kumimoji="1" lang="ja-JP" altLang="en-US" sz="3200" dirty="0" smtClean="0">
                <a:latin typeface="+mj-ea"/>
                <a:ea typeface="+mj-ea"/>
              </a:rPr>
              <a:t>に関する企業・団体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lvl="1"/>
            <a:r>
              <a:rPr lang="ja-JP" altLang="en-US" sz="3200" dirty="0" smtClean="0">
                <a:latin typeface="+mj-ea"/>
                <a:ea typeface="+mj-ea"/>
              </a:rPr>
              <a:t>学校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sz="3200" dirty="0" smtClean="0">
                <a:latin typeface="+mj-ea"/>
                <a:ea typeface="+mj-ea"/>
              </a:rPr>
              <a:t>新聞社・放送局等の各種メディア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4673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情報収集の際の注意点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5442" y="1633347"/>
            <a:ext cx="11159786" cy="4886706"/>
          </a:xfrm>
        </p:spPr>
        <p:txBody>
          <a:bodyPr/>
          <a:lstStyle/>
          <a:p>
            <a:pPr marL="45720" indent="0">
              <a:lnSpc>
                <a:spcPct val="70000"/>
              </a:lnSpc>
              <a:buNone/>
            </a:pPr>
            <a:r>
              <a:rPr kumimoji="1" lang="ja-JP" altLang="en-US" sz="3200" dirty="0" smtClean="0"/>
              <a:t>インターネットの特徴：</a:t>
            </a:r>
            <a:endParaRPr kumimoji="1" lang="en-US" altLang="ja-JP" sz="3200" dirty="0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/>
              <a:t>誰</a:t>
            </a:r>
            <a:r>
              <a:rPr lang="ja-JP" altLang="en-US" sz="3200" dirty="0" smtClean="0"/>
              <a:t>でも</a:t>
            </a:r>
            <a:r>
              <a:rPr lang="ja-JP" altLang="en-US" sz="3200" dirty="0"/>
              <a:t>発信者</a:t>
            </a:r>
            <a:r>
              <a:rPr lang="ja-JP" altLang="en-US" sz="3200" dirty="0" smtClean="0"/>
              <a:t>になれる</a:t>
            </a:r>
            <a:endParaRPr lang="en-US" altLang="ja-JP" sz="3200" dirty="0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r>
              <a:rPr kumimoji="1" lang="ja-JP" altLang="en-US" sz="3200" dirty="0"/>
              <a:t>内容</a:t>
            </a:r>
            <a:r>
              <a:rPr kumimoji="1" lang="ja-JP" altLang="en-US" sz="3200" dirty="0" smtClean="0"/>
              <a:t>を</a:t>
            </a:r>
            <a:r>
              <a:rPr kumimoji="1" lang="ja-JP" altLang="en-US" sz="3200" dirty="0"/>
              <a:t>チェック</a:t>
            </a:r>
            <a:r>
              <a:rPr kumimoji="1" lang="ja-JP" altLang="en-US" sz="3200" dirty="0" smtClean="0"/>
              <a:t>する</a:t>
            </a:r>
            <a:r>
              <a:rPr kumimoji="1" lang="ja-JP" altLang="en-US" sz="3200" dirty="0"/>
              <a:t>仕組</a:t>
            </a:r>
            <a:r>
              <a:rPr kumimoji="1" lang="ja-JP" altLang="en-US" sz="3200" dirty="0" smtClean="0"/>
              <a:t>みはな</a:t>
            </a:r>
            <a:r>
              <a:rPr kumimoji="1" lang="ja-JP" altLang="en-US" sz="3200" dirty="0"/>
              <a:t>い</a:t>
            </a:r>
            <a:endParaRPr kumimoji="1" lang="en-US" altLang="ja-JP" sz="3200" dirty="0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endParaRPr kumimoji="1" lang="en-US" altLang="ja-JP" sz="3200" dirty="0" smtClean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r>
              <a:rPr kumimoji="1" lang="ja-JP" altLang="en-US" sz="3200" dirty="0" smtClean="0"/>
              <a:t>自由である反面，悪意</a:t>
            </a:r>
            <a:r>
              <a:rPr kumimoji="1" lang="ja-JP" altLang="en-US" sz="3200" dirty="0" smtClean="0"/>
              <a:t>ある</a:t>
            </a:r>
            <a:r>
              <a:rPr kumimoji="1" lang="ja-JP" altLang="en-US" sz="3200" dirty="0"/>
              <a:t>意図的</a:t>
            </a:r>
            <a:r>
              <a:rPr kumimoji="1" lang="ja-JP" altLang="en-US" sz="3200" dirty="0" smtClean="0"/>
              <a:t>な事実と異なる情報発信</a:t>
            </a:r>
            <a:endParaRPr kumimoji="1" lang="en-US" altLang="ja-JP" sz="3200" dirty="0" smtClean="0"/>
          </a:p>
          <a:p>
            <a:pPr marL="45720" indent="0">
              <a:lnSpc>
                <a:spcPct val="70000"/>
              </a:lnSpc>
              <a:buNone/>
            </a:pPr>
            <a:endParaRPr lang="en-US" altLang="ja-JP" sz="3200" dirty="0"/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FF0000"/>
                </a:solidFill>
              </a:rPr>
              <a:t>提供者の信頼性を判断すること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FF0000"/>
                </a:solidFill>
              </a:rPr>
              <a:t>複数の経路などから入手してその内容を比較する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marL="45720" indent="0">
              <a:lnSpc>
                <a:spcPct val="70000"/>
              </a:lnSpc>
              <a:buNone/>
            </a:pPr>
            <a:r>
              <a:rPr lang="ja-JP" altLang="en-US" sz="3200" dirty="0"/>
              <a:t>などの信頼できる情報であるかどうかの検討は不可欠</a:t>
            </a:r>
            <a:endParaRPr lang="en-US" altLang="ja-JP" sz="3200" dirty="0"/>
          </a:p>
          <a:p>
            <a:pPr marL="45720" indent="0">
              <a:lnSpc>
                <a:spcPct val="70000"/>
              </a:lnSpc>
              <a:buNone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1831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44500" y="5207000"/>
            <a:ext cx="11120728" cy="1313053"/>
          </a:xfrm>
          <a:prstGeom prst="rect">
            <a:avLst/>
          </a:prstGeom>
          <a:solidFill>
            <a:srgbClr val="FFEC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利用にあたっての留意点（著作権）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>
                <a:solidFill>
                  <a:schemeClr val="accent5">
                    <a:lumMod val="75000"/>
                  </a:schemeClr>
                </a:solidFill>
              </a:rPr>
              <a:t>著作権への配慮</a:t>
            </a:r>
          </a:p>
          <a:p>
            <a:pPr marL="45720" indent="0">
              <a:buNone/>
            </a:pPr>
            <a:r>
              <a:rPr lang="ja-JP" altLang="en-US" sz="3600" dirty="0" smtClean="0"/>
              <a:t>校務に関する文書や資料の作成は、授業以外の目的</a:t>
            </a:r>
            <a:endParaRPr lang="en-US" altLang="ja-JP" sz="3600" dirty="0" smtClean="0"/>
          </a:p>
          <a:p>
            <a:pPr marL="45720" indent="0">
              <a:buNone/>
            </a:pPr>
            <a:endParaRPr kumimoji="1" lang="en-US" altLang="ja-JP" sz="1400" dirty="0"/>
          </a:p>
          <a:p>
            <a:pPr marL="45720" indent="0">
              <a:buNone/>
            </a:pPr>
            <a:r>
              <a:rPr lang="ja-JP" altLang="en-US" sz="3600" dirty="0" smtClean="0"/>
              <a:t>インターネット等で収集した情報を含んだ著作物を使用する場合は、原則、</a:t>
            </a:r>
            <a:r>
              <a:rPr lang="ja-JP" altLang="en-US" sz="3600" dirty="0" smtClean="0">
                <a:solidFill>
                  <a:srgbClr val="FF0000"/>
                </a:solidFill>
              </a:rPr>
              <a:t>著作者による許諾</a:t>
            </a:r>
            <a:r>
              <a:rPr lang="ja-JP" altLang="en-US" sz="3600" dirty="0" smtClean="0"/>
              <a:t>が必要。</a:t>
            </a:r>
            <a:endParaRPr lang="en-US" altLang="ja-JP" sz="3600" dirty="0" smtClean="0"/>
          </a:p>
          <a:p>
            <a:pPr marL="45720" indent="0">
              <a:buNone/>
            </a:pPr>
            <a:endParaRPr lang="en-US" altLang="ja-JP" sz="3600" dirty="0"/>
          </a:p>
          <a:p>
            <a:pPr marL="45720" indent="0">
              <a:buNone/>
            </a:pPr>
            <a:r>
              <a:rPr lang="ja-JP" altLang="en-US" sz="3600" dirty="0" smtClean="0"/>
              <a:t>校務文書等では「</a:t>
            </a:r>
            <a:r>
              <a:rPr lang="ja-JP" altLang="en-US" sz="3600" dirty="0" smtClean="0">
                <a:solidFill>
                  <a:srgbClr val="FF0000"/>
                </a:solidFill>
              </a:rPr>
              <a:t>引用</a:t>
            </a:r>
            <a:r>
              <a:rPr lang="ja-JP" altLang="en-US" sz="3600" dirty="0" smtClean="0"/>
              <a:t>」という形で教育情報を利用することが可能。</a:t>
            </a:r>
            <a:endParaRPr lang="en-US" altLang="ja-JP" sz="3600" dirty="0" smtClean="0"/>
          </a:p>
          <a:p>
            <a:pPr marL="45720" indent="0">
              <a:buNone/>
            </a:pPr>
            <a:endParaRPr kumimoji="1" lang="en-US" altLang="ja-JP" sz="3600" dirty="0"/>
          </a:p>
        </p:txBody>
      </p:sp>
      <p:sp>
        <p:nvSpPr>
          <p:cNvPr id="4" name="二等辺三角形 3"/>
          <p:cNvSpPr/>
          <p:nvPr/>
        </p:nvSpPr>
        <p:spPr>
          <a:xfrm rot="10800000">
            <a:off x="2794000" y="3086100"/>
            <a:ext cx="889000" cy="3048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3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利用にあたっての留意点（著作権）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著作物を引用する際には、</a:t>
            </a:r>
            <a:endParaRPr kumimoji="1" lang="en-US" altLang="ja-JP" dirty="0" smtClean="0"/>
          </a:p>
          <a:p>
            <a:pPr lvl="1"/>
            <a:r>
              <a:rPr lang="ja-JP" altLang="en-US" sz="3200" dirty="0">
                <a:latin typeface="+mj-ea"/>
                <a:ea typeface="+mj-ea"/>
              </a:rPr>
              <a:t>引用</a:t>
            </a:r>
            <a:r>
              <a:rPr lang="ja-JP" altLang="en-US" sz="3200" dirty="0" smtClean="0">
                <a:latin typeface="+mj-ea"/>
                <a:ea typeface="+mj-ea"/>
              </a:rPr>
              <a:t>する</a:t>
            </a:r>
            <a:r>
              <a:rPr lang="ja-JP" altLang="en-US" sz="3200" dirty="0">
                <a:latin typeface="+mj-ea"/>
                <a:ea typeface="+mj-ea"/>
              </a:rPr>
              <a:t>必然性</a:t>
            </a:r>
            <a:r>
              <a:rPr lang="ja-JP" altLang="en-US" sz="3200" dirty="0" smtClean="0">
                <a:latin typeface="+mj-ea"/>
                <a:ea typeface="+mj-ea"/>
              </a:rPr>
              <a:t>があること、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sz="3200" dirty="0" smtClean="0">
                <a:latin typeface="+mj-ea"/>
                <a:ea typeface="+mj-ea"/>
              </a:rPr>
              <a:t>引用部分がわかること、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lvl="1"/>
            <a:r>
              <a:rPr lang="ja-JP" altLang="en-US" sz="3200" dirty="0" smtClean="0">
                <a:latin typeface="+mj-ea"/>
                <a:ea typeface="+mj-ea"/>
              </a:rPr>
              <a:t>出典が明示されていること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lang="ja-JP" altLang="en-US" dirty="0" smtClean="0"/>
              <a:t>などに注意を払う必要があります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16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利用にあたっての留意点（個人情報）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3262" y="1574800"/>
            <a:ext cx="3653948" cy="533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私立学校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58152" y="1574800"/>
            <a:ext cx="3653948" cy="533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>
                <a:latin typeface="+mj-ea"/>
                <a:ea typeface="+mj-ea"/>
              </a:rPr>
              <a:t>公立</a:t>
            </a:r>
            <a:r>
              <a:rPr kumimoji="1" lang="ja-JP" altLang="en-US" sz="3200" dirty="0" smtClean="0">
                <a:latin typeface="+mj-ea"/>
                <a:ea typeface="+mj-ea"/>
              </a:rPr>
              <a:t>学校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133042" y="1574800"/>
            <a:ext cx="3653948" cy="5334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国立大学</a:t>
            </a:r>
            <a:r>
              <a:rPr kumimoji="1" lang="ja-JP" altLang="en-US" sz="3200" dirty="0">
                <a:latin typeface="+mj-ea"/>
                <a:ea typeface="+mj-ea"/>
              </a:rPr>
              <a:t>附</a:t>
            </a:r>
            <a:r>
              <a:rPr kumimoji="1" lang="ja-JP" altLang="en-US" sz="3200" dirty="0" smtClean="0">
                <a:latin typeface="+mj-ea"/>
                <a:ea typeface="+mj-ea"/>
              </a:rPr>
              <a:t>属</a:t>
            </a:r>
            <a:r>
              <a:rPr kumimoji="1" lang="ja-JP" altLang="en-US" sz="3200" dirty="0">
                <a:latin typeface="+mj-ea"/>
                <a:ea typeface="+mj-ea"/>
              </a:rPr>
              <a:t>学校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83262" y="2501900"/>
            <a:ext cx="3653948" cy="1676400"/>
          </a:xfrm>
          <a:prstGeom prst="rect">
            <a:avLst/>
          </a:prstGeom>
          <a:ln>
            <a:solidFill>
              <a:srgbClr val="F238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個人</a:t>
            </a:r>
            <a:r>
              <a:rPr kumimoji="1" lang="ja-JP" altLang="en-US" sz="3200" dirty="0">
                <a:latin typeface="+mj-ea"/>
                <a:ea typeface="+mj-ea"/>
              </a:rPr>
              <a:t>情報</a:t>
            </a:r>
            <a:r>
              <a:rPr kumimoji="1" lang="ja-JP" altLang="en-US" sz="3200" dirty="0" smtClean="0">
                <a:latin typeface="+mj-ea"/>
                <a:ea typeface="+mj-ea"/>
              </a:rPr>
              <a:t>の</a:t>
            </a:r>
            <a:r>
              <a:rPr kumimoji="1" lang="ja-JP" altLang="en-US" sz="3200" dirty="0">
                <a:latin typeface="+mj-ea"/>
                <a:ea typeface="+mj-ea"/>
              </a:rPr>
              <a:t>保護</a:t>
            </a:r>
            <a:r>
              <a:rPr kumimoji="1" lang="ja-JP" altLang="en-US" sz="3200" dirty="0" smtClean="0">
                <a:latin typeface="+mj-ea"/>
                <a:ea typeface="+mj-ea"/>
              </a:rPr>
              <a:t>に関する法律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0" indent="-457200" algn="ctr">
              <a:lnSpc>
                <a:spcPct val="80000"/>
              </a:lnSpc>
              <a:buClr>
                <a:srgbClr val="F23899"/>
              </a:buClr>
              <a:buFont typeface="Wingdings" panose="05000000000000000000" pitchFamily="2" charset="2"/>
              <a:buChar char="l"/>
            </a:pPr>
            <a:r>
              <a:rPr kumimoji="1" lang="ja-JP" altLang="en-US" sz="3200" dirty="0" smtClean="0">
                <a:latin typeface="+mj-ea"/>
                <a:ea typeface="+mj-ea"/>
              </a:rPr>
              <a:t>個人情報取扱</a:t>
            </a:r>
            <a:r>
              <a:rPr kumimoji="1" lang="ja-JP" altLang="en-US" sz="3200" dirty="0">
                <a:latin typeface="+mj-ea"/>
                <a:ea typeface="+mj-ea"/>
              </a:rPr>
              <a:t>事</a:t>
            </a:r>
            <a:r>
              <a:rPr kumimoji="1" lang="ja-JP" altLang="en-US" sz="3200" dirty="0" smtClean="0">
                <a:latin typeface="+mj-ea"/>
                <a:ea typeface="+mj-ea"/>
              </a:rPr>
              <a:t>業者の義務等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58152" y="2501900"/>
            <a:ext cx="3653948" cy="16764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各自治体の　　　個人情報保護条例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33042" y="2501900"/>
            <a:ext cx="3653948" cy="16764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独立行政法人の　保有する個人情報</a:t>
            </a:r>
            <a:r>
              <a:rPr kumimoji="1" lang="ja-JP" altLang="en-US" sz="3200" spc="-300" dirty="0" smtClean="0">
                <a:latin typeface="+mj-ea"/>
                <a:ea typeface="+mj-ea"/>
              </a:rPr>
              <a:t>の保護に関する法律</a:t>
            </a:r>
            <a:endParaRPr kumimoji="1" lang="ja-JP" altLang="en-US" sz="3200" spc="-300" dirty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921352" y="4826000"/>
            <a:ext cx="8327548" cy="1676400"/>
          </a:xfrm>
          <a:prstGeom prst="rect">
            <a:avLst/>
          </a:prstGeom>
          <a:ln>
            <a:solidFill>
              <a:srgbClr val="F238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kumimoji="1" lang="ja-JP" altLang="en-US" sz="3200" dirty="0" smtClean="0">
                <a:latin typeface="+mj-ea"/>
                <a:ea typeface="+mj-ea"/>
              </a:rPr>
              <a:t>個人情報の保護に関する法律</a:t>
            </a:r>
            <a:r>
              <a:rPr kumimoji="1" lang="en-US" altLang="ja-JP" sz="3200" dirty="0" smtClean="0">
                <a:latin typeface="+mj-ea"/>
                <a:ea typeface="+mj-ea"/>
              </a:rPr>
              <a:t>(</a:t>
            </a:r>
            <a:r>
              <a:rPr kumimoji="1" lang="ja-JP" altLang="en-US" sz="3200" dirty="0" smtClean="0">
                <a:latin typeface="+mj-ea"/>
                <a:ea typeface="+mj-ea"/>
              </a:rPr>
              <a:t>第</a:t>
            </a:r>
            <a:r>
              <a:rPr kumimoji="1" lang="en-US" altLang="ja-JP" sz="3200" dirty="0">
                <a:latin typeface="+mj-ea"/>
                <a:ea typeface="+mj-ea"/>
              </a:rPr>
              <a:t>1</a:t>
            </a:r>
            <a:r>
              <a:rPr kumimoji="1" lang="ja-JP" altLang="en-US" sz="3200" dirty="0" smtClean="0">
                <a:latin typeface="+mj-ea"/>
                <a:ea typeface="+mj-ea"/>
              </a:rPr>
              <a:t>章</a:t>
            </a:r>
            <a:r>
              <a:rPr kumimoji="1" lang="en-US" altLang="ja-JP" sz="3200" dirty="0" smtClean="0">
                <a:latin typeface="+mj-ea"/>
                <a:ea typeface="+mj-ea"/>
              </a:rPr>
              <a:t>-</a:t>
            </a:r>
            <a:r>
              <a:rPr kumimoji="1" lang="ja-JP" altLang="en-US" sz="3200" dirty="0" smtClean="0">
                <a:latin typeface="+mj-ea"/>
                <a:ea typeface="+mj-ea"/>
              </a:rPr>
              <a:t>第</a:t>
            </a:r>
            <a:r>
              <a:rPr kumimoji="1" lang="en-US" altLang="ja-JP" sz="3200" dirty="0" smtClean="0">
                <a:latin typeface="+mj-ea"/>
                <a:ea typeface="+mj-ea"/>
              </a:rPr>
              <a:t>3</a:t>
            </a:r>
            <a:r>
              <a:rPr kumimoji="1" lang="ja-JP" altLang="en-US" sz="3200" dirty="0" smtClean="0">
                <a:latin typeface="+mj-ea"/>
                <a:ea typeface="+mj-ea"/>
              </a:rPr>
              <a:t>章</a:t>
            </a:r>
            <a:r>
              <a:rPr kumimoji="1" lang="en-US" altLang="ja-JP" sz="3200" dirty="0" smtClean="0">
                <a:latin typeface="+mj-ea"/>
                <a:ea typeface="+mj-ea"/>
              </a:rPr>
              <a:t>)</a:t>
            </a:r>
          </a:p>
          <a:p>
            <a:pPr marL="457200" indent="-457200">
              <a:lnSpc>
                <a:spcPct val="80000"/>
              </a:lnSpc>
              <a:buClr>
                <a:srgbClr val="F23899"/>
              </a:buClr>
              <a:buFont typeface="Wingdings" panose="05000000000000000000" pitchFamily="2" charset="2"/>
              <a:buChar char="l"/>
            </a:pPr>
            <a:r>
              <a:rPr kumimoji="1" lang="ja-JP" altLang="en-US" sz="3200" dirty="0" smtClean="0">
                <a:latin typeface="+mj-ea"/>
                <a:ea typeface="+mj-ea"/>
              </a:rPr>
              <a:t>基本理念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0" indent="-457200">
              <a:lnSpc>
                <a:spcPct val="80000"/>
              </a:lnSpc>
              <a:buClr>
                <a:srgbClr val="F23899"/>
              </a:buClr>
              <a:buFont typeface="Wingdings" panose="05000000000000000000" pitchFamily="2" charset="2"/>
              <a:buChar char="l"/>
            </a:pPr>
            <a:r>
              <a:rPr kumimoji="1" lang="ja-JP" altLang="en-US" sz="3200" dirty="0" smtClean="0">
                <a:latin typeface="+mj-ea"/>
                <a:ea typeface="+mj-ea"/>
              </a:rPr>
              <a:t>国および地方公共団体の責務・施策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0" indent="-457200">
              <a:lnSpc>
                <a:spcPct val="80000"/>
              </a:lnSpc>
              <a:buClr>
                <a:srgbClr val="F23899"/>
              </a:buClr>
              <a:buFont typeface="Wingdings" panose="05000000000000000000" pitchFamily="2" charset="2"/>
              <a:buChar char="l"/>
            </a:pPr>
            <a:r>
              <a:rPr kumimoji="1" lang="ja-JP" altLang="en-US" sz="3200" dirty="0" smtClean="0">
                <a:latin typeface="+mj-ea"/>
                <a:ea typeface="+mj-ea"/>
              </a:rPr>
              <a:t>基本</a:t>
            </a:r>
            <a:r>
              <a:rPr kumimoji="1" lang="ja-JP" altLang="en-US" sz="3200" dirty="0">
                <a:latin typeface="+mj-ea"/>
                <a:ea typeface="+mj-ea"/>
              </a:rPr>
              <a:t>方針</a:t>
            </a:r>
            <a:r>
              <a:rPr kumimoji="1" lang="ja-JP" altLang="en-US" sz="3200" dirty="0" smtClean="0">
                <a:latin typeface="+mj-ea"/>
                <a:ea typeface="+mj-ea"/>
              </a:rPr>
              <a:t>の策定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4" name="上矢印 13"/>
          <p:cNvSpPr/>
          <p:nvPr/>
        </p:nvSpPr>
        <p:spPr>
          <a:xfrm>
            <a:off x="2057400" y="21082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F23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上矢印 14"/>
          <p:cNvSpPr/>
          <p:nvPr/>
        </p:nvSpPr>
        <p:spPr>
          <a:xfrm>
            <a:off x="5920026" y="21082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矢印 15"/>
          <p:cNvSpPr/>
          <p:nvPr/>
        </p:nvSpPr>
        <p:spPr>
          <a:xfrm>
            <a:off x="9796742" y="21082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上矢印 16"/>
          <p:cNvSpPr/>
          <p:nvPr/>
        </p:nvSpPr>
        <p:spPr>
          <a:xfrm>
            <a:off x="2057400" y="41783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EF3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上矢印 17"/>
          <p:cNvSpPr/>
          <p:nvPr/>
        </p:nvSpPr>
        <p:spPr>
          <a:xfrm>
            <a:off x="5920026" y="41783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EF3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上矢印 18"/>
          <p:cNvSpPr/>
          <p:nvPr/>
        </p:nvSpPr>
        <p:spPr>
          <a:xfrm>
            <a:off x="9803092" y="4178300"/>
            <a:ext cx="330200" cy="393700"/>
          </a:xfrm>
          <a:prstGeom prst="upArrow">
            <a:avLst>
              <a:gd name="adj1" fmla="val 34615"/>
              <a:gd name="adj2" fmla="val 50000"/>
            </a:avLst>
          </a:prstGeom>
          <a:solidFill>
            <a:srgbClr val="EF3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165350" y="4508500"/>
            <a:ext cx="7861300" cy="107950"/>
          </a:xfrm>
          <a:prstGeom prst="rect">
            <a:avLst/>
          </a:prstGeom>
          <a:solidFill>
            <a:srgbClr val="EF3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026150" y="4464050"/>
            <a:ext cx="107950" cy="361950"/>
          </a:xfrm>
          <a:prstGeom prst="rect">
            <a:avLst/>
          </a:prstGeom>
          <a:solidFill>
            <a:srgbClr val="EF3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7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校務文書作成でのＩＣＴ活用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校務にＩＣＴを活用することによって</a:t>
            </a:r>
            <a:endParaRPr kumimoji="1" lang="en-US" altLang="ja-JP" sz="4000" dirty="0" smtClean="0"/>
          </a:p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豊富な情報を収集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r>
              <a:rPr lang="ja-JP" altLang="en-US" sz="4000" dirty="0">
                <a:solidFill>
                  <a:srgbClr val="FF0000"/>
                </a:solidFill>
              </a:rPr>
              <a:t>豊</a:t>
            </a:r>
            <a:r>
              <a:rPr lang="ja-JP" altLang="en-US" sz="4000" dirty="0" smtClean="0">
                <a:solidFill>
                  <a:srgbClr val="FF0000"/>
                </a:solidFill>
              </a:rPr>
              <a:t>かな文章表現が可能</a:t>
            </a:r>
            <a:endParaRPr lang="en-US" altLang="ja-JP" sz="4000" dirty="0" smtClean="0">
              <a:solidFill>
                <a:srgbClr val="FF0000"/>
              </a:solidFill>
            </a:endParaRPr>
          </a:p>
          <a:p>
            <a:r>
              <a:rPr kumimoji="1" lang="ja-JP" altLang="en-US" sz="4000" dirty="0">
                <a:solidFill>
                  <a:srgbClr val="FF0000"/>
                </a:solidFill>
              </a:rPr>
              <a:t>正確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なデータ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kumimoji="1" lang="ja-JP" altLang="en-US" sz="4000" dirty="0" smtClean="0"/>
              <a:t>など有効活用が可能です。</a:t>
            </a:r>
            <a:endParaRPr kumimoji="1" lang="en-US" altLang="ja-JP" sz="4000" dirty="0" smtClean="0"/>
          </a:p>
          <a:p>
            <a:pPr marL="45720" indent="0">
              <a:buNone/>
            </a:pPr>
            <a:r>
              <a:rPr lang="ja-JP" altLang="en-US" sz="4000" dirty="0">
                <a:solidFill>
                  <a:schemeClr val="accent5">
                    <a:lumMod val="75000"/>
                  </a:schemeClr>
                </a:solidFill>
              </a:rPr>
              <a:t>研修</a:t>
            </a:r>
            <a:r>
              <a:rPr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に取り組み、スキルを高め、</a:t>
            </a:r>
            <a:endParaRPr lang="en-US" altLang="ja-JP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kumimoji="1" lang="ja-JP" altLang="en-US" sz="4000" dirty="0" smtClean="0">
                <a:solidFill>
                  <a:schemeClr val="accent5">
                    <a:lumMod val="75000"/>
                  </a:schemeClr>
                </a:solidFill>
              </a:rPr>
              <a:t>ＩＣＴを有効活用しましょう！</a:t>
            </a:r>
            <a:endParaRPr kumimoji="1" lang="ja-JP" alt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78702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761</TotalTime>
  <Words>348</Words>
  <Application>Microsoft Office PowerPoint</Application>
  <PresentationFormat>ワイド画面</PresentationFormat>
  <Paragraphs>56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第６章　校務の情報化</vt:lpstr>
      <vt:lpstr>インターネットの活用</vt:lpstr>
      <vt:lpstr>情報収集の際の注意点</vt:lpstr>
      <vt:lpstr>利用にあたっての留意点（著作権）</vt:lpstr>
      <vt:lpstr>利用にあたっての留意点（著作権）</vt:lpstr>
      <vt:lpstr>利用にあたっての留意点（個人情報）</vt:lpstr>
      <vt:lpstr>校務文書作成でのＩＣＴ活用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108</cp:revision>
  <dcterms:created xsi:type="dcterms:W3CDTF">2015-10-13T01:30:40Z</dcterms:created>
  <dcterms:modified xsi:type="dcterms:W3CDTF">2016-02-11T16:24:11Z</dcterms:modified>
</cp:coreProperties>
</file>