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BB3"/>
    <a:srgbClr val="F23899"/>
    <a:srgbClr val="FFECAA"/>
    <a:srgbClr val="B4D4A8"/>
    <a:srgbClr val="BEF347"/>
    <a:srgbClr val="FF0000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rgbClr val="F23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3072002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F23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rgbClr val="F23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rgbClr val="F23899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第６章　校務の情報化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rgbClr val="F23899"/>
                </a:solidFill>
              </a:rPr>
              <a:t>４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rgbClr val="F23899"/>
                </a:solidFill>
              </a:rPr>
              <a:t>．</a:t>
            </a:r>
            <a:r>
              <a:rPr kumimoji="1" lang="ja-JP" altLang="en-US" dirty="0" smtClean="0"/>
              <a:t>個別指導に活かす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成績処理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5278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成績処理でのＩＣＴ活用に必要性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1" lang="ja-JP" altLang="en-US" sz="4000" dirty="0" smtClean="0"/>
              <a:t>各教科の目標に照らしてその実現状況を観点別に評価</a:t>
            </a:r>
            <a:endParaRPr kumimoji="1" lang="en-US" altLang="ja-JP" sz="4000" dirty="0" smtClean="0"/>
          </a:p>
          <a:p>
            <a:pPr>
              <a:lnSpc>
                <a:spcPct val="80000"/>
              </a:lnSpc>
            </a:pPr>
            <a:r>
              <a:rPr lang="ja-JP" altLang="en-US" sz="4000" dirty="0" smtClean="0"/>
              <a:t>小テストやノートの評価、定期テスト、作品、作文など様々なデータについて、４～５つの観点で整理し、その評価から評定として総括的に評価</a:t>
            </a:r>
            <a:endParaRPr lang="en-US" altLang="ja-JP" sz="4000" dirty="0" smtClean="0"/>
          </a:p>
          <a:p>
            <a:pPr>
              <a:lnSpc>
                <a:spcPct val="80000"/>
              </a:lnSpc>
            </a:pPr>
            <a:r>
              <a:rPr lang="ja-JP" altLang="en-US" sz="4000" dirty="0" smtClean="0"/>
              <a:t>３</a:t>
            </a:r>
            <a:r>
              <a:rPr lang="ja-JP" altLang="en-US" sz="4000" dirty="0"/>
              <a:t>０</a:t>
            </a:r>
            <a:r>
              <a:rPr kumimoji="1" lang="ja-JP" altLang="en-US" sz="4000" dirty="0" smtClean="0"/>
              <a:t>人以上の児童生徒に対して１つ１つ手作業で評価を行うのは非常に多くの時間が必要</a:t>
            </a:r>
            <a:endParaRPr kumimoji="1" lang="en-US" altLang="ja-JP" sz="4000" dirty="0" smtClean="0"/>
          </a:p>
          <a:p>
            <a:pPr marL="45720" indent="0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ＩＣＴの活用により、大きな省力化になる</a:t>
            </a:r>
            <a:endParaRPr lang="en-US" altLang="ja-JP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スズキ教育ソフトの校務支援システム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「スズキ校務」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40" y="1556690"/>
            <a:ext cx="6878533" cy="496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07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スズキ教育ソフトの校務支援システム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「スズキ校務」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Picture 2" descr="http://www.suzukisoft.co.jp/products/sk/sk-seiseki-el/images_seiseki-es/c_hojyobo-nyuro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23" y="1574441"/>
            <a:ext cx="6594985" cy="494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41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スズキ教育ソフトの校務支援システム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「スズキ校務」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Picture 2" descr="http://www.suzukisoft.co.jp/products/sk/sk-seiseki-el/images_seiseki-es/c_test-koh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68" y="1633347"/>
            <a:ext cx="6592977" cy="49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6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スズキ教育ソフトの校務支援システム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「スズキ校務」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Picture 2" descr="http://www.suzukisoft.co.jp/products/sk/sk-seiseki-el/images_seiseki-es/c_hyouka-hyout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28" y="1552136"/>
            <a:ext cx="6622615" cy="496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38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表計算ソフトの利用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4000" dirty="0" smtClean="0"/>
              <a:t>多くのデータの計算やグラフによる視覚化</a:t>
            </a:r>
            <a:endParaRPr kumimoji="1" lang="en-US" altLang="ja-JP" sz="4000" dirty="0" smtClean="0"/>
          </a:p>
          <a:p>
            <a:r>
              <a:rPr lang="ja-JP" altLang="en-US" sz="4000" dirty="0"/>
              <a:t>計算式</a:t>
            </a:r>
            <a:r>
              <a:rPr lang="ja-JP" altLang="en-US" sz="4000" dirty="0" smtClean="0"/>
              <a:t>やグラフの再利用による効率化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作業ミスの軽減や他の教員との作業・情報の共通化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6867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成績処理におけるＩＣＴ活用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4000" dirty="0" smtClean="0"/>
              <a:t>校務支援システムや表計算ソフトの利用</a:t>
            </a:r>
            <a:endParaRPr kumimoji="1" lang="en-US" altLang="ja-JP" sz="4000" dirty="0" smtClean="0"/>
          </a:p>
          <a:p>
            <a:r>
              <a:rPr lang="ja-JP" altLang="en-US" sz="4000" dirty="0"/>
              <a:t>様々</a:t>
            </a:r>
            <a:r>
              <a:rPr lang="ja-JP" altLang="en-US" sz="4000" dirty="0" smtClean="0"/>
              <a:t>な</a:t>
            </a:r>
            <a:r>
              <a:rPr lang="ja-JP" altLang="en-US" sz="4000" dirty="0"/>
              <a:t>記録</a:t>
            </a:r>
            <a:r>
              <a:rPr lang="ja-JP" altLang="en-US" sz="4000" dirty="0" smtClean="0"/>
              <a:t>の蓄積</a:t>
            </a:r>
            <a:endParaRPr lang="en-US" altLang="ja-JP" sz="4000" dirty="0" smtClean="0"/>
          </a:p>
          <a:p>
            <a:pPr lvl="1"/>
            <a:r>
              <a:rPr kumimoji="1" lang="ja-JP" altLang="en-US" sz="3200" dirty="0" smtClean="0">
                <a:latin typeface="+mj-ea"/>
                <a:ea typeface="+mj-ea"/>
              </a:rPr>
              <a:t>順位付け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lvl="1"/>
            <a:r>
              <a:rPr lang="ja-JP" altLang="en-US" sz="3200" dirty="0" smtClean="0">
                <a:latin typeface="+mj-ea"/>
                <a:ea typeface="+mj-ea"/>
              </a:rPr>
              <a:t>クラス全体の達成度合いの評価</a:t>
            </a:r>
            <a:endParaRPr lang="en-US" altLang="ja-JP" sz="3200" dirty="0" smtClean="0">
              <a:latin typeface="+mj-ea"/>
              <a:ea typeface="+mj-ea"/>
            </a:endParaRPr>
          </a:p>
          <a:p>
            <a:pPr lvl="1"/>
            <a:r>
              <a:rPr kumimoji="1" lang="ja-JP" altLang="en-US" sz="3200" dirty="0">
                <a:latin typeface="+mj-ea"/>
                <a:ea typeface="+mj-ea"/>
              </a:rPr>
              <a:t>個々</a:t>
            </a:r>
            <a:r>
              <a:rPr kumimoji="1" lang="ja-JP" altLang="en-US" sz="3200" dirty="0" smtClean="0">
                <a:latin typeface="+mj-ea"/>
                <a:ea typeface="+mj-ea"/>
              </a:rPr>
              <a:t>の児童</a:t>
            </a:r>
            <a:r>
              <a:rPr kumimoji="1" lang="ja-JP" altLang="en-US" sz="3200" dirty="0">
                <a:latin typeface="+mj-ea"/>
                <a:ea typeface="+mj-ea"/>
              </a:rPr>
              <a:t>生徒</a:t>
            </a:r>
            <a:r>
              <a:rPr kumimoji="1" lang="ja-JP" altLang="en-US" sz="3200" dirty="0" smtClean="0">
                <a:latin typeface="+mj-ea"/>
                <a:ea typeface="+mj-ea"/>
              </a:rPr>
              <a:t>の状況</a:t>
            </a:r>
            <a:r>
              <a:rPr kumimoji="1" lang="ja-JP" altLang="en-US" sz="3200" dirty="0">
                <a:latin typeface="+mj-ea"/>
                <a:ea typeface="+mj-ea"/>
              </a:rPr>
              <a:t>把握</a:t>
            </a:r>
            <a:endParaRPr kumimoji="1" lang="en-US" altLang="ja-JP" sz="3200" dirty="0">
              <a:latin typeface="+mj-ea"/>
              <a:ea typeface="+mj-ea"/>
            </a:endParaRPr>
          </a:p>
          <a:p>
            <a:r>
              <a:rPr lang="ja-JP" altLang="en-US" sz="4000" smtClean="0"/>
              <a:t>個々に</a:t>
            </a:r>
            <a:r>
              <a:rPr lang="ja-JP" altLang="en-US" sz="4000" dirty="0" smtClean="0"/>
              <a:t>応じた指導の実現</a:t>
            </a:r>
            <a:endParaRPr lang="en-US" altLang="ja-JP" sz="4000" dirty="0" smtClean="0"/>
          </a:p>
          <a:p>
            <a:pPr lvl="1"/>
            <a:r>
              <a:rPr lang="ja-JP" altLang="en-US" sz="3200" dirty="0" smtClean="0">
                <a:latin typeface="+mj-ea"/>
                <a:ea typeface="+mj-ea"/>
              </a:rPr>
              <a:t>各児童生徒の達成状況に応じた課題の設定</a:t>
            </a:r>
            <a:endParaRPr lang="en-US" altLang="ja-JP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39338942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紫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773</TotalTime>
  <Words>216</Words>
  <Application>Microsoft Office PowerPoint</Application>
  <PresentationFormat>ワイド画面</PresentationFormat>
  <Paragraphs>24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HGｺﾞｼｯｸE</vt:lpstr>
      <vt:lpstr>HG創英角ｺﾞｼｯｸUB</vt:lpstr>
      <vt:lpstr>Corbel</vt:lpstr>
      <vt:lpstr>Franklin Gothic Book</vt:lpstr>
      <vt:lpstr>Franklin Gothic Medium</vt:lpstr>
      <vt:lpstr>基礎</vt:lpstr>
      <vt:lpstr>第６章　校務の情報化</vt:lpstr>
      <vt:lpstr>成績処理でのＩＣＴ活用に必要性</vt:lpstr>
      <vt:lpstr>スズキ教育ソフトの校務支援システム 「スズキ校務」</vt:lpstr>
      <vt:lpstr>スズキ教育ソフトの校務支援システム 「スズキ校務」</vt:lpstr>
      <vt:lpstr>スズキ教育ソフトの校務支援システム 「スズキ校務」</vt:lpstr>
      <vt:lpstr>スズキ教育ソフトの校務支援システム 「スズキ校務」</vt:lpstr>
      <vt:lpstr>表計算ソフトの利用</vt:lpstr>
      <vt:lpstr>成績処理におけるＩＣＴ活用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109</cp:revision>
  <dcterms:created xsi:type="dcterms:W3CDTF">2015-10-13T01:30:40Z</dcterms:created>
  <dcterms:modified xsi:type="dcterms:W3CDTF">2016-02-11T16:28:19Z</dcterms:modified>
</cp:coreProperties>
</file>