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CAA"/>
    <a:srgbClr val="F23899"/>
    <a:srgbClr val="EF3BB3"/>
    <a:srgbClr val="B4D4A8"/>
    <a:srgbClr val="BEF347"/>
    <a:srgbClr val="FF0000"/>
    <a:srgbClr val="3494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bg>
      <p:bgPr>
        <a:solidFill>
          <a:srgbClr val="F238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7730" y="393198"/>
            <a:ext cx="11477638" cy="2228956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72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ja-JP" altLang="en-US" dirty="0" smtClean="0"/>
              <a:t>タイトル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60274" y="3157879"/>
            <a:ext cx="8295506" cy="2049462"/>
          </a:xfrm>
        </p:spPr>
        <p:txBody>
          <a:bodyPr>
            <a:noAutofit/>
          </a:bodyPr>
          <a:lstStyle>
            <a:lvl1pPr marL="0" indent="0" algn="l">
              <a:buNone/>
              <a:defRPr sz="5400">
                <a:solidFill>
                  <a:schemeClr val="tx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dirty="0" smtClean="0"/>
              <a:t>サブタイトル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90" t="41016" r="1223" b="32591"/>
          <a:stretch/>
        </p:blipFill>
        <p:spPr>
          <a:xfrm>
            <a:off x="305139" y="3072002"/>
            <a:ext cx="3355135" cy="2135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898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Pr>
        <a:solidFill>
          <a:srgbClr val="F238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926" y="248649"/>
            <a:ext cx="11700400" cy="1038730"/>
          </a:xfrm>
        </p:spPr>
        <p:txBody>
          <a:bodyPr>
            <a:noAutofit/>
          </a:bodyPr>
          <a:lstStyle>
            <a:lvl1pPr>
              <a:defRPr sz="5400">
                <a:ln>
                  <a:noFill/>
                </a:ln>
              </a:defRPr>
            </a:lvl1pPr>
          </a:lstStyle>
          <a:p>
            <a:r>
              <a:rPr lang="ja-JP" altLang="en-US" dirty="0" smtClean="0"/>
              <a:t>テキスト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128" y="1633347"/>
            <a:ext cx="10740616" cy="4886706"/>
          </a:xfrm>
        </p:spPr>
        <p:txBody>
          <a:bodyPr>
            <a:noAutofit/>
          </a:bodyPr>
          <a:lstStyle>
            <a:lvl1pPr>
              <a:defRPr sz="4400" i="0">
                <a:latin typeface="+mj-ea"/>
                <a:ea typeface="+mj-ea"/>
              </a:defRPr>
            </a:lvl1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bg>
      <p:bgPr>
        <a:solidFill>
          <a:srgbClr val="F238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926" y="327257"/>
            <a:ext cx="11700400" cy="1038730"/>
          </a:xfrm>
        </p:spPr>
        <p:txBody>
          <a:bodyPr>
            <a:noAutofit/>
          </a:bodyPr>
          <a:lstStyle>
            <a:lvl1pPr algn="ctr">
              <a:defRPr sz="4000">
                <a:ln>
                  <a:noFill/>
                </a:ln>
              </a:defRPr>
            </a:lvl1pPr>
          </a:lstStyle>
          <a:p>
            <a:r>
              <a:rPr lang="ja-JP" altLang="en-US" dirty="0" smtClean="0"/>
              <a:t>テキスト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テキスト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644" y="1633347"/>
            <a:ext cx="10971584" cy="4886706"/>
          </a:xfrm>
        </p:spPr>
        <p:txBody>
          <a:bodyPr>
            <a:noAutofit/>
          </a:bodyPr>
          <a:lstStyle>
            <a:lvl1pPr>
              <a:defRPr sz="4400" i="0">
                <a:latin typeface="+mj-ea"/>
                <a:ea typeface="+mj-ea"/>
              </a:defRPr>
            </a:lvl1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直線コネクタ 7"/>
          <p:cNvCxnSpPr/>
          <p:nvPr userDrawn="1"/>
        </p:nvCxnSpPr>
        <p:spPr>
          <a:xfrm flipV="1">
            <a:off x="234926" y="1453275"/>
            <a:ext cx="11700400" cy="14768"/>
          </a:xfrm>
          <a:prstGeom prst="line">
            <a:avLst/>
          </a:prstGeom>
          <a:ln w="63500" cap="sq">
            <a:solidFill>
              <a:srgbClr val="F23899"/>
            </a:solidFill>
            <a:miter lim="800000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245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97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第６章　校務の情報化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 smtClean="0">
                <a:ln>
                  <a:solidFill>
                    <a:schemeClr val="tx1"/>
                  </a:solidFill>
                </a:ln>
                <a:solidFill>
                  <a:srgbClr val="F23899"/>
                </a:solidFill>
              </a:rPr>
              <a:t>５</a:t>
            </a:r>
            <a:r>
              <a:rPr kumimoji="1" lang="ja-JP" altLang="en-US" dirty="0" smtClean="0">
                <a:ln>
                  <a:solidFill>
                    <a:schemeClr val="tx1"/>
                  </a:solidFill>
                </a:ln>
                <a:solidFill>
                  <a:srgbClr val="F23899"/>
                </a:solidFill>
              </a:rPr>
              <a:t>．</a:t>
            </a:r>
            <a:r>
              <a:rPr kumimoji="1" lang="ja-JP" altLang="en-US" dirty="0" smtClean="0"/>
              <a:t>情報の共有と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コミュニケーション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152786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この項目の</a:t>
            </a:r>
            <a:r>
              <a:rPr lang="ja-JP" altLang="en-US" dirty="0" smtClean="0"/>
              <a:t>ねら</a:t>
            </a:r>
            <a:r>
              <a:rPr lang="ja-JP" altLang="en-US" dirty="0"/>
              <a:t>い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4000" spc="-150" dirty="0" smtClean="0"/>
              <a:t>教職員間の情報共有の手段としてＩＣＴを活用するための知識と技能を習得し、ルールを確認する。</a:t>
            </a:r>
            <a:endParaRPr kumimoji="1" lang="en-US" altLang="ja-JP" sz="4000" spc="-150" dirty="0" smtClean="0"/>
          </a:p>
          <a:p>
            <a:r>
              <a:rPr lang="ja-JP" altLang="en-US" sz="4000" spc="-150" dirty="0" smtClean="0"/>
              <a:t>教職員</a:t>
            </a:r>
            <a:r>
              <a:rPr lang="ja-JP" altLang="en-US" sz="4000" spc="-150" dirty="0"/>
              <a:t>間</a:t>
            </a:r>
            <a:r>
              <a:rPr lang="ja-JP" altLang="en-US" sz="4000" spc="-150" dirty="0" smtClean="0"/>
              <a:t>のコミュニケーションの手段として　ＩＣＴを活用するための知識と技能を習得する。</a:t>
            </a:r>
            <a:endParaRPr lang="en-US" altLang="ja-JP" sz="4000" spc="-150" dirty="0" smtClean="0"/>
          </a:p>
          <a:p>
            <a:r>
              <a:rPr kumimoji="1" lang="ja-JP" altLang="en-US" sz="4000" spc="-150" dirty="0" smtClean="0"/>
              <a:t>児童</a:t>
            </a:r>
            <a:r>
              <a:rPr kumimoji="1" lang="ja-JP" altLang="en-US" sz="4000" spc="-150" dirty="0"/>
              <a:t>生徒</a:t>
            </a:r>
            <a:r>
              <a:rPr kumimoji="1" lang="ja-JP" altLang="en-US" sz="4000" spc="-150" dirty="0" smtClean="0"/>
              <a:t>の</a:t>
            </a:r>
            <a:r>
              <a:rPr kumimoji="1" lang="ja-JP" altLang="en-US" sz="4000" spc="-150" dirty="0"/>
              <a:t>情報</a:t>
            </a:r>
            <a:r>
              <a:rPr kumimoji="1" lang="ja-JP" altLang="en-US" sz="4000" spc="-150" dirty="0" smtClean="0"/>
              <a:t>を</a:t>
            </a:r>
            <a:r>
              <a:rPr kumimoji="1" lang="ja-JP" altLang="en-US" sz="4000" spc="-150" dirty="0"/>
              <a:t>共有</a:t>
            </a:r>
            <a:r>
              <a:rPr kumimoji="1" lang="ja-JP" altLang="en-US" sz="4000" spc="-150" dirty="0" smtClean="0"/>
              <a:t>でき、校務の標準化に　つながる校務支援システムの概要について知る。</a:t>
            </a:r>
            <a:endParaRPr kumimoji="1" lang="ja-JP" altLang="en-US" sz="4000" spc="-150" dirty="0"/>
          </a:p>
        </p:txBody>
      </p:sp>
    </p:spTree>
    <p:extLst>
      <p:ext uri="{BB962C8B-B14F-4D97-AF65-F5344CB8AC3E}">
        <p14:creationId xmlns:p14="http://schemas.microsoft.com/office/powerpoint/2010/main" val="2135735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校</a:t>
            </a:r>
            <a:r>
              <a:rPr lang="ja-JP" altLang="en-US" dirty="0" smtClean="0"/>
              <a:t>内</a:t>
            </a:r>
            <a:r>
              <a:rPr kumimoji="1" lang="ja-JP" altLang="en-US" dirty="0" smtClean="0"/>
              <a:t>ネットワークの概要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56200" y="1633347"/>
            <a:ext cx="6604000" cy="4886706"/>
          </a:xfrm>
        </p:spPr>
        <p:txBody>
          <a:bodyPr/>
          <a:lstStyle/>
          <a:p>
            <a:pPr marL="45720" indent="0">
              <a:buNone/>
            </a:pPr>
            <a:r>
              <a:rPr kumimoji="1" lang="ja-JP" altLang="en-US" sz="3200" dirty="0" smtClean="0">
                <a:solidFill>
                  <a:srgbClr val="FF0000"/>
                </a:solidFill>
              </a:rPr>
              <a:t>情報の共有化に校内ネットワークは大変有効</a:t>
            </a:r>
            <a:endParaRPr kumimoji="1" lang="en-US" altLang="ja-JP" sz="3200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ja-JP" altLang="en-US" sz="3200" dirty="0" smtClean="0"/>
              <a:t>どのコンピュータからもインターネットに接続可能</a:t>
            </a:r>
            <a:endParaRPr lang="en-US" altLang="ja-JP" sz="3200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kumimoji="1" lang="ja-JP" altLang="en-US" sz="3200" dirty="0" smtClean="0"/>
              <a:t>どのコンピュータからも印刷が可能</a:t>
            </a:r>
            <a:endParaRPr kumimoji="1" lang="en-US" altLang="ja-JP" sz="3200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ja-JP" altLang="en-US" sz="3200" dirty="0"/>
              <a:t>サーバ</a:t>
            </a:r>
            <a:r>
              <a:rPr lang="ja-JP" altLang="en-US" sz="3200" dirty="0" smtClean="0"/>
              <a:t>にある情報を接続権限のあるコンピュータから呼び出すことができる。</a:t>
            </a:r>
            <a:endParaRPr kumimoji="1" lang="ja-JP" altLang="en-US" sz="32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83" t="32636" r="53750" b="29307"/>
          <a:stretch/>
        </p:blipFill>
        <p:spPr>
          <a:xfrm>
            <a:off x="863600" y="1633347"/>
            <a:ext cx="3892820" cy="2608453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368300" y="4508500"/>
            <a:ext cx="4787900" cy="2011553"/>
          </a:xfrm>
          <a:prstGeom prst="rect">
            <a:avLst/>
          </a:prstGeom>
          <a:noFill/>
          <a:ln w="38100">
            <a:solidFill>
              <a:srgbClr val="F238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j-ea"/>
              <a:ea typeface="+mj-ea"/>
            </a:endParaRPr>
          </a:p>
        </p:txBody>
      </p:sp>
      <p:cxnSp>
        <p:nvCxnSpPr>
          <p:cNvPr id="7" name="直線コネクタ 6"/>
          <p:cNvCxnSpPr>
            <a:stCxn id="5" idx="1"/>
            <a:endCxn id="5" idx="3"/>
          </p:cNvCxnSpPr>
          <p:nvPr/>
        </p:nvCxnSpPr>
        <p:spPr>
          <a:xfrm>
            <a:off x="368300" y="5514277"/>
            <a:ext cx="4787900" cy="0"/>
          </a:xfrm>
          <a:prstGeom prst="line">
            <a:avLst/>
          </a:prstGeom>
          <a:ln w="38100">
            <a:solidFill>
              <a:srgbClr val="F238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368300" y="4508500"/>
            <a:ext cx="4787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+mj-ea"/>
                <a:ea typeface="+mj-ea"/>
              </a:rPr>
              <a:t>サーバ：ネットワーク上で、ほかのコンピュータからの要求に対して、特定のサービスを提供するコンピュータ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68300" y="5555500"/>
            <a:ext cx="4787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+mj-ea"/>
                <a:ea typeface="+mj-ea"/>
              </a:rPr>
              <a:t>クライアント：</a:t>
            </a:r>
            <a:endParaRPr kumimoji="1" lang="en-US" altLang="ja-JP" dirty="0" smtClean="0">
              <a:latin typeface="+mj-ea"/>
              <a:ea typeface="+mj-ea"/>
            </a:endParaRPr>
          </a:p>
          <a:p>
            <a:r>
              <a:rPr kumimoji="1" lang="ja-JP" altLang="en-US" dirty="0" smtClean="0">
                <a:latin typeface="+mj-ea"/>
                <a:ea typeface="+mj-ea"/>
              </a:rPr>
              <a:t>ネットワーク上で、処理を要求する　　　　　コンピュータ</a:t>
            </a:r>
            <a:endParaRPr kumimoji="1" lang="ja-JP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66966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校内ネットワークの利用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利用上の課題</a:t>
            </a:r>
            <a:endParaRPr kumimoji="1" lang="en-US" altLang="ja-JP" dirty="0" smtClean="0"/>
          </a:p>
          <a:p>
            <a:pPr marL="788670" indent="-742950">
              <a:buClr>
                <a:srgbClr val="FF0000"/>
              </a:buClr>
              <a:buFont typeface="+mj-lt"/>
              <a:buAutoNum type="arabicPeriod"/>
            </a:pPr>
            <a:r>
              <a:rPr lang="ja-JP" altLang="en-US" sz="3200" dirty="0" smtClean="0"/>
              <a:t>保管場所がわからない</a:t>
            </a:r>
            <a:endParaRPr lang="en-US" altLang="ja-JP" sz="3200" dirty="0" smtClean="0"/>
          </a:p>
          <a:p>
            <a:pPr marL="788670" indent="-742950">
              <a:buClr>
                <a:srgbClr val="FF0000"/>
              </a:buClr>
              <a:buFont typeface="+mj-lt"/>
              <a:buAutoNum type="arabicPeriod"/>
            </a:pPr>
            <a:r>
              <a:rPr kumimoji="1" lang="ja-JP" altLang="en-US" sz="3200" dirty="0" smtClean="0"/>
              <a:t>オリジナル</a:t>
            </a:r>
            <a:r>
              <a:rPr kumimoji="1" lang="ja-JP" altLang="en-US" sz="3200" dirty="0"/>
              <a:t>データ</a:t>
            </a:r>
            <a:r>
              <a:rPr kumimoji="1" lang="ja-JP" altLang="en-US" sz="3200" dirty="0" smtClean="0"/>
              <a:t>が不明</a:t>
            </a:r>
            <a:endParaRPr kumimoji="1" lang="en-US" altLang="ja-JP" sz="3200" dirty="0" smtClean="0"/>
          </a:p>
          <a:p>
            <a:pPr marL="788670" indent="-742950">
              <a:buClr>
                <a:srgbClr val="FF0000"/>
              </a:buClr>
              <a:buFont typeface="+mj-lt"/>
              <a:buAutoNum type="arabicPeriod"/>
            </a:pPr>
            <a:r>
              <a:rPr lang="ja-JP" altLang="en-US" sz="3200" dirty="0" smtClean="0"/>
              <a:t>ファイル</a:t>
            </a:r>
            <a:r>
              <a:rPr lang="ja-JP" altLang="en-US" sz="3200" dirty="0"/>
              <a:t>名</a:t>
            </a:r>
            <a:r>
              <a:rPr lang="ja-JP" altLang="en-US" sz="3200" dirty="0" smtClean="0"/>
              <a:t>が</a:t>
            </a:r>
            <a:r>
              <a:rPr lang="ja-JP" altLang="en-US" sz="3200" dirty="0"/>
              <a:t>不明</a:t>
            </a:r>
            <a:endParaRPr kumimoji="1" lang="en-US" altLang="ja-JP" sz="3200" dirty="0" smtClean="0"/>
          </a:p>
          <a:p>
            <a:r>
              <a:rPr lang="ja-JP" altLang="en-US" dirty="0"/>
              <a:t>利用上</a:t>
            </a:r>
            <a:r>
              <a:rPr lang="ja-JP" altLang="en-US" dirty="0" smtClean="0"/>
              <a:t>のルール</a:t>
            </a:r>
            <a:endParaRPr lang="en-US" altLang="ja-JP" dirty="0" smtClean="0"/>
          </a:p>
          <a:p>
            <a:pPr marL="788670" indent="-742950">
              <a:buClr>
                <a:srgbClr val="FF0000"/>
              </a:buClr>
              <a:buFont typeface="+mj-lt"/>
              <a:buAutoNum type="arabicPeriod"/>
            </a:pPr>
            <a:r>
              <a:rPr kumimoji="1" lang="ja-JP" altLang="en-US" sz="3200" dirty="0" smtClean="0"/>
              <a:t>フォルダ</a:t>
            </a:r>
            <a:r>
              <a:rPr kumimoji="1" lang="ja-JP" altLang="en-US" sz="3200" dirty="0" smtClean="0"/>
              <a:t>管理ルールを</a:t>
            </a:r>
            <a:r>
              <a:rPr kumimoji="1" lang="ja-JP" altLang="en-US" sz="3200" dirty="0" smtClean="0"/>
              <a:t>作る</a:t>
            </a:r>
            <a:endParaRPr kumimoji="1" lang="en-US" altLang="ja-JP" sz="3200" dirty="0" smtClean="0"/>
          </a:p>
          <a:p>
            <a:pPr marL="788670" indent="-742950">
              <a:buClr>
                <a:srgbClr val="FF0000"/>
              </a:buClr>
              <a:buFont typeface="+mj-lt"/>
              <a:buAutoNum type="arabicPeriod"/>
            </a:pPr>
            <a:r>
              <a:rPr kumimoji="1" lang="ja-JP" altLang="en-US" sz="3200" dirty="0" smtClean="0"/>
              <a:t>ファイル</a:t>
            </a:r>
            <a:r>
              <a:rPr kumimoji="1" lang="ja-JP" altLang="en-US" sz="3200" dirty="0" smtClean="0"/>
              <a:t>管理ルールを</a:t>
            </a:r>
            <a:r>
              <a:rPr kumimoji="1" lang="ja-JP" altLang="en-US" sz="3200" dirty="0" smtClean="0"/>
              <a:t>作る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205393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その他、情報共有の有効な手段として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/>
              <a:t>紙</a:t>
            </a:r>
            <a:r>
              <a:rPr lang="ja-JP" altLang="en-US" dirty="0" smtClean="0"/>
              <a:t>メディアのデータ化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kumimoji="1" lang="ja-JP" altLang="en-US" dirty="0" smtClean="0"/>
              <a:t>紙ペースの情報を電子化</a:t>
            </a:r>
            <a:endParaRPr kumimoji="1" lang="en-US" altLang="ja-JP" dirty="0" smtClean="0"/>
          </a:p>
          <a:p>
            <a:pPr marL="45720" indent="0">
              <a:buNone/>
            </a:pPr>
            <a:r>
              <a:rPr lang="ja-JP" altLang="en-US" dirty="0"/>
              <a:t>校内</a:t>
            </a:r>
            <a:r>
              <a:rPr lang="ja-JP" altLang="en-US" dirty="0" smtClean="0"/>
              <a:t>ネットワークに保存</a:t>
            </a:r>
            <a:endParaRPr lang="en-US" altLang="ja-JP" dirty="0" smtClean="0"/>
          </a:p>
          <a:p>
            <a:pPr marL="45720" indent="0">
              <a:buNone/>
            </a:pPr>
            <a:endParaRPr kumimoji="1" lang="en-US" altLang="ja-JP" dirty="0"/>
          </a:p>
          <a:p>
            <a:pPr marL="45720" indent="0" algn="ctr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校務の効率化・ペーパーレス化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50" t="33333" r="22223" b="47778"/>
          <a:stretch/>
        </p:blipFill>
        <p:spPr>
          <a:xfrm>
            <a:off x="8521700" y="1544446"/>
            <a:ext cx="2413000" cy="2436891"/>
          </a:xfrm>
          <a:prstGeom prst="rect">
            <a:avLst/>
          </a:prstGeom>
        </p:spPr>
      </p:pic>
      <p:sp>
        <p:nvSpPr>
          <p:cNvPr id="5" name="二等辺三角形 4"/>
          <p:cNvSpPr/>
          <p:nvPr/>
        </p:nvSpPr>
        <p:spPr>
          <a:xfrm rot="10800000">
            <a:off x="5041900" y="3238500"/>
            <a:ext cx="1320800" cy="533400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565400" y="4914900"/>
            <a:ext cx="7028072" cy="1409700"/>
          </a:xfrm>
          <a:prstGeom prst="rect">
            <a:avLst/>
          </a:prstGeom>
          <a:solidFill>
            <a:srgbClr val="FFE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ja-JP" altLang="en-US" sz="4000" dirty="0" smtClean="0">
                <a:solidFill>
                  <a:schemeClr val="tx1"/>
                </a:solidFill>
                <a:latin typeface="+mj-ea"/>
                <a:ea typeface="+mj-ea"/>
              </a:rPr>
              <a:t>保管にスペースがいらない</a:t>
            </a:r>
            <a:endParaRPr kumimoji="1" lang="en-US" altLang="ja-JP" sz="40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ja-JP" altLang="en-US" sz="4000" dirty="0">
                <a:solidFill>
                  <a:schemeClr val="tx1"/>
                </a:solidFill>
                <a:latin typeface="+mj-ea"/>
                <a:ea typeface="+mj-ea"/>
              </a:rPr>
              <a:t>データ</a:t>
            </a:r>
            <a:r>
              <a:rPr kumimoji="1" lang="ja-JP" altLang="en-US" sz="4000" dirty="0" smtClean="0">
                <a:solidFill>
                  <a:schemeClr val="tx1"/>
                </a:solidFill>
                <a:latin typeface="+mj-ea"/>
                <a:ea typeface="+mj-ea"/>
              </a:rPr>
              <a:t>の</a:t>
            </a:r>
            <a:r>
              <a:rPr kumimoji="1" lang="ja-JP" altLang="en-US" sz="4000" dirty="0">
                <a:solidFill>
                  <a:schemeClr val="tx1"/>
                </a:solidFill>
                <a:latin typeface="+mj-ea"/>
                <a:ea typeface="+mj-ea"/>
              </a:rPr>
              <a:t>劣化</a:t>
            </a:r>
            <a:r>
              <a:rPr kumimoji="1" lang="ja-JP" altLang="en-US" sz="4000" dirty="0" smtClean="0">
                <a:solidFill>
                  <a:schemeClr val="tx1"/>
                </a:solidFill>
                <a:latin typeface="+mj-ea"/>
                <a:ea typeface="+mj-ea"/>
              </a:rPr>
              <a:t>の心配</a:t>
            </a:r>
            <a:r>
              <a:rPr kumimoji="1" lang="ja-JP" altLang="en-US" sz="4000" dirty="0">
                <a:solidFill>
                  <a:schemeClr val="tx1"/>
                </a:solidFill>
                <a:latin typeface="+mj-ea"/>
                <a:ea typeface="+mj-ea"/>
              </a:rPr>
              <a:t>不要</a:t>
            </a:r>
          </a:p>
        </p:txBody>
      </p:sp>
    </p:spTree>
    <p:extLst>
      <p:ext uri="{BB962C8B-B14F-4D97-AF65-F5344CB8AC3E}">
        <p14:creationId xmlns:p14="http://schemas.microsoft.com/office/powerpoint/2010/main" val="2465767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教職員間の情報交換のための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コミュニケーションの道具として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3644" y="1521204"/>
            <a:ext cx="10971584" cy="4886706"/>
          </a:xfrm>
        </p:spPr>
        <p:txBody>
          <a:bodyPr/>
          <a:lstStyle/>
          <a:p>
            <a:pPr marL="45720" indent="0">
              <a:buNone/>
            </a:pPr>
            <a:r>
              <a:rPr kumimoji="1" lang="ja-JP" altLang="en-US" sz="3200" dirty="0" smtClean="0"/>
              <a:t>電子メールの活用</a:t>
            </a:r>
            <a:endParaRPr kumimoji="1" lang="en-US" altLang="ja-JP" sz="3200" dirty="0" smtClean="0"/>
          </a:p>
          <a:p>
            <a:pPr lvl="1"/>
            <a:r>
              <a:rPr lang="ja-JP" altLang="en-US" sz="3200" dirty="0">
                <a:latin typeface="+mj-ea"/>
                <a:ea typeface="+mj-ea"/>
              </a:rPr>
              <a:t>瞬時</a:t>
            </a:r>
            <a:r>
              <a:rPr lang="ja-JP" altLang="en-US" sz="3200" dirty="0" smtClean="0">
                <a:latin typeface="+mj-ea"/>
                <a:ea typeface="+mj-ea"/>
              </a:rPr>
              <a:t>に、情報や文書等のデータを送受信可能。</a:t>
            </a:r>
            <a:endParaRPr lang="en-US" altLang="ja-JP" sz="3200" dirty="0" smtClean="0">
              <a:latin typeface="+mj-ea"/>
              <a:ea typeface="+mj-ea"/>
            </a:endParaRPr>
          </a:p>
          <a:p>
            <a:pPr lvl="1"/>
            <a:r>
              <a:rPr kumimoji="1" lang="ja-JP" altLang="en-US" sz="3200" dirty="0">
                <a:latin typeface="+mj-ea"/>
                <a:ea typeface="+mj-ea"/>
              </a:rPr>
              <a:t>仕事</a:t>
            </a:r>
            <a:r>
              <a:rPr kumimoji="1" lang="ja-JP" altLang="en-US" sz="3200" dirty="0" smtClean="0">
                <a:latin typeface="+mj-ea"/>
                <a:ea typeface="+mj-ea"/>
              </a:rPr>
              <a:t>になくてはならない手段になっています。</a:t>
            </a:r>
            <a:endParaRPr kumimoji="1" lang="en-US" altLang="ja-JP" sz="3200" dirty="0" smtClean="0">
              <a:latin typeface="+mj-ea"/>
              <a:ea typeface="+mj-ea"/>
            </a:endParaRPr>
          </a:p>
          <a:p>
            <a:pPr lvl="1"/>
            <a:r>
              <a:rPr lang="ja-JP" altLang="en-US" sz="3200" dirty="0" smtClean="0">
                <a:latin typeface="+mj-ea"/>
                <a:ea typeface="+mj-ea"/>
              </a:rPr>
              <a:t>公文書の発送等にも利用されるようになっています。</a:t>
            </a:r>
            <a:endParaRPr kumimoji="1" lang="en-US" altLang="ja-JP" sz="3200" dirty="0" smtClean="0">
              <a:latin typeface="+mj-ea"/>
              <a:ea typeface="+mj-ea"/>
            </a:endParaRPr>
          </a:p>
          <a:p>
            <a:pPr marL="45720" indent="0">
              <a:buNone/>
            </a:pPr>
            <a:r>
              <a:rPr lang="ja-JP" altLang="en-US" sz="3200" dirty="0" smtClean="0"/>
              <a:t>電子掲示板の活用</a:t>
            </a:r>
            <a:endParaRPr lang="en-US" altLang="ja-JP" sz="3200" dirty="0" smtClean="0"/>
          </a:p>
          <a:p>
            <a:pPr lvl="1"/>
            <a:r>
              <a:rPr lang="ja-JP" altLang="en-US" sz="3200" dirty="0">
                <a:latin typeface="+mj-ea"/>
                <a:ea typeface="+mj-ea"/>
              </a:rPr>
              <a:t>多</a:t>
            </a:r>
            <a:r>
              <a:rPr lang="ja-JP" altLang="en-US" sz="3200" dirty="0" smtClean="0">
                <a:latin typeface="+mj-ea"/>
                <a:ea typeface="+mj-ea"/>
              </a:rPr>
              <a:t>くの</a:t>
            </a:r>
            <a:r>
              <a:rPr lang="ja-JP" altLang="en-US" sz="3200" dirty="0">
                <a:latin typeface="+mj-ea"/>
                <a:ea typeface="+mj-ea"/>
              </a:rPr>
              <a:t>人</a:t>
            </a:r>
            <a:r>
              <a:rPr lang="ja-JP" altLang="en-US" sz="3200" dirty="0" smtClean="0">
                <a:latin typeface="+mj-ea"/>
                <a:ea typeface="+mj-ea"/>
              </a:rPr>
              <a:t>に情報を送ったり、話し合いを行うのに電子掲示板は有効です</a:t>
            </a:r>
            <a:r>
              <a:rPr lang="ja-JP" altLang="en-US" sz="3200" dirty="0" smtClean="0">
                <a:latin typeface="+mj-ea"/>
                <a:ea typeface="+mj-ea"/>
              </a:rPr>
              <a:t>。</a:t>
            </a:r>
            <a:endParaRPr lang="en-US" altLang="ja-JP" sz="3200" dirty="0" smtClean="0">
              <a:latin typeface="+mj-ea"/>
              <a:ea typeface="+mj-ea"/>
            </a:endParaRPr>
          </a:p>
          <a:p>
            <a:r>
              <a:rPr lang="ja-JP" altLang="en-US" sz="3200" dirty="0"/>
              <a:t>グループウェアの活用</a:t>
            </a:r>
          </a:p>
          <a:p>
            <a:pPr lvl="1"/>
            <a:r>
              <a:rPr lang="ja-JP" altLang="en-US" sz="3200" dirty="0" smtClean="0">
                <a:latin typeface="+mj-ea"/>
                <a:ea typeface="+mj-ea"/>
              </a:rPr>
              <a:t>情報</a:t>
            </a:r>
            <a:r>
              <a:rPr lang="ja-JP" altLang="en-US" sz="3200" dirty="0">
                <a:latin typeface="+mj-ea"/>
                <a:ea typeface="+mj-ea"/>
              </a:rPr>
              <a:t>共有やコミュニケーションの効率化を図り、グループによる協調作業をするための</a:t>
            </a:r>
            <a:r>
              <a:rPr lang="ja-JP" altLang="en-US" sz="3200" dirty="0" smtClean="0">
                <a:latin typeface="+mj-ea"/>
                <a:ea typeface="+mj-ea"/>
              </a:rPr>
              <a:t>ソフトウェア</a:t>
            </a:r>
            <a:endParaRPr lang="ja-JP" altLang="en-US" sz="4000" dirty="0">
              <a:latin typeface="+mj-ea"/>
              <a:ea typeface="+mj-ea"/>
            </a:endParaRPr>
          </a:p>
          <a:p>
            <a:endParaRPr lang="en-US" altLang="ja-JP" sz="5600" dirty="0" smtClean="0"/>
          </a:p>
          <a:p>
            <a:pPr marL="45720" indent="0">
              <a:buNone/>
            </a:pP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186679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457200" y="2566789"/>
            <a:ext cx="11201400" cy="926142"/>
          </a:xfrm>
          <a:prstGeom prst="rect">
            <a:avLst/>
          </a:prstGeom>
          <a:solidFill>
            <a:srgbClr val="FFE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校務支援システムの活用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457200" y="1581629"/>
            <a:ext cx="11201400" cy="926142"/>
          </a:xfrm>
          <a:prstGeom prst="rect">
            <a:avLst/>
          </a:prstGeom>
          <a:solidFill>
            <a:srgbClr val="FFE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5771475" y="1640647"/>
            <a:ext cx="5796548" cy="7574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学籍情報、成績</a:t>
            </a:r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、保健など</a:t>
            </a:r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サーバへの一元</a:t>
            </a:r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管理</a:t>
            </a:r>
            <a:endParaRPr kumimoji="1" lang="ja-JP" altLang="en-US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57200" y="1690757"/>
            <a:ext cx="42883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latin typeface="+mj-ea"/>
                <a:ea typeface="+mj-ea"/>
              </a:rPr>
              <a:t>セキュリティ強化</a:t>
            </a:r>
            <a:endParaRPr kumimoji="1" lang="ja-JP" altLang="en-US" sz="4000" dirty="0">
              <a:latin typeface="+mj-ea"/>
              <a:ea typeface="+mj-e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771475" y="2656599"/>
            <a:ext cx="5796548" cy="7272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学校、教員、教育委員会、保護者、地域等様々な視点から子どもの成長を見守るための基礎データの</a:t>
            </a:r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蓄積</a:t>
            </a:r>
            <a:endParaRPr kumimoji="1" lang="ja-JP" altLang="en-US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7200" y="2675917"/>
            <a:ext cx="53142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latin typeface="+mj-ea"/>
                <a:ea typeface="+mj-ea"/>
              </a:rPr>
              <a:t>児童</a:t>
            </a:r>
            <a:r>
              <a:rPr kumimoji="1" lang="ja-JP" altLang="en-US" sz="4000" dirty="0">
                <a:latin typeface="+mj-ea"/>
                <a:ea typeface="+mj-ea"/>
              </a:rPr>
              <a:t>生徒</a:t>
            </a:r>
            <a:r>
              <a:rPr kumimoji="1" lang="ja-JP" altLang="en-US" sz="4000" dirty="0" smtClean="0">
                <a:latin typeface="+mj-ea"/>
                <a:ea typeface="+mj-ea"/>
              </a:rPr>
              <a:t>の</a:t>
            </a:r>
            <a:r>
              <a:rPr kumimoji="1" lang="ja-JP" altLang="en-US" sz="4000" dirty="0">
                <a:latin typeface="+mj-ea"/>
                <a:ea typeface="+mj-ea"/>
              </a:rPr>
              <a:t>記録</a:t>
            </a:r>
            <a:r>
              <a:rPr kumimoji="1" lang="ja-JP" altLang="en-US" sz="4000" dirty="0" smtClean="0">
                <a:latin typeface="+mj-ea"/>
                <a:ea typeface="+mj-ea"/>
              </a:rPr>
              <a:t>の</a:t>
            </a:r>
            <a:r>
              <a:rPr kumimoji="1" lang="ja-JP" altLang="en-US" sz="4000" dirty="0">
                <a:latin typeface="+mj-ea"/>
                <a:ea typeface="+mj-ea"/>
              </a:rPr>
              <a:t>共有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457200" y="3602059"/>
            <a:ext cx="11201400" cy="926142"/>
          </a:xfrm>
          <a:prstGeom prst="rect">
            <a:avLst/>
          </a:prstGeom>
          <a:solidFill>
            <a:srgbClr val="FFE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5771475" y="3691869"/>
            <a:ext cx="5796548" cy="7272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  <a:latin typeface="+mj-ea"/>
                <a:ea typeface="+mj-ea"/>
              </a:rPr>
              <a:t>システム導入による教員間、学校間連携強化の実現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57200" y="3711187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>
                <a:latin typeface="+mj-ea"/>
                <a:ea typeface="+mj-ea"/>
              </a:rPr>
              <a:t>連携強化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457200" y="4637329"/>
            <a:ext cx="11201400" cy="926142"/>
          </a:xfrm>
          <a:prstGeom prst="rect">
            <a:avLst/>
          </a:prstGeom>
          <a:solidFill>
            <a:srgbClr val="FFE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5771475" y="4727139"/>
            <a:ext cx="5796548" cy="7272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  <a:latin typeface="+mj-ea"/>
                <a:ea typeface="+mj-ea"/>
              </a:rPr>
              <a:t>転記ミスの削減</a:t>
            </a:r>
          </a:p>
          <a:p>
            <a:r>
              <a:rPr kumimoji="1" lang="ja-JP" altLang="en-US" dirty="0">
                <a:solidFill>
                  <a:schemeClr val="tx1"/>
                </a:solidFill>
                <a:latin typeface="+mj-ea"/>
                <a:ea typeface="+mj-ea"/>
              </a:rPr>
              <a:t>業務手順の統一による効率化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57200" y="4746457"/>
            <a:ext cx="32624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>
                <a:latin typeface="+mj-ea"/>
                <a:ea typeface="+mj-ea"/>
              </a:rPr>
              <a:t>業務の標準化</a:t>
            </a:r>
          </a:p>
        </p:txBody>
      </p:sp>
    </p:spTree>
    <p:extLst>
      <p:ext uri="{BB962C8B-B14F-4D97-AF65-F5344CB8AC3E}">
        <p14:creationId xmlns:p14="http://schemas.microsoft.com/office/powerpoint/2010/main" val="988787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kumimoji="1" lang="ja-JP" altLang="en-US" sz="4000" dirty="0" smtClean="0"/>
              <a:t>ＩＣＴによって様々な形での情報交換や情報の共有、保存が</a:t>
            </a:r>
            <a:r>
              <a:rPr kumimoji="1" lang="ja-JP" altLang="en-US" sz="4000" dirty="0" smtClean="0"/>
              <a:t>可能</a:t>
            </a:r>
            <a:endParaRPr lang="en-US" altLang="ja-JP" sz="800" dirty="0"/>
          </a:p>
          <a:p>
            <a:pPr marL="45720" indent="0">
              <a:buNone/>
            </a:pPr>
            <a:r>
              <a:rPr kumimoji="1" lang="ja-JP" altLang="en-US" sz="4000" dirty="0" smtClean="0"/>
              <a:t>コミュニケーションの基本は顔を合わせて言葉を交わす</a:t>
            </a:r>
            <a:r>
              <a:rPr kumimoji="1" lang="ja-JP" altLang="en-US" sz="4000" dirty="0" smtClean="0"/>
              <a:t>こと</a:t>
            </a:r>
            <a:endParaRPr kumimoji="1" lang="en-US" altLang="ja-JP" sz="4000" dirty="0" smtClean="0"/>
          </a:p>
          <a:p>
            <a:pPr marL="45720" indent="0">
              <a:buNone/>
            </a:pPr>
            <a:endParaRPr lang="en-US" altLang="ja-JP" sz="800" dirty="0" smtClean="0"/>
          </a:p>
          <a:p>
            <a:pPr marL="45720" indent="0">
              <a:buNone/>
            </a:pPr>
            <a:r>
              <a:rPr lang="ja-JP" altLang="en-US" sz="4000" dirty="0" smtClean="0"/>
              <a:t>ＩＣＴ</a:t>
            </a:r>
            <a:r>
              <a:rPr lang="ja-JP" altLang="en-US" sz="4000" dirty="0" smtClean="0"/>
              <a:t>を、</a:t>
            </a:r>
            <a:r>
              <a:rPr lang="ja-JP" altLang="en-US" sz="4000" dirty="0" smtClean="0">
                <a:solidFill>
                  <a:srgbClr val="FF0000"/>
                </a:solidFill>
              </a:rPr>
              <a:t>時や場を考慮して上手に使い分け、活用していくこと</a:t>
            </a:r>
            <a:r>
              <a:rPr lang="ja-JP" altLang="en-US" sz="4000" dirty="0" smtClean="0"/>
              <a:t>が</a:t>
            </a:r>
            <a:r>
              <a:rPr lang="ja-JP" altLang="en-US" sz="4000" dirty="0" smtClean="0"/>
              <a:t>大切</a:t>
            </a:r>
            <a:endParaRPr lang="en-US" altLang="ja-JP" sz="4000" dirty="0"/>
          </a:p>
        </p:txBody>
      </p:sp>
    </p:spTree>
    <p:extLst>
      <p:ext uri="{BB962C8B-B14F-4D97-AF65-F5344CB8AC3E}">
        <p14:creationId xmlns:p14="http://schemas.microsoft.com/office/powerpoint/2010/main" val="57610717"/>
      </p:ext>
    </p:extLst>
  </p:cSld>
  <p:clrMapOvr>
    <a:masterClrMapping/>
  </p:clrMapOvr>
</p:sld>
</file>

<file path=ppt/theme/theme1.xml><?xml version="1.0" encoding="utf-8"?>
<a:theme xmlns:a="http://schemas.openxmlformats.org/drawingml/2006/main" name="基礎">
  <a:themeElements>
    <a:clrScheme name="紫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TM03457444[[fn=基礎]]</Template>
  <TotalTime>831</TotalTime>
  <Words>402</Words>
  <Application>Microsoft Office PowerPoint</Application>
  <PresentationFormat>ワイド画面</PresentationFormat>
  <Paragraphs>54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HGｺﾞｼｯｸE</vt:lpstr>
      <vt:lpstr>HG創英角ｺﾞｼｯｸUB</vt:lpstr>
      <vt:lpstr>Arial</vt:lpstr>
      <vt:lpstr>Corbel</vt:lpstr>
      <vt:lpstr>Franklin Gothic Book</vt:lpstr>
      <vt:lpstr>Franklin Gothic Medium</vt:lpstr>
      <vt:lpstr>Wingdings</vt:lpstr>
      <vt:lpstr>基礎</vt:lpstr>
      <vt:lpstr>第６章　校務の情報化</vt:lpstr>
      <vt:lpstr>この項目のねらい</vt:lpstr>
      <vt:lpstr>校内ネットワークの概要</vt:lpstr>
      <vt:lpstr>校内ネットワークの利用</vt:lpstr>
      <vt:lpstr>その他、情報共有の有効な手段として 紙メディアのデータ化</vt:lpstr>
      <vt:lpstr>教職員間の情報交換のための コミュニケーションの道具として</vt:lpstr>
      <vt:lpstr>校務支援システムの活用</vt:lpstr>
      <vt:lpstr>まとめ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森脇　大貴</dc:creator>
  <cp:lastModifiedBy>Takehiro FURUTA</cp:lastModifiedBy>
  <cp:revision>118</cp:revision>
  <dcterms:created xsi:type="dcterms:W3CDTF">2015-10-13T01:30:40Z</dcterms:created>
  <dcterms:modified xsi:type="dcterms:W3CDTF">2016-02-11T16:40:50Z</dcterms:modified>
</cp:coreProperties>
</file>