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AA"/>
    <a:srgbClr val="F23899"/>
    <a:srgbClr val="EF3BB3"/>
    <a:srgbClr val="B4D4A8"/>
    <a:srgbClr val="BEF347"/>
    <a:srgbClr val="FF0000"/>
    <a:srgbClr val="3494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238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7730" y="393198"/>
            <a:ext cx="11477638" cy="2228956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72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ja-JP" altLang="en-US" dirty="0" smtClean="0"/>
              <a:t>タイトル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60274" y="3157879"/>
            <a:ext cx="8295506" cy="2049462"/>
          </a:xfrm>
        </p:spPr>
        <p:txBody>
          <a:bodyPr>
            <a:noAutofit/>
          </a:bodyPr>
          <a:lstStyle>
            <a:lvl1pPr marL="0" indent="0" algn="l">
              <a:buNone/>
              <a:defRPr sz="540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dirty="0" smtClean="0"/>
              <a:t>サブタイトル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90" t="41016" r="1223" b="32591"/>
          <a:stretch/>
        </p:blipFill>
        <p:spPr>
          <a:xfrm>
            <a:off x="305139" y="3072002"/>
            <a:ext cx="3355135" cy="213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898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rgbClr val="F238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4926" y="248649"/>
            <a:ext cx="11700400" cy="1038730"/>
          </a:xfrm>
        </p:spPr>
        <p:txBody>
          <a:bodyPr>
            <a:noAutofit/>
          </a:bodyPr>
          <a:lstStyle>
            <a:lvl1pPr>
              <a:defRPr sz="5400">
                <a:ln>
                  <a:noFill/>
                </a:ln>
              </a:defRPr>
            </a:lvl1pPr>
          </a:lstStyle>
          <a:p>
            <a:r>
              <a:rPr lang="ja-JP" altLang="en-US" dirty="0" smtClean="0"/>
              <a:t>テキスト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128" y="1633347"/>
            <a:ext cx="10740616" cy="4886706"/>
          </a:xfrm>
        </p:spPr>
        <p:txBody>
          <a:bodyPr>
            <a:noAutofit/>
          </a:bodyPr>
          <a:lstStyle>
            <a:lvl1pPr>
              <a:defRPr sz="4400" i="0">
                <a:latin typeface="+mj-ea"/>
                <a:ea typeface="+mj-ea"/>
              </a:defRPr>
            </a:lvl1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bg>
      <p:bgPr>
        <a:solidFill>
          <a:srgbClr val="F238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4926" y="327257"/>
            <a:ext cx="11700400" cy="1038730"/>
          </a:xfrm>
        </p:spPr>
        <p:txBody>
          <a:bodyPr>
            <a:noAutofit/>
          </a:bodyPr>
          <a:lstStyle>
            <a:lvl1pPr algn="ctr">
              <a:defRPr sz="4000">
                <a:ln>
                  <a:noFill/>
                </a:ln>
              </a:defRPr>
            </a:lvl1pPr>
          </a:lstStyle>
          <a:p>
            <a:r>
              <a:rPr lang="ja-JP" altLang="en-US" dirty="0" smtClean="0"/>
              <a:t>テキスト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テキスト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644" y="1633347"/>
            <a:ext cx="10971584" cy="4886706"/>
          </a:xfrm>
        </p:spPr>
        <p:txBody>
          <a:bodyPr>
            <a:noAutofit/>
          </a:bodyPr>
          <a:lstStyle>
            <a:lvl1pPr>
              <a:defRPr sz="4400" i="0">
                <a:latin typeface="+mj-ea"/>
                <a:ea typeface="+mj-ea"/>
              </a:defRPr>
            </a:lvl1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 flipV="1">
            <a:off x="234926" y="1453275"/>
            <a:ext cx="11700400" cy="14768"/>
          </a:xfrm>
          <a:prstGeom prst="line">
            <a:avLst/>
          </a:prstGeom>
          <a:ln w="63500" cap="sq">
            <a:solidFill>
              <a:srgbClr val="F23899"/>
            </a:solidFill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245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97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第６章　校務の情報化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n>
                  <a:solidFill>
                    <a:schemeClr val="tx1"/>
                  </a:solidFill>
                </a:ln>
                <a:solidFill>
                  <a:srgbClr val="F23899"/>
                </a:solidFill>
              </a:rPr>
              <a:t>６</a:t>
            </a:r>
            <a:r>
              <a:rPr kumimoji="1" lang="ja-JP" altLang="en-US" dirty="0" smtClean="0">
                <a:ln>
                  <a:solidFill>
                    <a:schemeClr val="tx1"/>
                  </a:solidFill>
                </a:ln>
                <a:solidFill>
                  <a:srgbClr val="F23899"/>
                </a:solidFill>
              </a:rPr>
              <a:t>．</a:t>
            </a:r>
            <a:r>
              <a:rPr kumimoji="1" lang="ja-JP" altLang="en-US" dirty="0" smtClean="0"/>
              <a:t>学校に関する情報の</a:t>
            </a:r>
            <a:endParaRPr kumimoji="1" lang="en-US" altLang="ja-JP" dirty="0" smtClean="0"/>
          </a:p>
          <a:p>
            <a:r>
              <a:rPr lang="ja-JP" altLang="en-US" dirty="0" smtClean="0"/>
              <a:t>　　発信</a:t>
            </a:r>
            <a:endParaRPr kumimoji="1"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2786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学校</a:t>
            </a:r>
            <a:r>
              <a:rPr kumimoji="1" lang="ja-JP" altLang="en-US" dirty="0" smtClean="0"/>
              <a:t>ホームページのチェックリスト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/>
          <a:srcRect l="10994" t="27278" r="37179" b="15917"/>
          <a:stretch/>
        </p:blipFill>
        <p:spPr>
          <a:xfrm>
            <a:off x="1940944" y="1514781"/>
            <a:ext cx="8540152" cy="507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2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この項目の</a:t>
            </a:r>
            <a:r>
              <a:rPr lang="ja-JP" altLang="en-US" dirty="0" smtClean="0"/>
              <a:t>ねら</a:t>
            </a:r>
            <a:r>
              <a:rPr lang="ja-JP" altLang="en-US" dirty="0"/>
              <a:t>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4000" spc="-150" dirty="0" smtClean="0"/>
              <a:t>学校ホームページ等での情報発信のもたらす意義や利点、留意点を理解し、学校ホームページの作成方法を習得する。</a:t>
            </a:r>
            <a:endParaRPr kumimoji="1" lang="ja-JP" altLang="en-US" sz="4000" spc="-150" dirty="0"/>
          </a:p>
        </p:txBody>
      </p:sp>
    </p:spTree>
    <p:extLst>
      <p:ext uri="{BB962C8B-B14F-4D97-AF65-F5344CB8AC3E}">
        <p14:creationId xmlns:p14="http://schemas.microsoft.com/office/powerpoint/2010/main" val="2135735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情報発信の意義と役割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kumimoji="1" lang="ja-JP" altLang="en-US" dirty="0" smtClean="0"/>
              <a:t>１．保護者・地域への広報活動</a:t>
            </a:r>
            <a:endParaRPr kumimoji="1" lang="en-US" altLang="ja-JP" dirty="0" smtClean="0"/>
          </a:p>
          <a:p>
            <a:pPr marL="45720" indent="0">
              <a:buNone/>
            </a:pPr>
            <a:r>
              <a:rPr lang="ja-JP" altLang="en-US" dirty="0" smtClean="0"/>
              <a:t>２．児童生徒の安全・安心の確保</a:t>
            </a:r>
            <a:endParaRPr lang="en-US" altLang="ja-JP" dirty="0" smtClean="0"/>
          </a:p>
          <a:p>
            <a:pPr marL="45720" indent="0">
              <a:buNone/>
            </a:pPr>
            <a:r>
              <a:rPr kumimoji="1" lang="ja-JP" altLang="en-US" dirty="0" smtClean="0"/>
              <a:t>３．保護者・地域への説明責任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7190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情報発信の具体例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kumimoji="1" lang="ja-JP" altLang="en-US" dirty="0" smtClean="0"/>
              <a:t>１．保護者・地域への広報活動</a:t>
            </a:r>
            <a:endParaRPr lang="en-US" altLang="ja-JP" dirty="0"/>
          </a:p>
          <a:p>
            <a:pPr marL="45720" indent="0">
              <a:buNone/>
            </a:pPr>
            <a:endParaRPr lang="en-US" altLang="ja-JP" dirty="0"/>
          </a:p>
          <a:p>
            <a:pPr marL="45720" indent="0">
              <a:buNone/>
            </a:pPr>
            <a:endParaRPr kumimoji="1" lang="en-US" altLang="ja-JP" dirty="0" smtClean="0"/>
          </a:p>
          <a:p>
            <a:pPr marL="45720" indent="0">
              <a:buNone/>
            </a:pPr>
            <a:endParaRPr lang="en-US" altLang="ja-JP" dirty="0"/>
          </a:p>
          <a:p>
            <a:pPr marL="45720" indent="0">
              <a:buNone/>
            </a:pPr>
            <a:r>
              <a:rPr kumimoji="1" lang="ja-JP" altLang="en-US" dirty="0" smtClean="0"/>
              <a:t>教育への関心や理解を促し、保護者や地域の信頼に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76083" y="2362200"/>
            <a:ext cx="110592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3200" dirty="0" smtClean="0">
                <a:latin typeface="+mj-ea"/>
                <a:ea typeface="+mj-ea"/>
              </a:rPr>
              <a:t>学校の教育活動の取り組み、子ども達の活動の様子など、日々の様子をリアルタイムに伝達</a:t>
            </a:r>
            <a:endParaRPr kumimoji="1" lang="en-US" altLang="ja-JP" sz="3200" dirty="0" smtClean="0">
              <a:latin typeface="+mj-ea"/>
              <a:ea typeface="+mj-ea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3200" dirty="0">
                <a:latin typeface="+mj-ea"/>
                <a:ea typeface="+mj-ea"/>
              </a:rPr>
              <a:t>保護者</a:t>
            </a:r>
            <a:r>
              <a:rPr kumimoji="1" lang="ja-JP" altLang="en-US" sz="3200" dirty="0" smtClean="0">
                <a:latin typeface="+mj-ea"/>
                <a:ea typeface="+mj-ea"/>
              </a:rPr>
              <a:t>が</a:t>
            </a:r>
            <a:r>
              <a:rPr kumimoji="1" lang="ja-JP" altLang="en-US" sz="3200" dirty="0">
                <a:latin typeface="+mj-ea"/>
                <a:ea typeface="+mj-ea"/>
              </a:rPr>
              <a:t>学校</a:t>
            </a:r>
            <a:r>
              <a:rPr kumimoji="1" lang="ja-JP" altLang="en-US" sz="3200" dirty="0" smtClean="0">
                <a:latin typeface="+mj-ea"/>
                <a:ea typeface="+mj-ea"/>
              </a:rPr>
              <a:t>の情報を常時閲覧可能に</a:t>
            </a:r>
            <a:endParaRPr kumimoji="1" lang="en-US" altLang="ja-JP" sz="3200" dirty="0" smtClean="0">
              <a:latin typeface="+mj-ea"/>
              <a:ea typeface="+mj-ea"/>
            </a:endParaRPr>
          </a:p>
        </p:txBody>
      </p:sp>
      <p:sp>
        <p:nvSpPr>
          <p:cNvPr id="5" name="二等辺三角形 4"/>
          <p:cNvSpPr/>
          <p:nvPr/>
        </p:nvSpPr>
        <p:spPr>
          <a:xfrm rot="10800000">
            <a:off x="5457136" y="4199220"/>
            <a:ext cx="1244600" cy="381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195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情報発信の具体例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ja-JP" altLang="en-US" dirty="0"/>
              <a:t>２</a:t>
            </a:r>
            <a:r>
              <a:rPr kumimoji="1" lang="ja-JP" altLang="en-US" dirty="0" smtClean="0"/>
              <a:t>．児童生徒の安全・安心の確保</a:t>
            </a:r>
            <a:endParaRPr lang="en-US" altLang="ja-JP" dirty="0"/>
          </a:p>
          <a:p>
            <a:pPr marL="45720" indent="0">
              <a:buNone/>
            </a:pPr>
            <a:endParaRPr lang="en-US" altLang="ja-JP" dirty="0"/>
          </a:p>
          <a:p>
            <a:pPr marL="45720" indent="0">
              <a:buNone/>
            </a:pPr>
            <a:endParaRPr kumimoji="1" lang="en-US" altLang="ja-JP" dirty="0" smtClean="0"/>
          </a:p>
          <a:p>
            <a:pPr marL="45720" indent="0">
              <a:buNone/>
            </a:pPr>
            <a:r>
              <a:rPr lang="ja-JP" altLang="en-US" dirty="0" smtClean="0"/>
              <a:t>児童生徒の安心・安全の確保</a:t>
            </a: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76083" y="2362200"/>
            <a:ext cx="110592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3200" dirty="0">
                <a:latin typeface="+mj-ea"/>
                <a:ea typeface="+mj-ea"/>
              </a:rPr>
              <a:t>台風</a:t>
            </a:r>
            <a:r>
              <a:rPr kumimoji="1" lang="ja-JP" altLang="en-US" sz="3200" dirty="0" smtClean="0">
                <a:latin typeface="+mj-ea"/>
                <a:ea typeface="+mj-ea"/>
              </a:rPr>
              <a:t>や不審者などによる緊急下校の連絡</a:t>
            </a:r>
            <a:endParaRPr kumimoji="1" lang="en-US" altLang="ja-JP" sz="3200" dirty="0" smtClean="0">
              <a:latin typeface="+mj-ea"/>
              <a:ea typeface="+mj-ea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3200" dirty="0" smtClean="0">
                <a:latin typeface="+mj-ea"/>
                <a:ea typeface="+mj-ea"/>
              </a:rPr>
              <a:t>電子メールを利用してリアルタイムに発信</a:t>
            </a:r>
            <a:endParaRPr kumimoji="1" lang="en-US" altLang="ja-JP" sz="3200" dirty="0" smtClean="0">
              <a:latin typeface="+mj-ea"/>
              <a:ea typeface="+mj-ea"/>
            </a:endParaRPr>
          </a:p>
        </p:txBody>
      </p:sp>
      <p:sp>
        <p:nvSpPr>
          <p:cNvPr id="5" name="二等辺三角形 4"/>
          <p:cNvSpPr/>
          <p:nvPr/>
        </p:nvSpPr>
        <p:spPr>
          <a:xfrm rot="10800000">
            <a:off x="5457136" y="3516278"/>
            <a:ext cx="1244600" cy="381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45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情報発信の具体例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ja-JP" altLang="en-US" dirty="0" smtClean="0"/>
              <a:t>３</a:t>
            </a:r>
            <a:r>
              <a:rPr kumimoji="1" lang="ja-JP" altLang="en-US" dirty="0" smtClean="0"/>
              <a:t>．保護者・地域への説明責任</a:t>
            </a:r>
            <a:endParaRPr lang="en-US" altLang="ja-JP" dirty="0"/>
          </a:p>
          <a:p>
            <a:pPr marL="45720" indent="0">
              <a:buNone/>
            </a:pPr>
            <a:endParaRPr lang="en-US" altLang="ja-JP" dirty="0" smtClean="0"/>
          </a:p>
          <a:p>
            <a:pPr marL="45720" indent="0">
              <a:buNone/>
            </a:pPr>
            <a:endParaRPr lang="en-US" altLang="ja-JP" dirty="0"/>
          </a:p>
          <a:p>
            <a:pPr marL="45720" indent="0">
              <a:buNone/>
            </a:pP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学校の説明責任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76083" y="2362200"/>
            <a:ext cx="11059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3200" dirty="0" smtClean="0">
                <a:latin typeface="+mj-ea"/>
                <a:ea typeface="+mj-ea"/>
              </a:rPr>
              <a:t>学校評価や進路状況の情報発信</a:t>
            </a:r>
            <a:endParaRPr kumimoji="1" lang="en-US" altLang="ja-JP" sz="3200" dirty="0" smtClean="0">
              <a:latin typeface="+mj-ea"/>
              <a:ea typeface="+mj-ea"/>
            </a:endParaRPr>
          </a:p>
        </p:txBody>
      </p:sp>
      <p:sp>
        <p:nvSpPr>
          <p:cNvPr id="5" name="二等辺三角形 4"/>
          <p:cNvSpPr/>
          <p:nvPr/>
        </p:nvSpPr>
        <p:spPr>
          <a:xfrm rot="10800000">
            <a:off x="5457136" y="3516278"/>
            <a:ext cx="1244600" cy="381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学校ホームページの作成について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n"/>
            </a:pPr>
            <a:r>
              <a:rPr kumimoji="1" lang="ja-JP" altLang="en-US" dirty="0" smtClean="0"/>
              <a:t>ホームページ作成環境ＣＭＳ</a:t>
            </a:r>
            <a:endParaRPr kumimoji="1" lang="en-US" altLang="ja-JP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ja-JP" altLang="en-US" dirty="0" smtClean="0"/>
              <a:t>学校</a:t>
            </a:r>
            <a:r>
              <a:rPr lang="ja-JP" altLang="en-US" dirty="0"/>
              <a:t>全体</a:t>
            </a:r>
            <a:r>
              <a:rPr lang="ja-JP" altLang="en-US" dirty="0" smtClean="0"/>
              <a:t>で</a:t>
            </a:r>
            <a:r>
              <a:rPr lang="ja-JP" altLang="en-US" dirty="0"/>
              <a:t>組織的</a:t>
            </a:r>
            <a:r>
              <a:rPr lang="ja-JP" altLang="en-US" dirty="0" smtClean="0"/>
              <a:t>にホームページを運用</a:t>
            </a:r>
            <a:endParaRPr lang="en-US" altLang="ja-JP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kumimoji="1" lang="ja-JP" altLang="en-US" dirty="0" smtClean="0"/>
              <a:t>教員</a:t>
            </a:r>
            <a:r>
              <a:rPr kumimoji="1" lang="ja-JP" altLang="en-US" dirty="0"/>
              <a:t>研修会</a:t>
            </a:r>
            <a:r>
              <a:rPr kumimoji="1" lang="ja-JP" altLang="en-US" dirty="0" smtClean="0"/>
              <a:t>の</a:t>
            </a:r>
            <a:r>
              <a:rPr kumimoji="1" lang="ja-JP" altLang="en-US" dirty="0"/>
              <a:t>開催</a:t>
            </a:r>
          </a:p>
        </p:txBody>
      </p:sp>
    </p:spTree>
    <p:extLst>
      <p:ext uri="{BB962C8B-B14F-4D97-AF65-F5344CB8AC3E}">
        <p14:creationId xmlns:p14="http://schemas.microsoft.com/office/powerpoint/2010/main" val="221639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学校ホームページの作成について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9" t="25828" r="26742" b="6855"/>
          <a:stretch/>
        </p:blipFill>
        <p:spPr>
          <a:xfrm>
            <a:off x="3851752" y="1604260"/>
            <a:ext cx="4466748" cy="4881382"/>
          </a:xfrm>
        </p:spPr>
      </p:pic>
    </p:spTree>
    <p:extLst>
      <p:ext uri="{BB962C8B-B14F-4D97-AF65-F5344CB8AC3E}">
        <p14:creationId xmlns:p14="http://schemas.microsoft.com/office/powerpoint/2010/main" val="1679246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学校ホームページ作成における留意点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n"/>
            </a:pPr>
            <a:r>
              <a:rPr kumimoji="1" lang="ja-JP" altLang="en-US" sz="4000" dirty="0" smtClean="0"/>
              <a:t>情報発信の目的を明確にする</a:t>
            </a:r>
            <a:r>
              <a:rPr lang="ja-JP" altLang="en-US" sz="4000" dirty="0" smtClean="0"/>
              <a:t>。</a:t>
            </a:r>
            <a:endParaRPr lang="en-US" altLang="ja-JP" sz="4000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kumimoji="1" lang="ja-JP" altLang="en-US" sz="4000" dirty="0"/>
              <a:t>確</a:t>
            </a:r>
            <a:r>
              <a:rPr kumimoji="1" lang="ja-JP" altLang="en-US" sz="4000" dirty="0" smtClean="0"/>
              <a:t>かな情報・責任ある情報発信を行う。</a:t>
            </a:r>
            <a:endParaRPr kumimoji="1" lang="en-US" altLang="ja-JP" sz="4000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ja-JP" altLang="en-US" sz="4000" dirty="0"/>
              <a:t>情報</a:t>
            </a:r>
            <a:r>
              <a:rPr lang="ja-JP" altLang="en-US" sz="4000" dirty="0" smtClean="0"/>
              <a:t>の</a:t>
            </a:r>
            <a:r>
              <a:rPr lang="ja-JP" altLang="en-US" sz="4000" dirty="0"/>
              <a:t>整理</a:t>
            </a:r>
            <a:r>
              <a:rPr lang="ja-JP" altLang="en-US" sz="4000" dirty="0" smtClean="0"/>
              <a:t>とリアルタイムな情報発信を行う。</a:t>
            </a:r>
            <a:endParaRPr lang="en-US" altLang="ja-JP" sz="4000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kumimoji="1" lang="ja-JP" altLang="en-US" sz="4000" dirty="0" smtClean="0"/>
              <a:t>知的所有権</a:t>
            </a:r>
            <a:r>
              <a:rPr kumimoji="1" lang="en-US" altLang="ja-JP" sz="4000" dirty="0" smtClean="0"/>
              <a:t>(</a:t>
            </a:r>
            <a:r>
              <a:rPr kumimoji="1" lang="ja-JP" altLang="en-US" sz="4000" dirty="0" smtClean="0"/>
              <a:t>著作権等</a:t>
            </a:r>
            <a:r>
              <a:rPr kumimoji="1" lang="en-US" altLang="ja-JP" sz="4000" dirty="0" smtClean="0"/>
              <a:t>)</a:t>
            </a:r>
            <a:r>
              <a:rPr kumimoji="1" lang="ja-JP" altLang="en-US" sz="4000" dirty="0" smtClean="0"/>
              <a:t>を尊重する。</a:t>
            </a:r>
            <a:endParaRPr kumimoji="1" lang="en-US" altLang="ja-JP" sz="4000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ja-JP" altLang="en-US" sz="4000" dirty="0" smtClean="0"/>
              <a:t>教職員・児童生徒の個人情報を保護する。</a:t>
            </a:r>
            <a:endParaRPr lang="en-US" altLang="ja-JP" sz="4000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kumimoji="1" lang="ja-JP" altLang="en-US" sz="4000" dirty="0"/>
              <a:t>色</a:t>
            </a:r>
            <a:r>
              <a:rPr kumimoji="1" lang="ja-JP" altLang="en-US" sz="4000" dirty="0" smtClean="0"/>
              <a:t>やデザインを工夫する。</a:t>
            </a:r>
            <a:endParaRPr kumimoji="1" lang="en-US" altLang="ja-JP" sz="4000" dirty="0" smtClean="0"/>
          </a:p>
        </p:txBody>
      </p:sp>
    </p:spTree>
    <p:extLst>
      <p:ext uri="{BB962C8B-B14F-4D97-AF65-F5344CB8AC3E}">
        <p14:creationId xmlns:p14="http://schemas.microsoft.com/office/powerpoint/2010/main" val="2281049074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紫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TotalTime>848</TotalTime>
  <Words>290</Words>
  <Application>Microsoft Office PowerPoint</Application>
  <PresentationFormat>ワイド画面</PresentationFormat>
  <Paragraphs>43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HGｺﾞｼｯｸE</vt:lpstr>
      <vt:lpstr>HG創英角ｺﾞｼｯｸUB</vt:lpstr>
      <vt:lpstr>Corbel</vt:lpstr>
      <vt:lpstr>Franklin Gothic Book</vt:lpstr>
      <vt:lpstr>Franklin Gothic Medium</vt:lpstr>
      <vt:lpstr>Wingdings</vt:lpstr>
      <vt:lpstr>基礎</vt:lpstr>
      <vt:lpstr>第６章　校務の情報化</vt:lpstr>
      <vt:lpstr>この項目のねらい</vt:lpstr>
      <vt:lpstr>情報発信の意義と役割</vt:lpstr>
      <vt:lpstr>情報発信の具体例</vt:lpstr>
      <vt:lpstr>情報発信の具体例</vt:lpstr>
      <vt:lpstr>情報発信の具体例</vt:lpstr>
      <vt:lpstr>学校ホームページの作成について</vt:lpstr>
      <vt:lpstr>学校ホームページの作成について</vt:lpstr>
      <vt:lpstr>学校ホームページ作成における留意点</vt:lpstr>
      <vt:lpstr>学校ホームページのチェックリスト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森脇　大貴</dc:creator>
  <cp:lastModifiedBy>Takehiro FURUTA</cp:lastModifiedBy>
  <cp:revision>115</cp:revision>
  <dcterms:created xsi:type="dcterms:W3CDTF">2015-10-13T01:30:40Z</dcterms:created>
  <dcterms:modified xsi:type="dcterms:W3CDTF">2016-02-11T16:46:54Z</dcterms:modified>
</cp:coreProperties>
</file>