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CAA"/>
    <a:srgbClr val="FEA8A8"/>
    <a:srgbClr val="FCA89A"/>
    <a:srgbClr val="F23899"/>
    <a:srgbClr val="EF3BB3"/>
    <a:srgbClr val="B4D4A8"/>
    <a:srgbClr val="BEF347"/>
    <a:srgbClr val="FF0000"/>
    <a:srgbClr val="349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bg>
      <p:bgPr>
        <a:solidFill>
          <a:srgbClr val="F238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7730" y="393198"/>
            <a:ext cx="11477638" cy="2228956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72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dirty="0" smtClean="0"/>
              <a:t>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60274" y="3157879"/>
            <a:ext cx="8295506" cy="2049462"/>
          </a:xfrm>
        </p:spPr>
        <p:txBody>
          <a:bodyPr>
            <a:noAutofit/>
          </a:bodyPr>
          <a:lstStyle>
            <a:lvl1pPr marL="0" indent="0" algn="l">
              <a:buNone/>
              <a:defRPr sz="540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dirty="0" smtClean="0"/>
              <a:t>サブタイトル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0" t="41016" r="1223" b="32591"/>
          <a:stretch/>
        </p:blipFill>
        <p:spPr>
          <a:xfrm>
            <a:off x="305139" y="3072002"/>
            <a:ext cx="3355135" cy="213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98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rgbClr val="F238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248649"/>
            <a:ext cx="11700400" cy="1038730"/>
          </a:xfrm>
        </p:spPr>
        <p:txBody>
          <a:bodyPr>
            <a:noAutofit/>
          </a:bodyPr>
          <a:lstStyle>
            <a:lvl1pPr>
              <a:defRPr sz="54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8" y="1633347"/>
            <a:ext cx="10740616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bg>
      <p:bgPr>
        <a:solidFill>
          <a:srgbClr val="F238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327257"/>
            <a:ext cx="11700400" cy="1038730"/>
          </a:xfrm>
        </p:spPr>
        <p:txBody>
          <a:bodyPr>
            <a:noAutofit/>
          </a:bodyPr>
          <a:lstStyle>
            <a:lvl1pPr algn="ctr">
              <a:defRPr sz="40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644" y="1633347"/>
            <a:ext cx="10971584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234926" y="1453275"/>
            <a:ext cx="11700400" cy="14768"/>
          </a:xfrm>
          <a:prstGeom prst="line">
            <a:avLst/>
          </a:prstGeom>
          <a:ln w="63500" cap="sq">
            <a:solidFill>
              <a:srgbClr val="F23899"/>
            </a:solidFill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24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97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第６章　校務の情報化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>
                <a:ln>
                  <a:solidFill>
                    <a:schemeClr val="tx1"/>
                  </a:solidFill>
                </a:ln>
                <a:solidFill>
                  <a:srgbClr val="F23899"/>
                </a:solidFill>
              </a:rPr>
              <a:t>７</a:t>
            </a:r>
            <a:r>
              <a:rPr kumimoji="1" lang="ja-JP" altLang="en-US" dirty="0" smtClean="0">
                <a:ln>
                  <a:solidFill>
                    <a:schemeClr val="tx1"/>
                  </a:solidFill>
                </a:ln>
                <a:solidFill>
                  <a:srgbClr val="F23899"/>
                </a:solidFill>
              </a:rPr>
              <a:t>．</a:t>
            </a:r>
            <a:r>
              <a:rPr kumimoji="1" lang="ja-JP" altLang="en-US" dirty="0" smtClean="0"/>
              <a:t>学校における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情報化の推進体制</a:t>
            </a:r>
          </a:p>
        </p:txBody>
      </p:sp>
    </p:spTree>
    <p:extLst>
      <p:ext uri="{BB962C8B-B14F-4D97-AF65-F5344CB8AC3E}">
        <p14:creationId xmlns:p14="http://schemas.microsoft.com/office/powerpoint/2010/main" val="1152786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この項目の</a:t>
            </a:r>
            <a:r>
              <a:rPr lang="ja-JP" altLang="en-US" dirty="0" smtClean="0"/>
              <a:t>ねら</a:t>
            </a:r>
            <a:r>
              <a:rPr lang="ja-JP" altLang="en-US" dirty="0"/>
              <a:t>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4000" spc="-150" dirty="0" smtClean="0"/>
              <a:t>学校における情報化の推進体制やサポート体制を理解する。</a:t>
            </a:r>
            <a:endParaRPr kumimoji="1" lang="ja-JP" altLang="en-US" sz="4000" spc="-150" dirty="0"/>
          </a:p>
        </p:txBody>
      </p:sp>
    </p:spTree>
    <p:extLst>
      <p:ext uri="{BB962C8B-B14F-4D97-AF65-F5344CB8AC3E}">
        <p14:creationId xmlns:p14="http://schemas.microsoft.com/office/powerpoint/2010/main" val="2135735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教育の情報化を進めるには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/>
              <a:t>学校のＩＣＴ環境整備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/>
              <a:t>教員</a:t>
            </a:r>
            <a:r>
              <a:rPr lang="ja-JP" altLang="en-US" dirty="0" smtClean="0"/>
              <a:t>のＩＣＴ活動指導力の向上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dirty="0"/>
          </a:p>
          <a:p>
            <a:pPr marL="45720" indent="0">
              <a:buNone/>
            </a:pPr>
            <a:r>
              <a:rPr lang="ja-JP" altLang="en-US" dirty="0" smtClean="0"/>
              <a:t>そのためにも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/>
              <a:t>計画的</a:t>
            </a:r>
            <a:r>
              <a:rPr kumimoji="1" lang="ja-JP" altLang="en-US" dirty="0" smtClean="0"/>
              <a:t>かつ</a:t>
            </a:r>
            <a:r>
              <a:rPr kumimoji="1" lang="ja-JP" altLang="en-US" dirty="0"/>
              <a:t>組織的</a:t>
            </a:r>
            <a:r>
              <a:rPr kumimoji="1" lang="ja-JP" altLang="en-US" dirty="0" smtClean="0"/>
              <a:t>に推進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/>
              <a:t>学校</a:t>
            </a:r>
            <a:r>
              <a:rPr lang="ja-JP" altLang="en-US" dirty="0" smtClean="0"/>
              <a:t>における情報化の推進体制の整備</a:t>
            </a:r>
            <a:endParaRPr lang="en-US" altLang="ja-JP" dirty="0" smtClean="0"/>
          </a:p>
          <a:p>
            <a:pPr marL="4572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290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学校のＩＣＴ化のサポート体制の全体イメージ</a:t>
            </a:r>
            <a:endParaRPr kumimoji="1" lang="ja-JP" altLang="en-US" dirty="0"/>
          </a:p>
        </p:txBody>
      </p:sp>
      <p:pic>
        <p:nvPicPr>
          <p:cNvPr id="8" name="コンテンツ プレースホルダー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8" t="24836" r="15720" b="3500"/>
          <a:stretch/>
        </p:blipFill>
        <p:spPr>
          <a:xfrm>
            <a:off x="2939272" y="1589809"/>
            <a:ext cx="6291708" cy="4977244"/>
          </a:xfrm>
        </p:spPr>
      </p:pic>
    </p:spTree>
    <p:extLst>
      <p:ext uri="{BB962C8B-B14F-4D97-AF65-F5344CB8AC3E}">
        <p14:creationId xmlns:p14="http://schemas.microsoft.com/office/powerpoint/2010/main" val="2601030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学校ＣＩＯの役割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/>
              <a:t>情報化による授業改善と情報教育の充実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/>
              <a:t>学校</a:t>
            </a:r>
            <a:r>
              <a:rPr lang="ja-JP" altLang="en-US" dirty="0" smtClean="0"/>
              <a:t>のＩＣＴ環境の整備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/>
              <a:t>リスクマネジメント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/>
              <a:t>情報公開・広報・公聴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 smtClean="0"/>
              <a:t>人材育成・活用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687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ＩＣＴ支援員の業務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65" t="25048" r="11537" b="3217"/>
          <a:stretch/>
        </p:blipFill>
        <p:spPr>
          <a:xfrm>
            <a:off x="2449980" y="1524000"/>
            <a:ext cx="7270292" cy="5080002"/>
          </a:xfrm>
        </p:spPr>
      </p:pic>
      <p:sp>
        <p:nvSpPr>
          <p:cNvPr id="5" name="正方形/長方形 4"/>
          <p:cNvSpPr/>
          <p:nvPr/>
        </p:nvSpPr>
        <p:spPr>
          <a:xfrm>
            <a:off x="3729276" y="3327400"/>
            <a:ext cx="47117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授業におけるＩＣＴ支援</a:t>
            </a:r>
            <a:endParaRPr kumimoji="1" lang="ja-JP" altLang="en-US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40076" y="4191000"/>
            <a:ext cx="47117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校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務におけるＩＣＴ支援</a:t>
            </a:r>
            <a:endParaRPr kumimoji="1" lang="ja-JP" altLang="en-US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320076" y="4191000"/>
            <a:ext cx="548825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教員</a:t>
            </a:r>
            <a:r>
              <a:rPr kumimoji="1"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研修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におけるＩＣＴ支援</a:t>
            </a:r>
            <a:endParaRPr kumimoji="1" lang="ja-JP" altLang="en-US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94580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教育の情報化推進における校内体制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3644" y="1633347"/>
            <a:ext cx="11153856" cy="4886706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n"/>
            </a:pPr>
            <a:r>
              <a:rPr kumimoji="1" lang="ja-JP" altLang="en-US" sz="3200" dirty="0" smtClean="0"/>
              <a:t>校内研究にＩＣＴ活用や情報教育を位置づける。</a:t>
            </a:r>
            <a:endParaRPr kumimoji="1" lang="en-US" altLang="ja-JP" sz="3200" dirty="0" smtClean="0"/>
          </a:p>
          <a:p>
            <a:pPr>
              <a:lnSpc>
                <a:spcPct val="8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n"/>
            </a:pPr>
            <a:r>
              <a:rPr lang="ja-JP" altLang="en-US" sz="3200" dirty="0" smtClean="0"/>
              <a:t>ＩＣＴ活用に関する公開授業を行っている。</a:t>
            </a:r>
            <a:endParaRPr lang="en-US" altLang="ja-JP" sz="3200" dirty="0" smtClean="0"/>
          </a:p>
          <a:p>
            <a:pPr>
              <a:lnSpc>
                <a:spcPct val="8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n"/>
            </a:pPr>
            <a:r>
              <a:rPr kumimoji="1" lang="ja-JP" altLang="en-US" sz="3200" dirty="0" smtClean="0"/>
              <a:t>ＩＣＴ活用に関する研修を年間計画の中に位置づけている。</a:t>
            </a:r>
            <a:endParaRPr kumimoji="1" lang="en-US" altLang="ja-JP" sz="3200" dirty="0" smtClean="0"/>
          </a:p>
          <a:p>
            <a:pPr>
              <a:lnSpc>
                <a:spcPct val="8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n"/>
            </a:pPr>
            <a:r>
              <a:rPr lang="ja-JP" altLang="en-US" sz="3200" dirty="0"/>
              <a:t>教科</a:t>
            </a:r>
            <a:r>
              <a:rPr lang="ja-JP" altLang="en-US" sz="3200" dirty="0" smtClean="0"/>
              <a:t>カリキュラムの中にＩＣＴ活用を位置づけている。</a:t>
            </a:r>
            <a:endParaRPr lang="en-US" altLang="ja-JP" sz="3200" dirty="0" smtClean="0"/>
          </a:p>
          <a:p>
            <a:pPr>
              <a:lnSpc>
                <a:spcPct val="8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n"/>
            </a:pPr>
            <a:r>
              <a:rPr lang="ja-JP" altLang="en-US" sz="3200" dirty="0" smtClean="0"/>
              <a:t>校務分掌の中にＩＣＴ活用または情報教育に関する分掌がある。</a:t>
            </a:r>
            <a:endParaRPr lang="en-US" altLang="ja-JP" sz="3200" dirty="0" smtClean="0"/>
          </a:p>
          <a:p>
            <a:pPr>
              <a:lnSpc>
                <a:spcPct val="8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n"/>
            </a:pPr>
            <a:r>
              <a:rPr lang="ja-JP" altLang="en-US" sz="3200" dirty="0"/>
              <a:t>校内</a:t>
            </a:r>
            <a:r>
              <a:rPr lang="ja-JP" altLang="en-US" sz="3200" dirty="0" smtClean="0"/>
              <a:t>の</a:t>
            </a:r>
            <a:r>
              <a:rPr lang="ja-JP" altLang="en-US" sz="3200" dirty="0"/>
              <a:t>中</a:t>
            </a:r>
            <a:r>
              <a:rPr lang="ja-JP" altLang="en-US" sz="3200" dirty="0" smtClean="0"/>
              <a:t>にＩＣＴ活用等を積極的に進められるリーダー的な人がいる。</a:t>
            </a:r>
            <a:endParaRPr lang="en-US" altLang="ja-JP" sz="3200" dirty="0" smtClean="0"/>
          </a:p>
          <a:p>
            <a:pPr>
              <a:lnSpc>
                <a:spcPct val="8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n"/>
            </a:pPr>
            <a:r>
              <a:rPr lang="ja-JP" altLang="en-US" sz="3200" dirty="0"/>
              <a:t>校内</a:t>
            </a:r>
            <a:r>
              <a:rPr lang="ja-JP" altLang="en-US" sz="3200" dirty="0" smtClean="0"/>
              <a:t>に技術</a:t>
            </a:r>
            <a:r>
              <a:rPr lang="ja-JP" altLang="en-US" sz="3200" dirty="0"/>
              <a:t>支援</a:t>
            </a:r>
            <a:r>
              <a:rPr lang="ja-JP" altLang="en-US" sz="3200" dirty="0" smtClean="0"/>
              <a:t>のサポート</a:t>
            </a:r>
            <a:r>
              <a:rPr lang="ja-JP" altLang="en-US" sz="3200" dirty="0"/>
              <a:t>体制</a:t>
            </a:r>
            <a:r>
              <a:rPr lang="ja-JP" altLang="en-US" sz="3200" dirty="0" smtClean="0"/>
              <a:t>がある。</a:t>
            </a:r>
            <a:endParaRPr lang="en-US" altLang="ja-JP" sz="3200" dirty="0" smtClean="0"/>
          </a:p>
          <a:p>
            <a:pPr>
              <a:lnSpc>
                <a:spcPct val="8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n"/>
            </a:pP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22523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教育の情報化における教育委員会と学校の連携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9334" y="2406768"/>
            <a:ext cx="10971584" cy="3311027"/>
          </a:xfrm>
        </p:spPr>
        <p:txBody>
          <a:bodyPr/>
          <a:lstStyle/>
          <a:p>
            <a:pPr marL="45720" indent="0" algn="ctr">
              <a:buNone/>
            </a:pPr>
            <a:r>
              <a:rPr kumimoji="1" lang="ja-JP" altLang="en-US" sz="4000" dirty="0" smtClean="0"/>
              <a:t>学校</a:t>
            </a:r>
            <a:r>
              <a:rPr lang="en-US" altLang="ja-JP" sz="4000" dirty="0" smtClean="0"/>
              <a:t>CIO</a:t>
            </a:r>
            <a:r>
              <a:rPr kumimoji="1" lang="ja-JP" altLang="en-US" sz="4000" dirty="0" smtClean="0"/>
              <a:t>を中核</a:t>
            </a:r>
            <a:r>
              <a:rPr kumimoji="1" lang="ja-JP" altLang="en-US" sz="4000" dirty="0" smtClean="0"/>
              <a:t>として教育委員会との連携と校内体制の充実を図り、教育の情報化を</a:t>
            </a:r>
            <a:r>
              <a:rPr kumimoji="1" lang="ja-JP" altLang="en-US" sz="4000" dirty="0" smtClean="0"/>
              <a:t>推進</a:t>
            </a:r>
            <a:endParaRPr lang="en-US" altLang="ja-JP" sz="4000" dirty="0"/>
          </a:p>
          <a:p>
            <a:pPr marL="45720" indent="0" algn="ctr">
              <a:buNone/>
            </a:pPr>
            <a:endParaRPr kumimoji="1" lang="en-US" altLang="ja-JP" sz="4000" dirty="0" smtClean="0"/>
          </a:p>
          <a:p>
            <a:pPr marL="45720" indent="0" algn="ctr">
              <a:buNone/>
            </a:pPr>
            <a:r>
              <a:rPr kumimoji="1" lang="ja-JP" altLang="en-US" sz="4000" dirty="0" smtClean="0"/>
              <a:t>学校の教育力向上へ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404821483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紫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892</TotalTime>
  <Words>259</Words>
  <Application>Microsoft Office PowerPoint</Application>
  <PresentationFormat>ワイド画面</PresentationFormat>
  <Paragraphs>35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HGｺﾞｼｯｸE</vt:lpstr>
      <vt:lpstr>HG創英角ｺﾞｼｯｸUB</vt:lpstr>
      <vt:lpstr>Corbel</vt:lpstr>
      <vt:lpstr>Franklin Gothic Book</vt:lpstr>
      <vt:lpstr>Franklin Gothic Medium</vt:lpstr>
      <vt:lpstr>Wingdings</vt:lpstr>
      <vt:lpstr>基礎</vt:lpstr>
      <vt:lpstr>第６章　校務の情報化</vt:lpstr>
      <vt:lpstr>この項目のねらい</vt:lpstr>
      <vt:lpstr>教育の情報化を進めるには</vt:lpstr>
      <vt:lpstr>学校のＩＣＴ化のサポート体制の全体イメージ</vt:lpstr>
      <vt:lpstr>学校ＣＩＯの役割</vt:lpstr>
      <vt:lpstr>ＩＣＴ支援員の業務</vt:lpstr>
      <vt:lpstr>教育の情報化推進における校内体制</vt:lpstr>
      <vt:lpstr>教育の情報化における教育委員会と学校の連携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森脇　大貴</dc:creator>
  <cp:lastModifiedBy>Takehiro FURUTA</cp:lastModifiedBy>
  <cp:revision>122</cp:revision>
  <dcterms:created xsi:type="dcterms:W3CDTF">2015-10-13T01:30:40Z</dcterms:created>
  <dcterms:modified xsi:type="dcterms:W3CDTF">2016-02-11T16:52:25Z</dcterms:modified>
</cp:coreProperties>
</file>